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5"/>
  </p:notesMasterIdLst>
  <p:sldIdLst>
    <p:sldId id="257" r:id="rId2"/>
    <p:sldId id="264" r:id="rId3"/>
    <p:sldId id="258" r:id="rId4"/>
    <p:sldId id="265" r:id="rId5"/>
    <p:sldId id="259" r:id="rId6"/>
    <p:sldId id="266" r:id="rId7"/>
    <p:sldId id="260" r:id="rId8"/>
    <p:sldId id="267" r:id="rId9"/>
    <p:sldId id="262" r:id="rId10"/>
    <p:sldId id="268" r:id="rId11"/>
    <p:sldId id="261" r:id="rId12"/>
    <p:sldId id="263" r:id="rId13"/>
    <p:sldId id="269" r:id="rId1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74"/>
    <p:restoredTop sz="94694"/>
  </p:normalViewPr>
  <p:slideViewPr>
    <p:cSldViewPr snapToGrid="0" snapToObjects="1">
      <p:cViewPr varScale="1">
        <p:scale>
          <a:sx n="109" d="100"/>
          <a:sy n="109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F367DC-03F1-A041-ADA2-87CAC7D3DCD7}" type="datetimeFigureOut">
              <a:rPr lang="it-IT" smtClean="0"/>
              <a:t>07/09/2022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2E8FF5-6AF0-7347-9CE8-5A5DA55AA5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3121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D74AF8B-C23D-F946-8B24-CC25AB133B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C623C67-844A-0C45-B73E-238298C3D3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EC36BA9-A83C-EF4A-A279-4A6F3EAAD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DC10F-1297-5840-92FF-07EFCCC17E05}" type="datetime1">
              <a:rPr lang="it-IT" smtClean="0"/>
              <a:t>07/09/2022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9C26A94-D175-FA4F-A372-D5C6C0690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B15D13C-0B1E-B742-9AE8-F0CBBE18C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3731A-8ABC-0844-81CA-24CF093B3A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0627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224A4A-3BED-0F48-8539-E630A5B63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1860442-E6FA-1E46-9A93-54DF8BAAFB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4F8A4BC-4BA5-FA47-B13A-D03FDAA34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2A7CF-800A-FA4B-8CB4-18E60509D750}" type="datetime1">
              <a:rPr lang="it-IT" smtClean="0"/>
              <a:t>07/09/2022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3E9C31E-3598-8947-ABBF-A96741AEC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A6BB039-B03F-E148-83FA-598C4EE37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3731A-8ABC-0844-81CA-24CF093B3A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7321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9EBB797-D7D8-2A4F-BF15-AF55AD772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D98B790-589E-CF4A-9389-F1CA90B3EE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4FF1732-9DCB-BF4E-9756-54EC9DE50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273C7-8018-1745-B0E8-38D2E111F816}" type="datetime1">
              <a:rPr lang="it-IT" smtClean="0"/>
              <a:t>07/09/2022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DCD6C24-209F-8446-955F-638E01230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17CEA2B-4B7A-A142-B268-60C2E04FF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3731A-8ABC-0844-81CA-24CF093B3A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180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2578CB-2747-5F48-BB3A-6F6734822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462045F-9CC5-5B4B-808A-8B571175C8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3C9BE0F-8976-2F43-A730-2833FD5459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FBBDF7B-9D64-814D-9989-A7C3308CC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7ABBD-E2D2-D74F-9F7C-2DD146B1E8AD}" type="datetime1">
              <a:rPr lang="it-IT" smtClean="0"/>
              <a:t>07/09/2022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9BB1A92-1CD0-A846-A587-831A3D14E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86A0C9C-683E-9149-8D1F-F8C305695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3731A-8ABC-0844-81CA-24CF093B3A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790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503487-B496-D54B-8059-933BCE6CE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D5CE4F4-00E6-AF47-B45E-5643FE8CC5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E76EEEE-3563-4043-B28F-A1EF7F0F99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0190669-D300-2444-8E27-25A12FEE44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334C855-5CB7-EE4A-8A8C-35DE6D7AA5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8C2E1F8-DDCD-944D-ADC1-34811805D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9B345-5DA5-E34B-95CF-E41795C72C36}" type="datetime1">
              <a:rPr lang="it-IT" smtClean="0"/>
              <a:t>07/09/2022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E8D37A1-4298-8341-A4D5-820C8DA3B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B405ADA2-E992-A54B-B130-552FD3629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3731A-8ABC-0844-81CA-24CF093B3A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0206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28BA14E-EE35-4646-B91E-46537AF2A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E18DC2A-5408-BA4F-BCB7-EE1B58A2B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CBFC7-81C4-A14A-AAC4-6A6F4A6D4FD6}" type="datetime1">
              <a:rPr lang="it-IT" smtClean="0"/>
              <a:t>07/09/2022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5FB3D61-EE66-034E-8B5A-295ADCC86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C65F0B7-5D39-FD4E-9620-F434D0E6C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3731A-8ABC-0844-81CA-24CF093B3A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343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EEF57A75-B78F-1443-B4A0-BF5EE92B2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44CF1-56C5-0F4B-A52B-5429F78BD35A}" type="datetime1">
              <a:rPr lang="it-IT" smtClean="0"/>
              <a:t>07/09/2022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8E41ACF-F540-8042-822D-37F96C3A5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5D29CA8-5374-B247-96FF-96456E4CB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3731A-8ABC-0844-81CA-24CF093B3A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968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7811792-7BA9-814A-A36B-D8A7B690F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A887590-3FF3-504C-B06A-92A7D743C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D30F9CA-48FE-5249-8A06-565590EFA3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1AF934B-6E98-624F-A86D-162198AB5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E1AB7-1E45-8143-94A2-4D55909B6269}" type="datetime1">
              <a:rPr lang="it-IT" smtClean="0"/>
              <a:t>07/09/2022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755D28B-3469-BE49-B9C3-895DEF856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850FF6C-B22E-914D-A3EC-947E24C7F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3731A-8ABC-0844-81CA-24CF093B3A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4326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692F4A1-2A6C-2C43-BF5E-D891DD255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D8F4EBC-DCC7-024F-AC20-D3D4BBFA40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C5F9306-C2A1-3040-B7A9-1287A65032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AA81891-4350-3341-984F-890C83C65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398D6-133D-0748-A343-01EDCC85BBCA}" type="datetime1">
              <a:rPr lang="it-IT" smtClean="0"/>
              <a:t>07/09/2022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69A93D7-F665-5D42-BA3B-54EAD8B20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F6222F0-E67F-6B46-9EDD-DDA537C02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3731A-8ABC-0844-81CA-24CF093B3A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4236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18EA45F-7FFA-594A-B51C-6C2BE7C51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0BBF4C9-229D-5444-AEED-2A37760B98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B3F803A-CD08-6F4A-AFEF-55006D85F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81B40-99B2-2741-B2DC-301ED6C52071}" type="datetime1">
              <a:rPr lang="it-IT" smtClean="0"/>
              <a:t>07/09/2022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BA1ECBE-64BA-FC4A-8939-DA7A9CD38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DD70C90-7A12-D544-B1D7-610D8A368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3731A-8ABC-0844-81CA-24CF093B3A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173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5C44229-FB1C-5944-9182-625F231680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4EDAE8A-5D31-8A4A-A76F-B73F97C807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28D6076-183E-F641-858D-420BFAC21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191E2-EF7E-874B-868E-5FE495335E64}" type="datetime1">
              <a:rPr lang="it-IT" smtClean="0"/>
              <a:t>07/09/2022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2949E8E-FFC9-B844-AABF-D3A13A6DF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B9ABFE-47D2-7C48-B7E4-21577E9AF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3731A-8ABC-0844-81CA-24CF093B3A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0142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C973A7C-26C1-1A4D-8C98-F4FC5386B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7B71F6D-90A0-2C41-BE1A-4894BE4A27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2C5ED8A-11B8-974A-8065-EEF959EB75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1BD61-5641-CB46-8987-67E819799EE8}" type="datetime1">
              <a:rPr lang="it-IT" smtClean="0"/>
              <a:t>07/09/2022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8942371-7872-DA42-B435-559AEB9C63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DE00B03-7963-3143-B6B7-47B02A05E4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73731A-8ABC-0844-81CA-24CF093B3A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1510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interdispoc.unisi.it/it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A66547FA-9945-C94B-AD9D-E44603DC0D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4371" y="576546"/>
            <a:ext cx="582463" cy="910098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4783AD37-C6EB-974C-B430-9630369620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7970" y="602967"/>
            <a:ext cx="1821826" cy="762193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B1D80BFB-3795-614B-AA3E-DA29657F31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1021" y="712221"/>
            <a:ext cx="2857500" cy="5588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A55F5743-38A7-E64A-97BF-6B8036A991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6745" y="2701950"/>
            <a:ext cx="10396576" cy="3828008"/>
          </a:xfrm>
        </p:spPr>
        <p:txBody>
          <a:bodyPr>
            <a:noAutofit/>
          </a:bodyPr>
          <a:lstStyle/>
          <a:p>
            <a:pPr algn="l"/>
            <a:r>
              <a:rPr lang="it-IT" sz="3600" dirty="0"/>
              <a:t/>
            </a:r>
            <a:br>
              <a:rPr lang="it-IT" sz="3600" dirty="0"/>
            </a:br>
            <a:r>
              <a:rPr lang="it-IT" sz="3600" dirty="0"/>
              <a:t/>
            </a:r>
            <a:br>
              <a:rPr lang="it-IT" sz="3600" dirty="0"/>
            </a:br>
            <a:r>
              <a:rPr lang="it-IT" sz="3600" dirty="0"/>
              <a:t/>
            </a:r>
            <a:br>
              <a:rPr lang="it-IT" sz="3600" dirty="0"/>
            </a:br>
            <a:r>
              <a:rPr lang="it-IT" sz="3600" dirty="0"/>
              <a:t/>
            </a:r>
            <a:br>
              <a:rPr lang="it-IT" sz="3600" dirty="0"/>
            </a:br>
            <a:r>
              <a:rPr lang="it-IT" sz="3600" dirty="0"/>
              <a:t>Gli obiettivi operativi del progetto</a:t>
            </a:r>
            <a:br>
              <a:rPr lang="it-IT" sz="3600" dirty="0"/>
            </a:br>
            <a:r>
              <a:rPr lang="it-IT" sz="3600" dirty="0"/>
              <a:t/>
            </a:r>
            <a:br>
              <a:rPr lang="it-IT" sz="3600" dirty="0"/>
            </a:br>
            <a:r>
              <a:rPr lang="it-IT" sz="2400" dirty="0"/>
              <a:t>OO1 Guida strategica del progetto e sfruttamento dei risultati (TUTTI)</a:t>
            </a:r>
            <a:br>
              <a:rPr lang="it-IT" sz="2400" dirty="0"/>
            </a:br>
            <a:r>
              <a:rPr lang="it-IT" sz="2400" dirty="0"/>
              <a:t>OO2 Realizzazione delle simulazioni di realtà virtuale e aumentata (SOLO UNISI)</a:t>
            </a:r>
            <a:br>
              <a:rPr lang="it-IT" sz="2400" dirty="0"/>
            </a:br>
            <a:r>
              <a:rPr lang="it-IT" sz="2400" dirty="0"/>
              <a:t>OO3 Analisi dei requisiti, validazione e testing sul campo (ECCETTO SOWHAT)</a:t>
            </a:r>
            <a:br>
              <a:rPr lang="it-IT" sz="2400" dirty="0"/>
            </a:br>
            <a:r>
              <a:rPr lang="it-IT" sz="2400" dirty="0"/>
              <a:t>OO4 Questioni legali e etiche (TUTTI)</a:t>
            </a:r>
            <a:br>
              <a:rPr lang="it-IT" sz="2400" dirty="0"/>
            </a:br>
            <a:r>
              <a:rPr lang="it-IT" sz="2400" dirty="0"/>
              <a:t>OO5 Comunicazione e disseminazione (SOLO SOWHAT)</a:t>
            </a:r>
            <a:br>
              <a:rPr lang="it-IT" sz="2400" dirty="0"/>
            </a:br>
            <a:r>
              <a:rPr lang="it-IT" sz="1800" dirty="0"/>
              <a:t> </a:t>
            </a:r>
            <a:r>
              <a:rPr lang="it-IT" dirty="0"/>
              <a:t/>
            </a:r>
            <a:br>
              <a:rPr lang="it-IT" dirty="0"/>
            </a:br>
            <a:endParaRPr lang="it-IT" sz="360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39798E9-C347-1149-AAB7-46A6783AFC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4521" y="1788975"/>
            <a:ext cx="9144000" cy="896814"/>
          </a:xfrm>
        </p:spPr>
        <p:txBody>
          <a:bodyPr>
            <a:normAutofit fontScale="25000" lnSpcReduction="20000"/>
          </a:bodyPr>
          <a:lstStyle/>
          <a:p>
            <a:endParaRPr lang="it-IT" dirty="0"/>
          </a:p>
          <a:p>
            <a:endParaRPr lang="it-IT" dirty="0"/>
          </a:p>
          <a:p>
            <a:r>
              <a:rPr lang="it-IT" sz="12000" dirty="0"/>
              <a:t>PROGETTO ARVEDI</a:t>
            </a:r>
          </a:p>
        </p:txBody>
      </p:sp>
    </p:spTree>
    <p:extLst>
      <p:ext uri="{BB962C8B-B14F-4D97-AF65-F5344CB8AC3E}">
        <p14:creationId xmlns:p14="http://schemas.microsoft.com/office/powerpoint/2010/main" val="2443044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CCB999-F2F9-4C0E-EFAD-A98725E02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GANTT</a:t>
            </a:r>
          </a:p>
        </p:txBody>
      </p:sp>
      <p:graphicFrame>
        <p:nvGraphicFramePr>
          <p:cNvPr id="5" name="Tabella 5">
            <a:extLst>
              <a:ext uri="{FF2B5EF4-FFF2-40B4-BE49-F238E27FC236}">
                <a16:creationId xmlns:a16="http://schemas.microsoft.com/office/drawing/2014/main" id="{83CBA560-4249-44C6-F678-8473B1CAA3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5728706"/>
              </p:ext>
            </p:extLst>
          </p:nvPr>
        </p:nvGraphicFramePr>
        <p:xfrm>
          <a:off x="838200" y="1825625"/>
          <a:ext cx="10515588" cy="231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452">
                  <a:extLst>
                    <a:ext uri="{9D8B030D-6E8A-4147-A177-3AD203B41FA5}">
                      <a16:colId xmlns:a16="http://schemas.microsoft.com/office/drawing/2014/main" val="1223685077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430119519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1789063508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3443883940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2570080772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3592596358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2619547876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2976616583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540074697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408515310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3678361274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1685619639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3581033202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1966130219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1982494392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1362953835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3265086224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951439568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3594969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LUG-22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AGO-22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SET-22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OTT-22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NOV-22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DIC-22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GEN-23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FEB-23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MAR-23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APR-23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MAG-23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GIU-23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LUG-23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AGO-23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SET-23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OTT-23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NOV-23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/>
                        <a:t>DIC-23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960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200" dirty="0"/>
                        <a:t>OO1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794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200" dirty="0"/>
                        <a:t>OO2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035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200" dirty="0"/>
                        <a:t>OO3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159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200" dirty="0"/>
                        <a:t>OO4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652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200" dirty="0"/>
                        <a:t>OO5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410488"/>
                  </a:ext>
                </a:extLst>
              </a:tr>
            </a:tbl>
          </a:graphicData>
        </a:graphic>
      </p:graphicFrame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18EA5F6-AC37-97EE-049E-C9349D5B8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3731A-8ABC-0844-81CA-24CF093B3A57}" type="slidenum">
              <a:rPr lang="it-IT" smtClean="0"/>
              <a:t>2</a:t>
            </a:fld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02EC017-371D-CD6E-B55F-CA7FF6AD27A8}"/>
              </a:ext>
            </a:extLst>
          </p:cNvPr>
          <p:cNvSpPr txBox="1"/>
          <p:nvPr/>
        </p:nvSpPr>
        <p:spPr>
          <a:xfrm>
            <a:off x="935421" y="4992414"/>
            <a:ext cx="6784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Nota bene: data inizio progetto 1°/1/2021 (concordata con la Regione)</a:t>
            </a:r>
          </a:p>
        </p:txBody>
      </p:sp>
    </p:spTree>
    <p:extLst>
      <p:ext uri="{BB962C8B-B14F-4D97-AF65-F5344CB8AC3E}">
        <p14:creationId xmlns:p14="http://schemas.microsoft.com/office/powerpoint/2010/main" val="1808279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C3F000-5E2D-4B45-A584-B3F715972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OO1 Guida strategica del progetto e sfruttamento dei risultati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275302D-539B-6546-BF6D-200A1AB3D3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/>
              <a:t>Questo OO assolve due obiettivi fondamentali: </a:t>
            </a:r>
          </a:p>
          <a:p>
            <a:pPr marL="514350" indent="-514350">
              <a:buAutoNum type="arabicParenR"/>
            </a:pPr>
            <a:r>
              <a:rPr lang="it-IT" dirty="0"/>
              <a:t>coordinare l’esecuzione del progetto assicurando la puntuale rendicontazione periodica e finale dei suoi risultati alla Regione Toscana e ai suoi valutatori e auditor incaricati; e </a:t>
            </a:r>
          </a:p>
          <a:p>
            <a:pPr marL="514350" indent="-514350">
              <a:buAutoNum type="arabicParenR"/>
            </a:pPr>
            <a:r>
              <a:rPr lang="it-IT" dirty="0"/>
              <a:t>definire, sin dalle prime fasi, il modello di business post-finanziamento per la delivery dei risultati in forma di attività commerciale e di servizi e appresentarlo in maniera comprensibile a finanziatori terzi con gli strumenti della pianificazione aziendale.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77D7B76-DF4F-0729-C5E8-6ADF2BC9A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3731A-8ABC-0844-81CA-24CF093B3A57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3015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CCB999-F2F9-4C0E-EFAD-A98725E02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OO1 Deliverable e Milestone</a:t>
            </a:r>
          </a:p>
        </p:txBody>
      </p:sp>
      <p:graphicFrame>
        <p:nvGraphicFramePr>
          <p:cNvPr id="5" name="Tabella 5">
            <a:extLst>
              <a:ext uri="{FF2B5EF4-FFF2-40B4-BE49-F238E27FC236}">
                <a16:creationId xmlns:a16="http://schemas.microsoft.com/office/drawing/2014/main" id="{83CBA560-4249-44C6-F678-8473B1CAA3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5794565"/>
              </p:ext>
            </p:extLst>
          </p:nvPr>
        </p:nvGraphicFramePr>
        <p:xfrm>
          <a:off x="838200" y="1825625"/>
          <a:ext cx="10515588" cy="82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452">
                  <a:extLst>
                    <a:ext uri="{9D8B030D-6E8A-4147-A177-3AD203B41FA5}">
                      <a16:colId xmlns:a16="http://schemas.microsoft.com/office/drawing/2014/main" val="1223685077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430119519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1789063508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3443883940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2570080772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3592596358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2619547876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2976616583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540074697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408515310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3678361274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1685619639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3581033202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1966130219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1982494392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1362953835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3265086224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951439568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3594969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LUG-22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AGO-22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SET-22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OTT-22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NOV-22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DIC-22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GEN-23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FEB-23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MAR-23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APR-23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MAG-23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GIU-23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LUG-23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AGO-23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SET-23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OTT-23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NOV-23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/>
                        <a:t>DIC-23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960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200" dirty="0"/>
                        <a:t>OO1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794585"/>
                  </a:ext>
                </a:extLst>
              </a:tr>
            </a:tbl>
          </a:graphicData>
        </a:graphic>
      </p:graphicFrame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18EA5F6-AC37-97EE-049E-C9349D5B8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3731A-8ABC-0844-81CA-24CF093B3A57}" type="slidenum">
              <a:rPr lang="it-IT" smtClean="0"/>
              <a:t>4</a:t>
            </a:fld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02EC017-371D-CD6E-B55F-CA7FF6AD27A8}"/>
              </a:ext>
            </a:extLst>
          </p:cNvPr>
          <p:cNvSpPr txBox="1"/>
          <p:nvPr/>
        </p:nvSpPr>
        <p:spPr>
          <a:xfrm>
            <a:off x="1366345" y="3377187"/>
            <a:ext cx="2438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Manuale interno per l’attuazione amministrativa e finanziaria del progetto (XR8 in collaborazione con UNISI)</a:t>
            </a:r>
          </a:p>
        </p:txBody>
      </p:sp>
      <p:sp>
        <p:nvSpPr>
          <p:cNvPr id="3" name="Freccia giù 2">
            <a:extLst>
              <a:ext uri="{FF2B5EF4-FFF2-40B4-BE49-F238E27FC236}">
                <a16:creationId xmlns:a16="http://schemas.microsoft.com/office/drawing/2014/main" id="{5B4E55EF-42F8-34D3-226C-4CE7520EDBDD}"/>
              </a:ext>
            </a:extLst>
          </p:cNvPr>
          <p:cNvSpPr/>
          <p:nvPr/>
        </p:nvSpPr>
        <p:spPr>
          <a:xfrm>
            <a:off x="1597572" y="2900855"/>
            <a:ext cx="178676" cy="3180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Freccia giù 6">
            <a:extLst>
              <a:ext uri="{FF2B5EF4-FFF2-40B4-BE49-F238E27FC236}">
                <a16:creationId xmlns:a16="http://schemas.microsoft.com/office/drawing/2014/main" id="{C0452839-94EC-0847-F964-3B199AA0E025}"/>
              </a:ext>
            </a:extLst>
          </p:cNvPr>
          <p:cNvSpPr/>
          <p:nvPr/>
        </p:nvSpPr>
        <p:spPr>
          <a:xfrm>
            <a:off x="4346028" y="2869631"/>
            <a:ext cx="178676" cy="3180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B3536F75-BD18-07B7-4554-A4320854F021}"/>
              </a:ext>
            </a:extLst>
          </p:cNvPr>
          <p:cNvSpPr txBox="1"/>
          <p:nvPr/>
        </p:nvSpPr>
        <p:spPr>
          <a:xfrm>
            <a:off x="4251435" y="3429000"/>
            <a:ext cx="2438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Prime riflessioni sul modello di business (XR8 in collaborazione con SOWHAT E LA MARGHERITA)</a:t>
            </a:r>
          </a:p>
        </p:txBody>
      </p:sp>
      <p:sp>
        <p:nvSpPr>
          <p:cNvPr id="11" name="Freccia giù 10">
            <a:extLst>
              <a:ext uri="{FF2B5EF4-FFF2-40B4-BE49-F238E27FC236}">
                <a16:creationId xmlns:a16="http://schemas.microsoft.com/office/drawing/2014/main" id="{3A4BF47F-3229-8769-00B3-9E209B97652E}"/>
              </a:ext>
            </a:extLst>
          </p:cNvPr>
          <p:cNvSpPr/>
          <p:nvPr/>
        </p:nvSpPr>
        <p:spPr>
          <a:xfrm>
            <a:off x="7609481" y="2885401"/>
            <a:ext cx="178676" cy="3180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C57A8127-07F1-296C-8961-9277597FF8E2}"/>
              </a:ext>
            </a:extLst>
          </p:cNvPr>
          <p:cNvSpPr txBox="1"/>
          <p:nvPr/>
        </p:nvSpPr>
        <p:spPr>
          <a:xfrm>
            <a:off x="7391400" y="3429000"/>
            <a:ext cx="2438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Aggiornamenti sul modello di business (XR8 in collaborazione con SOWHAT E LA MARGHERITA)</a:t>
            </a:r>
          </a:p>
        </p:txBody>
      </p:sp>
      <p:sp>
        <p:nvSpPr>
          <p:cNvPr id="13" name="Freccia giù 12">
            <a:extLst>
              <a:ext uri="{FF2B5EF4-FFF2-40B4-BE49-F238E27FC236}">
                <a16:creationId xmlns:a16="http://schemas.microsoft.com/office/drawing/2014/main" id="{AD05A5DC-0E0E-3B43-83B4-7ECF23686B8B}"/>
              </a:ext>
            </a:extLst>
          </p:cNvPr>
          <p:cNvSpPr/>
          <p:nvPr/>
        </p:nvSpPr>
        <p:spPr>
          <a:xfrm>
            <a:off x="10967536" y="2904953"/>
            <a:ext cx="178676" cy="3180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E28902A1-8504-0EBA-9F4B-6BAAB6284073}"/>
              </a:ext>
            </a:extLst>
          </p:cNvPr>
          <p:cNvSpPr txBox="1"/>
          <p:nvPr/>
        </p:nvSpPr>
        <p:spPr>
          <a:xfrm>
            <a:off x="10376333" y="3429000"/>
            <a:ext cx="15397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Business Plan finale (LA MARGHERITA)</a:t>
            </a:r>
          </a:p>
        </p:txBody>
      </p:sp>
    </p:spTree>
    <p:extLst>
      <p:ext uri="{BB962C8B-B14F-4D97-AF65-F5344CB8AC3E}">
        <p14:creationId xmlns:p14="http://schemas.microsoft.com/office/powerpoint/2010/main" val="1038942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C3F000-5E2D-4B45-A584-B3F715972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OO2 Realizzazione delle simulazioni di realtà virtuale e aumentata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275302D-539B-6546-BF6D-200A1AB3D3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dirty="0"/>
              <a:t>Questo OO racchiude la sostanza delle innovazioni tecnologiche e applicative del progetto ARVEDI.</a:t>
            </a:r>
          </a:p>
          <a:p>
            <a:pPr marL="0" indent="0">
              <a:buNone/>
            </a:pPr>
            <a:r>
              <a:rPr lang="it-IT" dirty="0"/>
              <a:t>Facendo tesoro dell’esistente infrastruttura di eccellenza denominata </a:t>
            </a:r>
            <a:r>
              <a:rPr lang="it-IT" dirty="0" err="1"/>
              <a:t>LabVR</a:t>
            </a:r>
            <a:r>
              <a:rPr lang="it-IT" dirty="0"/>
              <a:t> UNISI finanziata dal MIUR negli anni scorsi e posizionata presso il DISPOC (</a:t>
            </a:r>
            <a:r>
              <a:rPr lang="it-IT" dirty="0">
                <a:hlinkClick r:id="rId2"/>
              </a:rPr>
              <a:t>https://interdispoc.unisi.it/it/</a:t>
            </a:r>
            <a:r>
              <a:rPr lang="it-IT" dirty="0"/>
              <a:t> laboratori Università di Siena svilupperà e consegnerà al gruppo dei partner industriali del progetto una collezione di simulazioni di realtà virtuale e aumentata realizzate secondo le loro indicazioni pedagogiche preliminari e ne curerà l’adeguamento sulla scorta dei risultati dei test e delle verifiche sul campo. </a:t>
            </a:r>
          </a:p>
          <a:p>
            <a:pPr marL="0" indent="0">
              <a:buNone/>
            </a:pPr>
            <a:r>
              <a:rPr lang="it-IT" dirty="0"/>
              <a:t>Dal punto di vista degli output essi saranno distinti in due gruppi principali:</a:t>
            </a:r>
          </a:p>
          <a:p>
            <a:r>
              <a:rPr lang="it-IT" dirty="0"/>
              <a:t>n. 10 simulazioni di realtà aumentata</a:t>
            </a:r>
          </a:p>
          <a:p>
            <a:r>
              <a:rPr lang="it-IT" dirty="0"/>
              <a:t>n. 10 simulazioni di realtà virtuale</a:t>
            </a:r>
          </a:p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4C4E563-B5FC-8D5A-16FE-D161889A5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3731A-8ABC-0844-81CA-24CF093B3A57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6738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CCB999-F2F9-4C0E-EFAD-A98725E02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OO2 Deliverable e Milestone</a:t>
            </a:r>
          </a:p>
        </p:txBody>
      </p:sp>
      <p:graphicFrame>
        <p:nvGraphicFramePr>
          <p:cNvPr id="5" name="Tabella 5">
            <a:extLst>
              <a:ext uri="{FF2B5EF4-FFF2-40B4-BE49-F238E27FC236}">
                <a16:creationId xmlns:a16="http://schemas.microsoft.com/office/drawing/2014/main" id="{83CBA560-4249-44C6-F678-8473B1CAA3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1635577"/>
              </p:ext>
            </p:extLst>
          </p:nvPr>
        </p:nvGraphicFramePr>
        <p:xfrm>
          <a:off x="838200" y="1825625"/>
          <a:ext cx="10515588" cy="82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452">
                  <a:extLst>
                    <a:ext uri="{9D8B030D-6E8A-4147-A177-3AD203B41FA5}">
                      <a16:colId xmlns:a16="http://schemas.microsoft.com/office/drawing/2014/main" val="1223685077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430119519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1789063508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3443883940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2570080772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3592596358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2619547876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2976616583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540074697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408515310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3678361274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1685619639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3581033202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1966130219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1982494392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1362953835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3265086224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951439568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3594969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LUG-22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AGO-22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SET-22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OTT-22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NOV-22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DIC-22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GEN-23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FEB-23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MAR-23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APR-23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MAG-23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GIU-23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LUG-23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AGO-23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SET-23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OTT-23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NOV-23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/>
                        <a:t>DIC-23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960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200" dirty="0"/>
                        <a:t>OO2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035023"/>
                  </a:ext>
                </a:extLst>
              </a:tr>
            </a:tbl>
          </a:graphicData>
        </a:graphic>
      </p:graphicFrame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18EA5F6-AC37-97EE-049E-C9349D5B8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3731A-8ABC-0844-81CA-24CF093B3A57}" type="slidenum">
              <a:rPr lang="it-IT" smtClean="0"/>
              <a:t>6</a:t>
            </a:fld>
            <a:endParaRPr lang="it-IT"/>
          </a:p>
        </p:txBody>
      </p:sp>
      <p:sp>
        <p:nvSpPr>
          <p:cNvPr id="3" name="Freccia giù 2">
            <a:extLst>
              <a:ext uri="{FF2B5EF4-FFF2-40B4-BE49-F238E27FC236}">
                <a16:creationId xmlns:a16="http://schemas.microsoft.com/office/drawing/2014/main" id="{3BA5CD62-D303-749C-D071-3584DA5A9882}"/>
              </a:ext>
            </a:extLst>
          </p:cNvPr>
          <p:cNvSpPr/>
          <p:nvPr/>
        </p:nvSpPr>
        <p:spPr>
          <a:xfrm>
            <a:off x="4346028" y="2869631"/>
            <a:ext cx="178676" cy="3180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85BA73B-1FF4-AB02-02BC-9A40EE116DB1}"/>
              </a:ext>
            </a:extLst>
          </p:cNvPr>
          <p:cNvSpPr txBox="1"/>
          <p:nvPr/>
        </p:nvSpPr>
        <p:spPr>
          <a:xfrm>
            <a:off x="3442139" y="3431628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Simulazioni AR/VR 1</a:t>
            </a:r>
          </a:p>
        </p:txBody>
      </p:sp>
      <p:sp>
        <p:nvSpPr>
          <p:cNvPr id="8" name="Freccia giù 7">
            <a:extLst>
              <a:ext uri="{FF2B5EF4-FFF2-40B4-BE49-F238E27FC236}">
                <a16:creationId xmlns:a16="http://schemas.microsoft.com/office/drawing/2014/main" id="{8CF331B4-2EB9-5743-5BF5-393C14515BD9}"/>
              </a:ext>
            </a:extLst>
          </p:cNvPr>
          <p:cNvSpPr/>
          <p:nvPr/>
        </p:nvSpPr>
        <p:spPr>
          <a:xfrm>
            <a:off x="7609481" y="2885401"/>
            <a:ext cx="178676" cy="3180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F8F788E-FC1A-2733-2E85-F73C7910D7B4}"/>
              </a:ext>
            </a:extLst>
          </p:cNvPr>
          <p:cNvSpPr txBox="1"/>
          <p:nvPr/>
        </p:nvSpPr>
        <p:spPr>
          <a:xfrm>
            <a:off x="6712169" y="3431628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Simulazioni AR/VR 2</a:t>
            </a:r>
          </a:p>
        </p:txBody>
      </p:sp>
      <p:sp>
        <p:nvSpPr>
          <p:cNvPr id="10" name="Freccia giù 9">
            <a:extLst>
              <a:ext uri="{FF2B5EF4-FFF2-40B4-BE49-F238E27FC236}">
                <a16:creationId xmlns:a16="http://schemas.microsoft.com/office/drawing/2014/main" id="{D380D0A7-F2A6-1538-29CB-FB1D7A80DD30}"/>
              </a:ext>
            </a:extLst>
          </p:cNvPr>
          <p:cNvSpPr/>
          <p:nvPr/>
        </p:nvSpPr>
        <p:spPr>
          <a:xfrm>
            <a:off x="10967536" y="2904953"/>
            <a:ext cx="178676" cy="3180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466E14A7-F263-3E0E-50CC-19AFEA3EDCD6}"/>
              </a:ext>
            </a:extLst>
          </p:cNvPr>
          <p:cNvSpPr txBox="1"/>
          <p:nvPr/>
        </p:nvSpPr>
        <p:spPr>
          <a:xfrm>
            <a:off x="9669516" y="3426790"/>
            <a:ext cx="2165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Simulazioni AR/VR 3</a:t>
            </a:r>
          </a:p>
        </p:txBody>
      </p:sp>
      <p:sp>
        <p:nvSpPr>
          <p:cNvPr id="12" name="Freccia giù 11">
            <a:extLst>
              <a:ext uri="{FF2B5EF4-FFF2-40B4-BE49-F238E27FC236}">
                <a16:creationId xmlns:a16="http://schemas.microsoft.com/office/drawing/2014/main" id="{29BF7450-9204-A29C-09E3-4FD1C4E55A8B}"/>
              </a:ext>
            </a:extLst>
          </p:cNvPr>
          <p:cNvSpPr/>
          <p:nvPr/>
        </p:nvSpPr>
        <p:spPr>
          <a:xfrm>
            <a:off x="6006656" y="2846153"/>
            <a:ext cx="178676" cy="156855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8300187A-528B-E6D2-DE7E-77F46C078851}"/>
              </a:ext>
            </a:extLst>
          </p:cNvPr>
          <p:cNvSpPr txBox="1"/>
          <p:nvPr/>
        </p:nvSpPr>
        <p:spPr>
          <a:xfrm>
            <a:off x="4966132" y="4421418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Report delle attività di validazione dei requisiti e delle tecnologie AR realizzate 1</a:t>
            </a:r>
          </a:p>
        </p:txBody>
      </p:sp>
      <p:sp>
        <p:nvSpPr>
          <p:cNvPr id="15" name="Freccia giù 14">
            <a:extLst>
              <a:ext uri="{FF2B5EF4-FFF2-40B4-BE49-F238E27FC236}">
                <a16:creationId xmlns:a16="http://schemas.microsoft.com/office/drawing/2014/main" id="{C8975EBD-EA32-018D-4909-84EFE630DEA4}"/>
              </a:ext>
            </a:extLst>
          </p:cNvPr>
          <p:cNvSpPr/>
          <p:nvPr/>
        </p:nvSpPr>
        <p:spPr>
          <a:xfrm>
            <a:off x="11056874" y="3996088"/>
            <a:ext cx="178676" cy="3180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C42BCBEF-6739-6F1F-4280-801721C1F048}"/>
              </a:ext>
            </a:extLst>
          </p:cNvPr>
          <p:cNvSpPr txBox="1"/>
          <p:nvPr/>
        </p:nvSpPr>
        <p:spPr>
          <a:xfrm>
            <a:off x="4966132" y="5556744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Report delle attività di validazione dei requisiti e delle tecnologie VR realizzate 1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7027F0DA-DC80-0536-BB96-8DFCC4FDD88A}"/>
              </a:ext>
            </a:extLst>
          </p:cNvPr>
          <p:cNvSpPr txBox="1"/>
          <p:nvPr/>
        </p:nvSpPr>
        <p:spPr>
          <a:xfrm>
            <a:off x="9396247" y="4421418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Report delle attività di validazione dei requisiti e delle tecnologie AR realizzate 2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2CD5A4BD-3D0C-AF80-40FF-1A91F76BFDC4}"/>
              </a:ext>
            </a:extLst>
          </p:cNvPr>
          <p:cNvSpPr txBox="1"/>
          <p:nvPr/>
        </p:nvSpPr>
        <p:spPr>
          <a:xfrm>
            <a:off x="9396247" y="5582054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Report delle attività di validazione dei requisiti e delle tecnologie VR realizzate 2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85FB8B8B-A52B-C875-4A22-6EFF57FA33CD}"/>
              </a:ext>
            </a:extLst>
          </p:cNvPr>
          <p:cNvSpPr txBox="1"/>
          <p:nvPr/>
        </p:nvSpPr>
        <p:spPr>
          <a:xfrm>
            <a:off x="7547730" y="5130899"/>
            <a:ext cx="15607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(nel progetto inserite in OO3)</a:t>
            </a:r>
          </a:p>
        </p:txBody>
      </p:sp>
    </p:spTree>
    <p:extLst>
      <p:ext uri="{BB962C8B-B14F-4D97-AF65-F5344CB8AC3E}">
        <p14:creationId xmlns:p14="http://schemas.microsoft.com/office/powerpoint/2010/main" val="4149955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1125EE-8D54-6B47-BB1D-52731D5E3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/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r>
              <a:rPr lang="it-IT" dirty="0"/>
              <a:t>OO3 Analisi dei requisiti, validazione e testing sul campo</a:t>
            </a:r>
            <a:br>
              <a:rPr lang="it-IT" dirty="0"/>
            </a:br>
            <a:r>
              <a:rPr lang="it-IT" dirty="0"/>
              <a:t> 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7FE3801-BE88-694A-89F7-2CEEC4D087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dirty="0"/>
              <a:t>Questo OO consiste nella definizione ex ante e nella verifica sperimentale delle applicazioni di realtà virtuale e aumentata realizzate nel corso del progetto ed in particolare all'interno dell’OO2.</a:t>
            </a:r>
          </a:p>
          <a:p>
            <a:pPr marL="0" indent="0">
              <a:buNone/>
            </a:pPr>
            <a:r>
              <a:rPr lang="it-IT" dirty="0"/>
              <a:t>Si ipotizza di creare minimo 6 gruppi classe “pilota” in funzione delle seguenti fasce d’età degli allievi:</a:t>
            </a:r>
          </a:p>
          <a:p>
            <a:r>
              <a:rPr lang="it-IT" dirty="0"/>
              <a:t>3-6 anni, </a:t>
            </a:r>
          </a:p>
          <a:p>
            <a:r>
              <a:rPr lang="it-IT" dirty="0"/>
              <a:t>7-10 anni, </a:t>
            </a:r>
          </a:p>
          <a:p>
            <a:r>
              <a:rPr lang="it-IT" dirty="0"/>
              <a:t>11-14 anni.</a:t>
            </a:r>
          </a:p>
          <a:p>
            <a:pPr marL="0" indent="0">
              <a:buNone/>
            </a:pPr>
            <a:r>
              <a:rPr lang="it-IT" dirty="0"/>
              <a:t>Il numero potrà aumentare in funzione delle esigenze che emergeranno nel corso dello sviluppo delle simulazioni.</a:t>
            </a:r>
          </a:p>
          <a:p>
            <a:pPr marL="0" indent="0">
              <a:buNone/>
            </a:pP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3D2A7C4-7CCE-2889-7F3B-52DB20306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3731A-8ABC-0844-81CA-24CF093B3A57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8022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CCB999-F2F9-4C0E-EFAD-A98725E02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OO3 Deliverable e Milestone</a:t>
            </a:r>
          </a:p>
        </p:txBody>
      </p:sp>
      <p:graphicFrame>
        <p:nvGraphicFramePr>
          <p:cNvPr id="5" name="Tabella 5">
            <a:extLst>
              <a:ext uri="{FF2B5EF4-FFF2-40B4-BE49-F238E27FC236}">
                <a16:creationId xmlns:a16="http://schemas.microsoft.com/office/drawing/2014/main" id="{83CBA560-4249-44C6-F678-8473B1CAA3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38368"/>
              </p:ext>
            </p:extLst>
          </p:nvPr>
        </p:nvGraphicFramePr>
        <p:xfrm>
          <a:off x="838200" y="1825625"/>
          <a:ext cx="10515588" cy="82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452">
                  <a:extLst>
                    <a:ext uri="{9D8B030D-6E8A-4147-A177-3AD203B41FA5}">
                      <a16:colId xmlns:a16="http://schemas.microsoft.com/office/drawing/2014/main" val="1223685077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430119519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1789063508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3443883940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2570080772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3592596358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2619547876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2976616583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540074697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408515310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3678361274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1685619639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3581033202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1966130219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1982494392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1362953835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3265086224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951439568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3594969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LUG-22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AGO-22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SET-22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OTT-22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NOV-22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DIC-22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GEN-23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FEB-23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MAR-23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APR-23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MAG-23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GIU-23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LUG-23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AGO-23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SET-23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OTT-23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NOV-23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/>
                        <a:t>DIC-23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960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200" dirty="0"/>
                        <a:t>OO3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159586"/>
                  </a:ext>
                </a:extLst>
              </a:tr>
            </a:tbl>
          </a:graphicData>
        </a:graphic>
      </p:graphicFrame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18EA5F6-AC37-97EE-049E-C9349D5B8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3731A-8ABC-0844-81CA-24CF093B3A57}" type="slidenum">
              <a:rPr lang="it-IT" smtClean="0"/>
              <a:t>8</a:t>
            </a:fld>
            <a:endParaRPr lang="it-IT"/>
          </a:p>
        </p:txBody>
      </p:sp>
      <p:sp>
        <p:nvSpPr>
          <p:cNvPr id="3" name="Freccia giù 2">
            <a:extLst>
              <a:ext uri="{FF2B5EF4-FFF2-40B4-BE49-F238E27FC236}">
                <a16:creationId xmlns:a16="http://schemas.microsoft.com/office/drawing/2014/main" id="{2AA32E25-2EF3-46EF-B69C-98F67EFFE2D1}"/>
              </a:ext>
            </a:extLst>
          </p:cNvPr>
          <p:cNvSpPr/>
          <p:nvPr/>
        </p:nvSpPr>
        <p:spPr>
          <a:xfrm>
            <a:off x="2632844" y="2869631"/>
            <a:ext cx="178676" cy="3180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76CDEA80-713B-F9B1-270A-235A08467B9C}"/>
              </a:ext>
            </a:extLst>
          </p:cNvPr>
          <p:cNvSpPr txBox="1"/>
          <p:nvPr/>
        </p:nvSpPr>
        <p:spPr>
          <a:xfrm>
            <a:off x="1718445" y="3203411"/>
            <a:ext cx="2438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Pedagogia dell’insegnamento linguistico a bambini non nativi utilizzando</a:t>
            </a:r>
          </a:p>
          <a:p>
            <a:r>
              <a:rPr lang="it-IT" dirty="0"/>
              <a:t>le tecnologie della realtà virtuale e aumentata 1</a:t>
            </a:r>
          </a:p>
        </p:txBody>
      </p:sp>
      <p:sp>
        <p:nvSpPr>
          <p:cNvPr id="8" name="Freccia giù 7">
            <a:extLst>
              <a:ext uri="{FF2B5EF4-FFF2-40B4-BE49-F238E27FC236}">
                <a16:creationId xmlns:a16="http://schemas.microsoft.com/office/drawing/2014/main" id="{E6570F86-BBC3-54A0-DE52-58E41C660868}"/>
              </a:ext>
            </a:extLst>
          </p:cNvPr>
          <p:cNvSpPr/>
          <p:nvPr/>
        </p:nvSpPr>
        <p:spPr>
          <a:xfrm>
            <a:off x="9278001" y="2902817"/>
            <a:ext cx="204958" cy="23083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8E19FB80-114F-43A9-A8EC-14E5F82EF3B8}"/>
              </a:ext>
            </a:extLst>
          </p:cNvPr>
          <p:cNvSpPr txBox="1"/>
          <p:nvPr/>
        </p:nvSpPr>
        <p:spPr>
          <a:xfrm>
            <a:off x="499245" y="5250506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Rassegna dei requisiti lato utente per le</a:t>
            </a:r>
          </a:p>
          <a:p>
            <a:r>
              <a:rPr lang="it-IT" dirty="0"/>
              <a:t>soluzioni AR di progetto 1 (LA MARGHERITA)</a:t>
            </a:r>
          </a:p>
        </p:txBody>
      </p:sp>
      <p:sp>
        <p:nvSpPr>
          <p:cNvPr id="10" name="Freccia giù 9">
            <a:extLst>
              <a:ext uri="{FF2B5EF4-FFF2-40B4-BE49-F238E27FC236}">
                <a16:creationId xmlns:a16="http://schemas.microsoft.com/office/drawing/2014/main" id="{341D1DE5-EAF6-7587-1572-CE9C7D417AD8}"/>
              </a:ext>
            </a:extLst>
          </p:cNvPr>
          <p:cNvSpPr/>
          <p:nvPr/>
        </p:nvSpPr>
        <p:spPr>
          <a:xfrm>
            <a:off x="10978048" y="2832370"/>
            <a:ext cx="178676" cy="3180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D6AEC27-E75C-42ED-F051-A883125ADFFF}"/>
              </a:ext>
            </a:extLst>
          </p:cNvPr>
          <p:cNvSpPr txBox="1"/>
          <p:nvPr/>
        </p:nvSpPr>
        <p:spPr>
          <a:xfrm>
            <a:off x="9871149" y="3066487"/>
            <a:ext cx="21651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Pedagogia dell’insegnamento linguistico a bambini non nativi utilizzando</a:t>
            </a:r>
          </a:p>
          <a:p>
            <a:r>
              <a:rPr lang="it-IT" dirty="0"/>
              <a:t>le tecnologie della realtà virtuale e aumentata 2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5A07BA92-874F-DB92-517F-3F42F0639DBB}"/>
              </a:ext>
            </a:extLst>
          </p:cNvPr>
          <p:cNvSpPr txBox="1"/>
          <p:nvPr/>
        </p:nvSpPr>
        <p:spPr>
          <a:xfrm>
            <a:off x="2801024" y="5547130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Rassegna dei requisiti lato utente per le</a:t>
            </a:r>
          </a:p>
          <a:p>
            <a:r>
              <a:rPr lang="it-IT" dirty="0"/>
              <a:t>soluzioni VR di progetto 1 (LA MARGHERITA)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62F39350-FB03-0577-E92F-8397DD185B3E}"/>
              </a:ext>
            </a:extLst>
          </p:cNvPr>
          <p:cNvSpPr txBox="1"/>
          <p:nvPr/>
        </p:nvSpPr>
        <p:spPr>
          <a:xfrm>
            <a:off x="6839601" y="5657671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Rassegna dei requisiti lato utente per le</a:t>
            </a:r>
          </a:p>
          <a:p>
            <a:r>
              <a:rPr lang="it-IT" dirty="0"/>
              <a:t>soluzioni AR di progetto 2 (LA MARGHERITA)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9BA54302-839F-4C11-8B4C-48D9F3C7028A}"/>
              </a:ext>
            </a:extLst>
          </p:cNvPr>
          <p:cNvSpPr txBox="1"/>
          <p:nvPr/>
        </p:nvSpPr>
        <p:spPr>
          <a:xfrm>
            <a:off x="9115734" y="5297806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Rassegna dei requisiti lato utente per le</a:t>
            </a:r>
          </a:p>
          <a:p>
            <a:r>
              <a:rPr lang="it-IT" dirty="0"/>
              <a:t>soluzioni VR di progetto 2 (LA MARGHERITA)</a:t>
            </a:r>
          </a:p>
        </p:txBody>
      </p:sp>
      <p:sp>
        <p:nvSpPr>
          <p:cNvPr id="15" name="Freccia giù 14">
            <a:extLst>
              <a:ext uri="{FF2B5EF4-FFF2-40B4-BE49-F238E27FC236}">
                <a16:creationId xmlns:a16="http://schemas.microsoft.com/office/drawing/2014/main" id="{8168734E-D56E-5D31-9EC4-DF633F859292}"/>
              </a:ext>
            </a:extLst>
          </p:cNvPr>
          <p:cNvSpPr/>
          <p:nvPr/>
        </p:nvSpPr>
        <p:spPr>
          <a:xfrm>
            <a:off x="4319752" y="2874887"/>
            <a:ext cx="178676" cy="3180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5AA763A2-AB40-28E7-1563-4EA6C96B7445}"/>
              </a:ext>
            </a:extLst>
          </p:cNvPr>
          <p:cNvSpPr txBox="1"/>
          <p:nvPr/>
        </p:nvSpPr>
        <p:spPr>
          <a:xfrm>
            <a:off x="4079650" y="3187641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Piano di lavoro per le attività di testing delle</a:t>
            </a:r>
          </a:p>
          <a:p>
            <a:r>
              <a:rPr lang="it-IT" dirty="0"/>
              <a:t>soluzioni AR di progetto 1 (XR8)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72E3581B-5C22-29BB-8E41-2131B47B8DEB}"/>
              </a:ext>
            </a:extLst>
          </p:cNvPr>
          <p:cNvSpPr txBox="1"/>
          <p:nvPr/>
        </p:nvSpPr>
        <p:spPr>
          <a:xfrm>
            <a:off x="4078159" y="4321781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Piano di lavoro per le attività di testing delle</a:t>
            </a:r>
          </a:p>
          <a:p>
            <a:r>
              <a:rPr lang="it-IT" dirty="0"/>
              <a:t>soluzioni VR di progetto 1 (XR8)</a:t>
            </a:r>
          </a:p>
        </p:txBody>
      </p:sp>
      <p:sp>
        <p:nvSpPr>
          <p:cNvPr id="18" name="Freccia giù 17">
            <a:extLst>
              <a:ext uri="{FF2B5EF4-FFF2-40B4-BE49-F238E27FC236}">
                <a16:creationId xmlns:a16="http://schemas.microsoft.com/office/drawing/2014/main" id="{F9425824-409F-B4A8-8B9C-DA82894EA0D2}"/>
              </a:ext>
            </a:extLst>
          </p:cNvPr>
          <p:cNvSpPr/>
          <p:nvPr/>
        </p:nvSpPr>
        <p:spPr>
          <a:xfrm>
            <a:off x="7635756" y="2869631"/>
            <a:ext cx="178676" cy="3180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DA26E44B-2657-EA09-401D-650657D8F8E1}"/>
              </a:ext>
            </a:extLst>
          </p:cNvPr>
          <p:cNvSpPr txBox="1"/>
          <p:nvPr/>
        </p:nvSpPr>
        <p:spPr>
          <a:xfrm>
            <a:off x="6838607" y="3182385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Piano di lavoro per le attività di testing delle</a:t>
            </a:r>
          </a:p>
          <a:p>
            <a:r>
              <a:rPr lang="it-IT" dirty="0"/>
              <a:t>soluzioni AR di progetto 2 (XR8)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49088072-DAFC-AF89-04EE-4378CCE3BB92}"/>
              </a:ext>
            </a:extLst>
          </p:cNvPr>
          <p:cNvSpPr txBox="1"/>
          <p:nvPr/>
        </p:nvSpPr>
        <p:spPr>
          <a:xfrm>
            <a:off x="6837120" y="4316525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Piano di lavoro per le attività di testing delle</a:t>
            </a:r>
          </a:p>
          <a:p>
            <a:r>
              <a:rPr lang="it-IT" dirty="0"/>
              <a:t>soluzioni VR di progetto 2 (XR8)</a:t>
            </a:r>
          </a:p>
        </p:txBody>
      </p:sp>
    </p:spTree>
    <p:extLst>
      <p:ext uri="{BB962C8B-B14F-4D97-AF65-F5344CB8AC3E}">
        <p14:creationId xmlns:p14="http://schemas.microsoft.com/office/powerpoint/2010/main" val="3985294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1125EE-8D54-6B47-BB1D-52731D5E3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/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r>
              <a:rPr lang="it-IT" dirty="0"/>
              <a:t>OO4 Questioni legali e etiche</a:t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7FE3801-BE88-694A-89F7-2CEEC4D087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dirty="0"/>
              <a:t>In questo OO sono racchiusi gli aspetti - ritenuti non particolarmente controversi, ma che necessitano comunque un’attenta e specifica considerazione - di natura legale ed etica attinenti a 3 questioni fondamentali che attraversano l’intero progetto ma in particolare interferiscono con gli OO 3 e 5:</a:t>
            </a:r>
          </a:p>
          <a:p>
            <a:pPr marL="0" indent="0">
              <a:buNone/>
            </a:pPr>
            <a:r>
              <a:rPr lang="it-IT" dirty="0"/>
              <a:t>1) la gestione dei dati personali sia dei partecipanti alle attività di verifica sperimentale (OO3) che agli eventi di comunicazione (OO5);</a:t>
            </a:r>
          </a:p>
          <a:p>
            <a:pPr marL="0" indent="0">
              <a:buNone/>
            </a:pPr>
            <a:r>
              <a:rPr lang="it-IT" dirty="0"/>
              <a:t>2) la questione legale attinente alla sperimentazione delle tecnologie di progetto attraverso la partecipazione di minori (OO3);</a:t>
            </a:r>
          </a:p>
          <a:p>
            <a:pPr marL="0" indent="0">
              <a:buNone/>
            </a:pPr>
            <a:r>
              <a:rPr lang="it-IT" dirty="0"/>
              <a:t>3) la questione etica di fondo riguardante l’età minima di accesso dei bambini e delle bambine a strumenti tecnologici come gli occhialini o i caschetti previsti dal progetto a supporto delle sperimentazioni (OO3).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3CE4CEC-B4F8-88FB-952D-29B215D0B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3731A-8ABC-0844-81CA-24CF093B3A57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491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CCB999-F2F9-4C0E-EFAD-A98725E02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OO4 Deliverable e Milestone</a:t>
            </a:r>
          </a:p>
        </p:txBody>
      </p:sp>
      <p:graphicFrame>
        <p:nvGraphicFramePr>
          <p:cNvPr id="5" name="Tabella 5">
            <a:extLst>
              <a:ext uri="{FF2B5EF4-FFF2-40B4-BE49-F238E27FC236}">
                <a16:creationId xmlns:a16="http://schemas.microsoft.com/office/drawing/2014/main" id="{83CBA560-4249-44C6-F678-8473B1CAA3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336328"/>
              </p:ext>
            </p:extLst>
          </p:nvPr>
        </p:nvGraphicFramePr>
        <p:xfrm>
          <a:off x="838200" y="1825625"/>
          <a:ext cx="10515588" cy="82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452">
                  <a:extLst>
                    <a:ext uri="{9D8B030D-6E8A-4147-A177-3AD203B41FA5}">
                      <a16:colId xmlns:a16="http://schemas.microsoft.com/office/drawing/2014/main" val="1223685077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430119519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1789063508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3443883940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2570080772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3592596358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2619547876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2976616583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540074697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408515310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3678361274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1685619639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3581033202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1966130219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1982494392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1362953835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3265086224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951439568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3594969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LUG-22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AGO-22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SET-22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OTT-22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NOV-22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DIC-22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GEN-23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FEB-23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MAR-23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APR-23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MAG-23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GIU-23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LUG-23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AGO-23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SET-23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OTT-23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NOV-23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/>
                        <a:t>DIC-23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960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200" dirty="0"/>
                        <a:t>OO4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652268"/>
                  </a:ext>
                </a:extLst>
              </a:tr>
            </a:tbl>
          </a:graphicData>
        </a:graphic>
      </p:graphicFrame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18EA5F6-AC37-97EE-049E-C9349D5B8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3731A-8ABC-0844-81CA-24CF093B3A57}" type="slidenum">
              <a:rPr lang="it-IT" smtClean="0"/>
              <a:t>10</a:t>
            </a:fld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2CB1189-6465-AE7D-CEEB-0C8792BABABD}"/>
              </a:ext>
            </a:extLst>
          </p:cNvPr>
          <p:cNvSpPr txBox="1"/>
          <p:nvPr/>
        </p:nvSpPr>
        <p:spPr>
          <a:xfrm>
            <a:off x="289034" y="3304678"/>
            <a:ext cx="20731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Manuale di gestione dei temi legati alla privacy nella comunicazione (SOWHAT)</a:t>
            </a:r>
          </a:p>
        </p:txBody>
      </p:sp>
      <p:sp>
        <p:nvSpPr>
          <p:cNvPr id="7" name="Freccia giù 6">
            <a:extLst>
              <a:ext uri="{FF2B5EF4-FFF2-40B4-BE49-F238E27FC236}">
                <a16:creationId xmlns:a16="http://schemas.microsoft.com/office/drawing/2014/main" id="{37CDE21F-16CE-3FFF-2AA8-DE3E79A9970C}"/>
              </a:ext>
            </a:extLst>
          </p:cNvPr>
          <p:cNvSpPr/>
          <p:nvPr/>
        </p:nvSpPr>
        <p:spPr>
          <a:xfrm>
            <a:off x="1597572" y="2900855"/>
            <a:ext cx="178676" cy="3180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Freccia giù 7">
            <a:extLst>
              <a:ext uri="{FF2B5EF4-FFF2-40B4-BE49-F238E27FC236}">
                <a16:creationId xmlns:a16="http://schemas.microsoft.com/office/drawing/2014/main" id="{0C6CFEA5-553F-4569-51BF-5D434A354C9F}"/>
              </a:ext>
            </a:extLst>
          </p:cNvPr>
          <p:cNvSpPr/>
          <p:nvPr/>
        </p:nvSpPr>
        <p:spPr>
          <a:xfrm>
            <a:off x="2727434" y="2900855"/>
            <a:ext cx="178676" cy="3180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AC00718A-4E47-0ED4-D3AF-C9CC7A811740}"/>
              </a:ext>
            </a:extLst>
          </p:cNvPr>
          <p:cNvSpPr txBox="1"/>
          <p:nvPr/>
        </p:nvSpPr>
        <p:spPr>
          <a:xfrm>
            <a:off x="289034" y="5248352"/>
            <a:ext cx="20731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Guida di comportamento sulla parità di genere (XR8)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B3CD12D-8FA1-A210-DB75-72F0ED833813}"/>
              </a:ext>
            </a:extLst>
          </p:cNvPr>
          <p:cNvSpPr txBox="1"/>
          <p:nvPr/>
        </p:nvSpPr>
        <p:spPr>
          <a:xfrm>
            <a:off x="2453640" y="3350845"/>
            <a:ext cx="2438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Analisi di stato dell’arte delle tecnologie di AR/VR e del loro uso in contesti</a:t>
            </a:r>
          </a:p>
          <a:p>
            <a:r>
              <a:rPr lang="it-IT" dirty="0"/>
              <a:t>educativi con il coinvolgimento di minori in età scolare e prescolare (UNISI)</a:t>
            </a:r>
          </a:p>
        </p:txBody>
      </p:sp>
      <p:sp>
        <p:nvSpPr>
          <p:cNvPr id="12" name="Freccia giù 11">
            <a:extLst>
              <a:ext uri="{FF2B5EF4-FFF2-40B4-BE49-F238E27FC236}">
                <a16:creationId xmlns:a16="http://schemas.microsoft.com/office/drawing/2014/main" id="{F2711085-4D23-7BBB-1764-8ACD8B179F99}"/>
              </a:ext>
            </a:extLst>
          </p:cNvPr>
          <p:cNvSpPr/>
          <p:nvPr/>
        </p:nvSpPr>
        <p:spPr>
          <a:xfrm>
            <a:off x="10967536" y="2904953"/>
            <a:ext cx="178676" cy="3180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BBD35AFC-4DCC-65B4-A18C-ED4267954392}"/>
              </a:ext>
            </a:extLst>
          </p:cNvPr>
          <p:cNvSpPr txBox="1"/>
          <p:nvPr/>
        </p:nvSpPr>
        <p:spPr>
          <a:xfrm>
            <a:off x="10376333" y="3429000"/>
            <a:ext cx="153975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Report finale sulla gestione degli aspetti legali ed etici</a:t>
            </a:r>
          </a:p>
          <a:p>
            <a:r>
              <a:rPr lang="it-IT" dirty="0"/>
              <a:t>(LA MARGHERITA)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D7A700CE-490D-4B77-B674-99854DAC9150}"/>
              </a:ext>
            </a:extLst>
          </p:cNvPr>
          <p:cNvSpPr txBox="1"/>
          <p:nvPr/>
        </p:nvSpPr>
        <p:spPr>
          <a:xfrm>
            <a:off x="2453640" y="5659169"/>
            <a:ext cx="20731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Manuale etico sugli esperimenti di progetto (UNISI)</a:t>
            </a:r>
          </a:p>
        </p:txBody>
      </p:sp>
    </p:spTree>
    <p:extLst>
      <p:ext uri="{BB962C8B-B14F-4D97-AF65-F5344CB8AC3E}">
        <p14:creationId xmlns:p14="http://schemas.microsoft.com/office/powerpoint/2010/main" val="2923579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1125EE-8D54-6B47-BB1D-52731D5E3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/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r>
              <a:rPr lang="it-IT" dirty="0"/>
              <a:t>OO5 Comunicazione e disseminazione – 1</a:t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r>
              <a:rPr lang="it-IT" dirty="0"/>
              <a:t> 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7FE3801-BE88-694A-89F7-2CEEC4D087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it-IT" sz="7200" dirty="0"/>
              <a:t>Come illustrato nella scheda allegata questo obiettivo operativo, gestito da SOWHAT con la collaborazione di tutti i partner, che peraltro non sarà rendicontata ma attribuita convenzionalmente agli altri OO, si propone di realizzare le seguenti attività:</a:t>
            </a:r>
          </a:p>
          <a:p>
            <a:r>
              <a:rPr lang="it-IT" sz="7200" dirty="0"/>
              <a:t>A. Sviluppo sito web - Realizzazione di un sito informativo e di iscrizione ai corsi AR/VR. </a:t>
            </a:r>
          </a:p>
          <a:p>
            <a:r>
              <a:rPr lang="it-IT" sz="7200" dirty="0"/>
              <a:t>B. Social Media Management - Gestione dei canali social con obiettivo di branding, di engagement e di creazione di una community attorno al brand. </a:t>
            </a:r>
          </a:p>
          <a:p>
            <a:r>
              <a:rPr lang="it-IT" sz="7200" dirty="0"/>
              <a:t>C. Digital Advertising - Campagne di branding per aumentare la brand </a:t>
            </a:r>
            <a:r>
              <a:rPr lang="it-IT" sz="7200" dirty="0" err="1"/>
              <a:t>awareness</a:t>
            </a:r>
            <a:r>
              <a:rPr lang="it-IT" sz="7200" dirty="0"/>
              <a:t> e far conoscere il brand, campagne di lead generation per la raccolta di contatti, campagne di vendita diretta e di </a:t>
            </a:r>
            <a:r>
              <a:rPr lang="it-IT" sz="7200" dirty="0" err="1"/>
              <a:t>remarketing</a:t>
            </a:r>
            <a:r>
              <a:rPr lang="it-IT" sz="7200" dirty="0"/>
              <a:t> per la promozione dei corsi ed il recruitment di iscritti.</a:t>
            </a:r>
          </a:p>
          <a:p>
            <a:r>
              <a:rPr lang="it-IT" sz="7200" dirty="0"/>
              <a:t>D. Direct Email Marketing - Invio di email broadcast e attivazione di serie di email automatizzate in conseguenza di una registrazione o di un’azione effettuata dall’utente sul sito web.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4BB1910-A003-5085-840C-C8EEE95DC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3731A-8ABC-0844-81CA-24CF093B3A57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9234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1125EE-8D54-6B47-BB1D-52731D5E3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/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r>
              <a:rPr lang="it-IT" dirty="0"/>
              <a:t>OO5 Comunicazione e disseminazione – 2</a:t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r>
              <a:rPr lang="it-IT" dirty="0"/>
              <a:t> 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7FE3801-BE88-694A-89F7-2CEEC4D087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it-IT" sz="7200" dirty="0"/>
              <a:t>E. SEO - Attività di posizionamento sui motori di ricerca per le keyword individuate in fase di analisi. Svolgimento periodico della Site Audit.</a:t>
            </a:r>
          </a:p>
          <a:p>
            <a:r>
              <a:rPr lang="it-IT" sz="7200" dirty="0" err="1"/>
              <a:t>F</a:t>
            </a:r>
            <a:r>
              <a:rPr lang="it-IT" sz="7200" dirty="0"/>
              <a:t>. Video - Realizzazione di video esplicativi sul progetto e promozionali dei corsi in grande di far comprendere la componente emozionale e interattiva di questa modalità di fruizione.</a:t>
            </a:r>
          </a:p>
          <a:p>
            <a:r>
              <a:rPr lang="it-IT" sz="7200" dirty="0"/>
              <a:t>G. Comunicati Stampa - Gestione dei canali stampa, radio, televisioni, con redazione dei materiali e organizzazione di conferenze stampa, interviste. Resoconto completo di tutti gli articoli e servizi radiofonici e televisivi ottenuti.</a:t>
            </a:r>
          </a:p>
          <a:p>
            <a:r>
              <a:rPr lang="it-IT" sz="7200" dirty="0"/>
              <a:t>H. Campagne Media - Campagne non digitali su tv locali, radio e outdoor.</a:t>
            </a:r>
          </a:p>
          <a:p>
            <a:r>
              <a:rPr lang="it-IT" sz="7200" dirty="0"/>
              <a:t>I. Consulenza e Formazione - Consulenza sulla strategia, formazione e assistenza all’utilizzo del CMS.</a:t>
            </a:r>
          </a:p>
          <a:p>
            <a:r>
              <a:rPr lang="it-IT" sz="7200" dirty="0"/>
              <a:t>L. Sentiment Analysis.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4AF5B56-37E5-17C9-0EB9-AD7362CB4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3731A-8ABC-0844-81CA-24CF093B3A57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45691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CCB999-F2F9-4C0E-EFAD-A98725E02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OO5 Deliverable e Milestone</a:t>
            </a:r>
          </a:p>
        </p:txBody>
      </p:sp>
      <p:graphicFrame>
        <p:nvGraphicFramePr>
          <p:cNvPr id="5" name="Tabella 5">
            <a:extLst>
              <a:ext uri="{FF2B5EF4-FFF2-40B4-BE49-F238E27FC236}">
                <a16:creationId xmlns:a16="http://schemas.microsoft.com/office/drawing/2014/main" id="{83CBA560-4249-44C6-F678-8473B1CAA3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0236008"/>
              </p:ext>
            </p:extLst>
          </p:nvPr>
        </p:nvGraphicFramePr>
        <p:xfrm>
          <a:off x="838200" y="1825625"/>
          <a:ext cx="10515588" cy="82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452">
                  <a:extLst>
                    <a:ext uri="{9D8B030D-6E8A-4147-A177-3AD203B41FA5}">
                      <a16:colId xmlns:a16="http://schemas.microsoft.com/office/drawing/2014/main" val="1223685077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430119519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1789063508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3443883940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2570080772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3592596358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2619547876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2976616583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540074697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408515310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3678361274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1685619639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3581033202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1966130219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1982494392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1362953835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3265086224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951439568"/>
                    </a:ext>
                  </a:extLst>
                </a:gridCol>
                <a:gridCol w="553452">
                  <a:extLst>
                    <a:ext uri="{9D8B030D-6E8A-4147-A177-3AD203B41FA5}">
                      <a16:colId xmlns:a16="http://schemas.microsoft.com/office/drawing/2014/main" val="3594969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LUG-22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AGO-22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SET-22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OTT-22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NOV-22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DIC-22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GEN-23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FEB-23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MAR-23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APR-23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MAG-23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GIU-23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LUG-23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AGO-23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SET-23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OTT-23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NOV-23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/>
                        <a:t>DIC-23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960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200" dirty="0"/>
                        <a:t>OO5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====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410488"/>
                  </a:ext>
                </a:extLst>
              </a:tr>
            </a:tbl>
          </a:graphicData>
        </a:graphic>
      </p:graphicFrame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18EA5F6-AC37-97EE-049E-C9349D5B8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3731A-8ABC-0844-81CA-24CF093B3A57}" type="slidenum">
              <a:rPr lang="it-IT" smtClean="0"/>
              <a:t>13</a:t>
            </a:fld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72C6E36-0541-B68B-A17E-A63874EA048F}"/>
              </a:ext>
            </a:extLst>
          </p:cNvPr>
          <p:cNvSpPr txBox="1"/>
          <p:nvPr/>
        </p:nvSpPr>
        <p:spPr>
          <a:xfrm>
            <a:off x="1792412" y="3281006"/>
            <a:ext cx="18649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1° Report sulle attività</a:t>
            </a:r>
          </a:p>
          <a:p>
            <a:pPr algn="ctr"/>
            <a:r>
              <a:rPr lang="it-IT" dirty="0"/>
              <a:t>A-L</a:t>
            </a:r>
          </a:p>
        </p:txBody>
      </p:sp>
      <p:sp>
        <p:nvSpPr>
          <p:cNvPr id="7" name="Freccia giù 6">
            <a:extLst>
              <a:ext uri="{FF2B5EF4-FFF2-40B4-BE49-F238E27FC236}">
                <a16:creationId xmlns:a16="http://schemas.microsoft.com/office/drawing/2014/main" id="{7BBE554F-A051-89F0-A27D-D0F2F3B95751}"/>
              </a:ext>
            </a:extLst>
          </p:cNvPr>
          <p:cNvSpPr/>
          <p:nvPr/>
        </p:nvSpPr>
        <p:spPr>
          <a:xfrm>
            <a:off x="2635544" y="2900855"/>
            <a:ext cx="178676" cy="3180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822C4E8E-6013-B25F-E03C-752CB471CABE}"/>
              </a:ext>
            </a:extLst>
          </p:cNvPr>
          <p:cNvSpPr txBox="1"/>
          <p:nvPr/>
        </p:nvSpPr>
        <p:spPr>
          <a:xfrm>
            <a:off x="2027191" y="4464047"/>
            <a:ext cx="1864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Sito web e presenza social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21FBB759-C9F2-FF62-B1CD-3A0AA7D632BD}"/>
              </a:ext>
            </a:extLst>
          </p:cNvPr>
          <p:cNvSpPr txBox="1"/>
          <p:nvPr/>
        </p:nvSpPr>
        <p:spPr>
          <a:xfrm>
            <a:off x="3426446" y="3258774"/>
            <a:ext cx="18649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2° Report sulle attività</a:t>
            </a:r>
          </a:p>
          <a:p>
            <a:pPr algn="ctr"/>
            <a:r>
              <a:rPr lang="it-IT" dirty="0"/>
              <a:t>A-L</a:t>
            </a:r>
          </a:p>
        </p:txBody>
      </p:sp>
      <p:sp>
        <p:nvSpPr>
          <p:cNvPr id="15" name="Freccia giù 14">
            <a:extLst>
              <a:ext uri="{FF2B5EF4-FFF2-40B4-BE49-F238E27FC236}">
                <a16:creationId xmlns:a16="http://schemas.microsoft.com/office/drawing/2014/main" id="{F1FCD2F7-B33E-F280-F47D-C5569A43F825}"/>
              </a:ext>
            </a:extLst>
          </p:cNvPr>
          <p:cNvSpPr/>
          <p:nvPr/>
        </p:nvSpPr>
        <p:spPr>
          <a:xfrm>
            <a:off x="4269578" y="2878623"/>
            <a:ext cx="178676" cy="3180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B18898AA-70B2-B32C-12F1-3E115CE981EB}"/>
              </a:ext>
            </a:extLst>
          </p:cNvPr>
          <p:cNvSpPr txBox="1"/>
          <p:nvPr/>
        </p:nvSpPr>
        <p:spPr>
          <a:xfrm>
            <a:off x="5157578" y="3260408"/>
            <a:ext cx="18649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3° Report sulle attività</a:t>
            </a:r>
          </a:p>
          <a:p>
            <a:pPr algn="ctr"/>
            <a:r>
              <a:rPr lang="it-IT" dirty="0"/>
              <a:t>A-L</a:t>
            </a:r>
          </a:p>
        </p:txBody>
      </p:sp>
      <p:sp>
        <p:nvSpPr>
          <p:cNvPr id="17" name="Freccia giù 16">
            <a:extLst>
              <a:ext uri="{FF2B5EF4-FFF2-40B4-BE49-F238E27FC236}">
                <a16:creationId xmlns:a16="http://schemas.microsoft.com/office/drawing/2014/main" id="{BA5B0C9B-9D39-9CA2-39A9-8E4D2D46ADB3}"/>
              </a:ext>
            </a:extLst>
          </p:cNvPr>
          <p:cNvSpPr/>
          <p:nvPr/>
        </p:nvSpPr>
        <p:spPr>
          <a:xfrm>
            <a:off x="6000710" y="2880257"/>
            <a:ext cx="178676" cy="3180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A348BF94-2553-4C74-1018-D466EE588FDD}"/>
              </a:ext>
            </a:extLst>
          </p:cNvPr>
          <p:cNvSpPr txBox="1"/>
          <p:nvPr/>
        </p:nvSpPr>
        <p:spPr>
          <a:xfrm>
            <a:off x="6838102" y="3248052"/>
            <a:ext cx="18649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4° Report sulle attività</a:t>
            </a:r>
          </a:p>
          <a:p>
            <a:pPr algn="ctr"/>
            <a:r>
              <a:rPr lang="it-IT" dirty="0"/>
              <a:t>A-L</a:t>
            </a:r>
          </a:p>
        </p:txBody>
      </p:sp>
      <p:sp>
        <p:nvSpPr>
          <p:cNvPr id="19" name="Freccia giù 18">
            <a:extLst>
              <a:ext uri="{FF2B5EF4-FFF2-40B4-BE49-F238E27FC236}">
                <a16:creationId xmlns:a16="http://schemas.microsoft.com/office/drawing/2014/main" id="{53C07FF0-EEF6-6DFA-AF12-4FB571C93C1E}"/>
              </a:ext>
            </a:extLst>
          </p:cNvPr>
          <p:cNvSpPr/>
          <p:nvPr/>
        </p:nvSpPr>
        <p:spPr>
          <a:xfrm>
            <a:off x="7681234" y="2867901"/>
            <a:ext cx="178676" cy="3180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17F4C0D-5EF6-6579-C248-56E186FE22A5}"/>
              </a:ext>
            </a:extLst>
          </p:cNvPr>
          <p:cNvSpPr txBox="1"/>
          <p:nvPr/>
        </p:nvSpPr>
        <p:spPr>
          <a:xfrm>
            <a:off x="8481555" y="3248052"/>
            <a:ext cx="18649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5° Report sulle attività</a:t>
            </a:r>
          </a:p>
          <a:p>
            <a:pPr algn="ctr"/>
            <a:r>
              <a:rPr lang="it-IT" dirty="0"/>
              <a:t>A-L</a:t>
            </a:r>
          </a:p>
        </p:txBody>
      </p:sp>
      <p:sp>
        <p:nvSpPr>
          <p:cNvPr id="21" name="Freccia giù 20">
            <a:extLst>
              <a:ext uri="{FF2B5EF4-FFF2-40B4-BE49-F238E27FC236}">
                <a16:creationId xmlns:a16="http://schemas.microsoft.com/office/drawing/2014/main" id="{6C3E9A54-D6EE-A179-43AD-0E2DDA5BF92C}"/>
              </a:ext>
            </a:extLst>
          </p:cNvPr>
          <p:cNvSpPr/>
          <p:nvPr/>
        </p:nvSpPr>
        <p:spPr>
          <a:xfrm>
            <a:off x="9324687" y="2867901"/>
            <a:ext cx="178676" cy="3180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1265708B-E6D2-EB08-9EA7-5432958029A8}"/>
              </a:ext>
            </a:extLst>
          </p:cNvPr>
          <p:cNvSpPr txBox="1"/>
          <p:nvPr/>
        </p:nvSpPr>
        <p:spPr>
          <a:xfrm>
            <a:off x="10162083" y="3235696"/>
            <a:ext cx="18649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6° Report sulle attività</a:t>
            </a:r>
          </a:p>
          <a:p>
            <a:pPr algn="ctr"/>
            <a:r>
              <a:rPr lang="it-IT" dirty="0"/>
              <a:t>A-L</a:t>
            </a:r>
          </a:p>
        </p:txBody>
      </p:sp>
      <p:sp>
        <p:nvSpPr>
          <p:cNvPr id="23" name="Freccia giù 22">
            <a:extLst>
              <a:ext uri="{FF2B5EF4-FFF2-40B4-BE49-F238E27FC236}">
                <a16:creationId xmlns:a16="http://schemas.microsoft.com/office/drawing/2014/main" id="{AEA82DE2-4EF5-C56D-6A96-36276063AEA7}"/>
              </a:ext>
            </a:extLst>
          </p:cNvPr>
          <p:cNvSpPr/>
          <p:nvPr/>
        </p:nvSpPr>
        <p:spPr>
          <a:xfrm>
            <a:off x="11005215" y="2855545"/>
            <a:ext cx="178676" cy="3180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DA30D028-E0FC-C9E0-AE5E-A9F005F25EB8}"/>
              </a:ext>
            </a:extLst>
          </p:cNvPr>
          <p:cNvSpPr txBox="1"/>
          <p:nvPr/>
        </p:nvSpPr>
        <p:spPr>
          <a:xfrm>
            <a:off x="3821615" y="4464046"/>
            <a:ext cx="16277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Raccolta contatti e comunicati stampa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9BEAB1FA-0DD8-D548-4CE4-422EE38CB0A1}"/>
              </a:ext>
            </a:extLst>
          </p:cNvPr>
          <p:cNvSpPr txBox="1"/>
          <p:nvPr/>
        </p:nvSpPr>
        <p:spPr>
          <a:xfrm>
            <a:off x="5449331" y="4451690"/>
            <a:ext cx="17944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Inizio del </a:t>
            </a:r>
            <a:r>
              <a:rPr lang="it-IT" dirty="0" err="1"/>
              <a:t>direct</a:t>
            </a:r>
            <a:r>
              <a:rPr lang="it-IT" dirty="0"/>
              <a:t> email marketing e posizionamento motori di ricerca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35AFA6F4-AB1C-9036-8C51-9FB9F3ADFD81}"/>
              </a:ext>
            </a:extLst>
          </p:cNvPr>
          <p:cNvSpPr txBox="1"/>
          <p:nvPr/>
        </p:nvSpPr>
        <p:spPr>
          <a:xfrm>
            <a:off x="7421550" y="4451690"/>
            <a:ext cx="16277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Primo video e campagne non digitali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A122180F-1ABC-FC2E-7663-BA02894ED763}"/>
              </a:ext>
            </a:extLst>
          </p:cNvPr>
          <p:cNvSpPr txBox="1"/>
          <p:nvPr/>
        </p:nvSpPr>
        <p:spPr>
          <a:xfrm>
            <a:off x="9049266" y="4459905"/>
            <a:ext cx="15157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Familiarizzazione / formazione dei partner all’uso del CMS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630235A5-3834-1D3F-E3F0-B7BD5E01BCBA}"/>
              </a:ext>
            </a:extLst>
          </p:cNvPr>
          <p:cNvSpPr txBox="1"/>
          <p:nvPr/>
        </p:nvSpPr>
        <p:spPr>
          <a:xfrm>
            <a:off x="10595907" y="4464046"/>
            <a:ext cx="15157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Consegna del sito di iscrizione ai corsi online</a:t>
            </a:r>
          </a:p>
        </p:txBody>
      </p:sp>
    </p:spTree>
    <p:extLst>
      <p:ext uri="{BB962C8B-B14F-4D97-AF65-F5344CB8AC3E}">
        <p14:creationId xmlns:p14="http://schemas.microsoft.com/office/powerpoint/2010/main" val="14965353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1465</Words>
  <Application>Microsoft Office PowerPoint</Application>
  <PresentationFormat>Widescreen</PresentationFormat>
  <Paragraphs>390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Tema di Office</vt:lpstr>
      <vt:lpstr>    Gli obiettivi operativi del progetto  OO1 Guida strategica del progetto e sfruttamento dei risultati (TUTTI) OO2 Realizzazione delle simulazioni di realtà virtuale e aumentata (SOLO UNISI) OO3 Analisi dei requisiti, validazione e testing sul campo (ECCETTO SOWHAT) OO4 Questioni legali e etiche (TUTTI) OO5 Comunicazione e disseminazione (SOLO SOWHAT)   </vt:lpstr>
      <vt:lpstr>GANTT</vt:lpstr>
      <vt:lpstr>OO1 Guida strategica del progetto e sfruttamento dei risultati </vt:lpstr>
      <vt:lpstr>OO1 Deliverable e Milestone</vt:lpstr>
      <vt:lpstr>OO2 Realizzazione delle simulazioni di realtà virtuale e aumentata </vt:lpstr>
      <vt:lpstr>OO2 Deliverable e Milestone</vt:lpstr>
      <vt:lpstr>  OO3 Analisi dei requisiti, validazione e testing sul campo   </vt:lpstr>
      <vt:lpstr>OO3 Deliverable e Milestone</vt:lpstr>
      <vt:lpstr>  OO4 Questioni legali e etiche  </vt:lpstr>
      <vt:lpstr>OO4 Deliverable e Milestone</vt:lpstr>
      <vt:lpstr>   OO5 Comunicazione e disseminazione – 1    </vt:lpstr>
      <vt:lpstr>   OO5 Comunicazione e disseminazione – 2    </vt:lpstr>
      <vt:lpstr>OO5 Deliverable e Milestone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Gli obiettivi del progetto O1 Guida strategica del progetto e sfruttamento dei risultati  O2 Realizzazione delle simulazioni di realtà virtuale e aumentata O3 Analisi dei requisiti, validazione e testing sul campo Ob 4 Questioni legali e etiche Ob5 Comunicazione e disseminazione</dc:title>
  <dc:creator>Roberta Molinari</dc:creator>
  <cp:lastModifiedBy>Alessandro</cp:lastModifiedBy>
  <cp:revision>26</cp:revision>
  <dcterms:created xsi:type="dcterms:W3CDTF">2022-08-31T17:56:25Z</dcterms:created>
  <dcterms:modified xsi:type="dcterms:W3CDTF">2022-09-07T08:00:02Z</dcterms:modified>
</cp:coreProperties>
</file>