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36"/>
  </p:notesMasterIdLst>
  <p:sldIdLst>
    <p:sldId id="256" r:id="rId2"/>
    <p:sldId id="306" r:id="rId3"/>
    <p:sldId id="307" r:id="rId4"/>
    <p:sldId id="308" r:id="rId5"/>
    <p:sldId id="259" r:id="rId6"/>
    <p:sldId id="260" r:id="rId7"/>
    <p:sldId id="261" r:id="rId8"/>
    <p:sldId id="262" r:id="rId9"/>
    <p:sldId id="263" r:id="rId10"/>
    <p:sldId id="265" r:id="rId11"/>
    <p:sldId id="266" r:id="rId12"/>
    <p:sldId id="264" r:id="rId13"/>
    <p:sldId id="268" r:id="rId14"/>
    <p:sldId id="267" r:id="rId15"/>
    <p:sldId id="309" r:id="rId16"/>
    <p:sldId id="313" r:id="rId17"/>
    <p:sldId id="270" r:id="rId18"/>
    <p:sldId id="272" r:id="rId19"/>
    <p:sldId id="312" r:id="rId20"/>
    <p:sldId id="273" r:id="rId21"/>
    <p:sldId id="274" r:id="rId22"/>
    <p:sldId id="275" r:id="rId23"/>
    <p:sldId id="276" r:id="rId24"/>
    <p:sldId id="280" r:id="rId25"/>
    <p:sldId id="281" r:id="rId26"/>
    <p:sldId id="282" r:id="rId27"/>
    <p:sldId id="283" r:id="rId28"/>
    <p:sldId id="299" r:id="rId29"/>
    <p:sldId id="300" r:id="rId30"/>
    <p:sldId id="296" r:id="rId31"/>
    <p:sldId id="297" r:id="rId32"/>
    <p:sldId id="298" r:id="rId33"/>
    <p:sldId id="315" r:id="rId34"/>
    <p:sldId id="310" r:id="rId35"/>
  </p:sldIdLst>
  <p:sldSz cx="9144000" cy="6858000" type="screen4x3"/>
  <p:notesSz cx="6858000" cy="9144000"/>
  <p:embeddedFontLst>
    <p:embeddedFont>
      <p:font typeface="Arial Black" panose="020B0A04020102020204" pitchFamily="34" charset="0"/>
      <p:bold r:id="rId37"/>
    </p:embeddedFont>
    <p:embeddedFont>
      <p:font typeface="Calibri" panose="020F0502020204030204" pitchFamily="34" charset="0"/>
      <p:regular r:id="rId38"/>
      <p:bold r:id="rId39"/>
      <p:italic r:id="rId40"/>
      <p:boldItalic r:id="rId41"/>
    </p:embeddedFont>
    <p:embeddedFont>
      <p:font typeface="Cambria" panose="02040503050406030204" pitchFamily="18" charset="0"/>
      <p:regular r:id="rId42"/>
      <p:bold r:id="rId43"/>
      <p:italic r:id="rId44"/>
      <p:boldItalic r:id="rId45"/>
    </p:embeddedFont>
    <p:embeddedFont>
      <p:font typeface="Century Gothic" panose="020B0604020202020204" charset="0"/>
      <p:regular r:id="rId46"/>
      <p:bold r:id="rId47"/>
      <p:italic r:id="rId48"/>
      <p:boldItalic r:id="rId49"/>
    </p:embeddedFont>
    <p:embeddedFont>
      <p:font typeface="Tahoma" panose="020B0604030504040204" pitchFamily="34" charset="0"/>
      <p:regular r:id="rId50"/>
      <p:bold r:id="rId51"/>
    </p:embeddedFont>
    <p:embeddedFont>
      <p:font typeface="Verdana" panose="020B0604030504040204" pitchFamily="3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ssandro Innocenti" userId="bf375aa518a514f5" providerId="Windows Live" clId="Web-{DF40410B-E4C3-4F80-B622-081917156F17}"/>
    <pc:docChg chg="modSld sldOrd">
      <pc:chgData name="Alessandro Innocenti" userId="bf375aa518a514f5" providerId="Windows Live" clId="Web-{DF40410B-E4C3-4F80-B622-081917156F17}" dt="2019-03-20T10:17:29.603" v="14" actId="20577"/>
      <pc:docMkLst>
        <pc:docMk/>
      </pc:docMkLst>
      <pc:sldChg chg="ord">
        <pc:chgData name="Alessandro Innocenti" userId="bf375aa518a514f5" providerId="Windows Live" clId="Web-{DF40410B-E4C3-4F80-B622-081917156F17}" dt="2019-03-20T10:12:31.132" v="1"/>
        <pc:sldMkLst>
          <pc:docMk/>
          <pc:sldMk cId="0" sldId="299"/>
        </pc:sldMkLst>
      </pc:sldChg>
      <pc:sldChg chg="ord">
        <pc:chgData name="Alessandro Innocenti" userId="bf375aa518a514f5" providerId="Windows Live" clId="Web-{DF40410B-E4C3-4F80-B622-081917156F17}" dt="2019-03-20T10:12:31.132" v="0"/>
        <pc:sldMkLst>
          <pc:docMk/>
          <pc:sldMk cId="0" sldId="300"/>
        </pc:sldMkLst>
      </pc:sldChg>
      <pc:sldChg chg="modSp ord">
        <pc:chgData name="Alessandro Innocenti" userId="bf375aa518a514f5" providerId="Windows Live" clId="Web-{DF40410B-E4C3-4F80-B622-081917156F17}" dt="2019-03-20T10:17:29.603" v="14" actId="20577"/>
        <pc:sldMkLst>
          <pc:docMk/>
          <pc:sldMk cId="1413320171" sldId="310"/>
        </pc:sldMkLst>
        <pc:spChg chg="mod">
          <ac:chgData name="Alessandro Innocenti" userId="bf375aa518a514f5" providerId="Windows Live" clId="Web-{DF40410B-E4C3-4F80-B622-081917156F17}" dt="2019-03-20T10:17:29.603" v="14" actId="20577"/>
          <ac:spMkLst>
            <pc:docMk/>
            <pc:sldMk cId="1413320171" sldId="310"/>
            <ac:spMk id="5" creationId="{00000000-0000-0000-0000-000000000000}"/>
          </ac:spMkLst>
        </pc:spChg>
      </pc:sldChg>
    </pc:docChg>
  </pc:docChgLst>
  <pc:docChgLst>
    <pc:chgData name="Alessandro Innocenti" userId="bf375aa518a514f5" providerId="Windows Live" clId="Web-{40650675-D0F2-4291-B900-4ED99C6B15E6}"/>
    <pc:docChg chg="sldOrd">
      <pc:chgData name="Alessandro Innocenti" userId="bf375aa518a514f5" providerId="Windows Live" clId="Web-{40650675-D0F2-4291-B900-4ED99C6B15E6}" dt="2019-03-20T10:22:40.351" v="0"/>
      <pc:docMkLst>
        <pc:docMk/>
      </pc:docMkLst>
      <pc:sldChg chg="ord">
        <pc:chgData name="Alessandro Innocenti" userId="bf375aa518a514f5" providerId="Windows Live" clId="Web-{40650675-D0F2-4291-B900-4ED99C6B15E6}" dt="2019-03-20T10:22:40.351" v="0"/>
        <pc:sldMkLst>
          <pc:docMk/>
          <pc:sldMk cId="1977263735" sldId="31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053516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8914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1200308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3296477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3780794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7" name="Google Shape;127;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1157972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3017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1224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4952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4185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endParaRPr/>
          </a:p>
        </p:txBody>
      </p:sp>
      <p:sp>
        <p:nvSpPr>
          <p:cNvPr id="201" name="Google Shape;201;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472064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VR -&gt; Sei tu che entri in una realtà alternativa che io ho predisposto per te </a:t>
            </a:r>
            <a:endParaRPr/>
          </a:p>
          <a:p>
            <a:pPr marL="0" lvl="0" indent="0" algn="l" rtl="0">
              <a:spcBef>
                <a:spcPts val="0"/>
              </a:spcBef>
              <a:spcAft>
                <a:spcPts val="0"/>
              </a:spcAft>
              <a:buNone/>
            </a:pPr>
            <a:endParaRPr sz="1200"/>
          </a:p>
          <a:p>
            <a:pPr marL="0" lvl="0" indent="0" algn="l" rtl="0">
              <a:spcBef>
                <a:spcPts val="0"/>
              </a:spcBef>
              <a:spcAft>
                <a:spcPts val="0"/>
              </a:spcAft>
              <a:buNone/>
            </a:pPr>
            <a:r>
              <a:rPr lang="en-US" sz="1200"/>
              <a:t>AR –&gt; La realtà alternativa che io ho predisposto per te entra nel tuo mondo reale. 	</a:t>
            </a:r>
            <a:endParaRPr/>
          </a:p>
          <a:p>
            <a:pPr marL="0" lvl="0" indent="0" algn="l" rtl="0">
              <a:spcBef>
                <a:spcPts val="0"/>
              </a:spcBef>
              <a:spcAft>
                <a:spcPts val="0"/>
              </a:spcAft>
              <a:buNone/>
            </a:pPr>
            <a:endParaRPr/>
          </a:p>
        </p:txBody>
      </p:sp>
      <p:sp>
        <p:nvSpPr>
          <p:cNvPr id="231" name="Google Shape;231;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422988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endParaRPr/>
          </a:p>
        </p:txBody>
      </p:sp>
      <p:sp>
        <p:nvSpPr>
          <p:cNvPr id="164" name="Google Shape;164;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967236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261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4228206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1" name="Google Shape;431;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8640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2381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7614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774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7774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983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2217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9287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6868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2568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66823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32105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1842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5" name="Google Shape;465;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7576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2" name="Google Shape;472;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59914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07633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0505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17"/>
        <p:cNvGrpSpPr/>
        <p:nvPr/>
      </p:nvGrpSpPr>
      <p:grpSpPr>
        <a:xfrm>
          <a:off x="0" y="0"/>
          <a:ext cx="0" cy="0"/>
          <a:chOff x="0" y="0"/>
          <a:chExt cx="0" cy="0"/>
        </a:xfrm>
      </p:grpSpPr>
      <p:sp>
        <p:nvSpPr>
          <p:cNvPr id="18" name="Google Shape;18;p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0" name="Google Shape;20;p2"/>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b="0" i="0" u="none" strike="noStrike" cap="none">
                <a:solidFill>
                  <a:srgbClr val="FFFFFF"/>
                </a:solidFill>
                <a:latin typeface="Calibri"/>
                <a:ea typeface="Calibri"/>
                <a:cs typeface="Calibri"/>
                <a:sym typeface="Calibri"/>
              </a:defRPr>
            </a:lvl1pPr>
            <a:lvl2pPr marL="0" marR="0" lvl="1" indent="0" algn="ctr">
              <a:spcBef>
                <a:spcPts val="0"/>
              </a:spcBef>
              <a:buNone/>
              <a:defRPr sz="1800" b="0" i="0" u="none" strike="noStrike" cap="none">
                <a:solidFill>
                  <a:srgbClr val="FFFFFF"/>
                </a:solidFill>
                <a:latin typeface="Calibri"/>
                <a:ea typeface="Calibri"/>
                <a:cs typeface="Calibri"/>
                <a:sym typeface="Calibri"/>
              </a:defRPr>
            </a:lvl2pPr>
            <a:lvl3pPr marL="0" marR="0" lvl="2" indent="0" algn="ctr">
              <a:spcBef>
                <a:spcPts val="0"/>
              </a:spcBef>
              <a:buNone/>
              <a:defRPr sz="1800" b="0" i="0" u="none" strike="noStrike" cap="none">
                <a:solidFill>
                  <a:srgbClr val="FFFFFF"/>
                </a:solidFill>
                <a:latin typeface="Calibri"/>
                <a:ea typeface="Calibri"/>
                <a:cs typeface="Calibri"/>
                <a:sym typeface="Calibri"/>
              </a:defRPr>
            </a:lvl3pPr>
            <a:lvl4pPr marL="0" marR="0" lvl="3" indent="0" algn="ctr">
              <a:spcBef>
                <a:spcPts val="0"/>
              </a:spcBef>
              <a:buNone/>
              <a:defRPr sz="1800" b="0" i="0" u="none" strike="noStrike" cap="none">
                <a:solidFill>
                  <a:srgbClr val="FFFFFF"/>
                </a:solidFill>
                <a:latin typeface="Calibri"/>
                <a:ea typeface="Calibri"/>
                <a:cs typeface="Calibri"/>
                <a:sym typeface="Calibri"/>
              </a:defRPr>
            </a:lvl4pPr>
            <a:lvl5pPr marL="0" marR="0" lvl="4" indent="0" algn="ctr">
              <a:spcBef>
                <a:spcPts val="0"/>
              </a:spcBef>
              <a:buNone/>
              <a:defRPr sz="1800" b="0" i="0" u="none" strike="noStrike" cap="none">
                <a:solidFill>
                  <a:srgbClr val="FFFFFF"/>
                </a:solidFill>
                <a:latin typeface="Calibri"/>
                <a:ea typeface="Calibri"/>
                <a:cs typeface="Calibri"/>
                <a:sym typeface="Calibri"/>
              </a:defRPr>
            </a:lvl5pPr>
            <a:lvl6pPr marL="0" marR="0" lvl="5" indent="0" algn="ctr">
              <a:spcBef>
                <a:spcPts val="0"/>
              </a:spcBef>
              <a:buNone/>
              <a:defRPr sz="1800" b="0" i="0" u="none" strike="noStrike" cap="none">
                <a:solidFill>
                  <a:srgbClr val="FFFFFF"/>
                </a:solidFill>
                <a:latin typeface="Calibri"/>
                <a:ea typeface="Calibri"/>
                <a:cs typeface="Calibri"/>
                <a:sym typeface="Calibri"/>
              </a:defRPr>
            </a:lvl6pPr>
            <a:lvl7pPr marL="0" marR="0" lvl="6" indent="0" algn="ctr">
              <a:spcBef>
                <a:spcPts val="0"/>
              </a:spcBef>
              <a:buNone/>
              <a:defRPr sz="1800" b="0" i="0" u="none" strike="noStrike" cap="none">
                <a:solidFill>
                  <a:srgbClr val="FFFFFF"/>
                </a:solidFill>
                <a:latin typeface="Calibri"/>
                <a:ea typeface="Calibri"/>
                <a:cs typeface="Calibri"/>
                <a:sym typeface="Calibri"/>
              </a:defRPr>
            </a:lvl7pPr>
            <a:lvl8pPr marL="0" marR="0" lvl="7" indent="0" algn="ctr">
              <a:spcBef>
                <a:spcPts val="0"/>
              </a:spcBef>
              <a:buNone/>
              <a:defRPr sz="1800" b="0" i="0" u="none" strike="noStrike" cap="none">
                <a:solidFill>
                  <a:srgbClr val="FFFFFF"/>
                </a:solidFill>
                <a:latin typeface="Calibri"/>
                <a:ea typeface="Calibri"/>
                <a:cs typeface="Calibri"/>
                <a:sym typeface="Calibri"/>
              </a:defRPr>
            </a:lvl8pPr>
            <a:lvl9pPr marL="0" marR="0" lvl="8" indent="0" algn="ctr">
              <a:spcBef>
                <a:spcPts val="0"/>
              </a:spcBef>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1" name="Google Shape;21;p2"/>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NSERT Image + side text">
  <p:cSld name="INSERT Image + side text">
    <p:spTree>
      <p:nvGrpSpPr>
        <p:cNvPr id="1" name="Shape 23"/>
        <p:cNvGrpSpPr/>
        <p:nvPr/>
      </p:nvGrpSpPr>
      <p:grpSpPr>
        <a:xfrm>
          <a:off x="0" y="0"/>
          <a:ext cx="0" cy="0"/>
          <a:chOff x="0" y="0"/>
          <a:chExt cx="0" cy="0"/>
        </a:xfrm>
      </p:grpSpPr>
      <p:sp>
        <p:nvSpPr>
          <p:cNvPr id="24" name="Google Shape;24;p3"/>
          <p:cNvSpPr txBox="1">
            <a:spLocks noGrp="1"/>
          </p:cNvSpPr>
          <p:nvPr>
            <p:ph type="body" idx="1"/>
          </p:nvPr>
        </p:nvSpPr>
        <p:spPr>
          <a:xfrm>
            <a:off x="573853" y="1916869"/>
            <a:ext cx="2994538" cy="4049711"/>
          </a:xfrm>
          <a:prstGeom prst="rect">
            <a:avLst/>
          </a:prstGeom>
          <a:noFill/>
          <a:ln>
            <a:noFill/>
          </a:ln>
        </p:spPr>
        <p:txBody>
          <a:bodyPr spcFirstLastPara="1" wrap="square" lIns="91425" tIns="45700" rIns="91425" bIns="45700" anchor="t" anchorCtr="0"/>
          <a:lstStyle>
            <a:lvl1pPr marL="457200" lvl="0" indent="-330200" algn="l">
              <a:spcBef>
                <a:spcPts val="320"/>
              </a:spcBef>
              <a:spcAft>
                <a:spcPts val="0"/>
              </a:spcAft>
              <a:buSzPts val="1600"/>
              <a:buChar char="•"/>
              <a:defRPr sz="1600"/>
            </a:lvl1pPr>
            <a:lvl2pPr marL="914400" lvl="1" indent="-330200" algn="l">
              <a:spcBef>
                <a:spcPts val="320"/>
              </a:spcBef>
              <a:spcAft>
                <a:spcPts val="0"/>
              </a:spcAft>
              <a:buSzPts val="1600"/>
              <a:buChar char="•"/>
              <a:defRPr sz="1600"/>
            </a:lvl2pPr>
            <a:lvl3pPr marL="1371600" lvl="2" indent="-330200" algn="l">
              <a:spcBef>
                <a:spcPts val="320"/>
              </a:spcBef>
              <a:spcAft>
                <a:spcPts val="0"/>
              </a:spcAft>
              <a:buSzPts val="1600"/>
              <a:buChar char="•"/>
              <a:defRPr sz="16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17500" algn="l">
              <a:spcBef>
                <a:spcPts val="280"/>
              </a:spcBef>
              <a:spcAft>
                <a:spcPts val="0"/>
              </a:spcAft>
              <a:buSzPts val="1400"/>
              <a:buChar char="•"/>
              <a:defRPr sz="14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17500" algn="l">
              <a:spcBef>
                <a:spcPts val="280"/>
              </a:spcBef>
              <a:spcAft>
                <a:spcPts val="0"/>
              </a:spcAft>
              <a:buSzPts val="1400"/>
              <a:buChar char="•"/>
              <a:defRPr sz="1400"/>
            </a:lvl9pPr>
          </a:lstStyle>
          <a:p>
            <a:endParaRPr/>
          </a:p>
        </p:txBody>
      </p:sp>
      <p:sp>
        <p:nvSpPr>
          <p:cNvPr id="25" name="Google Shape;25;p3"/>
          <p:cNvSpPr txBox="1">
            <a:spLocks noGrp="1"/>
          </p:cNvSpPr>
          <p:nvPr>
            <p:ph type="title"/>
          </p:nvPr>
        </p:nvSpPr>
        <p:spPr>
          <a:xfrm>
            <a:off x="573853" y="544256"/>
            <a:ext cx="7968163" cy="355281"/>
          </a:xfrm>
          <a:prstGeom prst="rect">
            <a:avLst/>
          </a:prstGeom>
          <a:noFill/>
          <a:ln>
            <a:noFill/>
          </a:ln>
        </p:spPr>
        <p:txBody>
          <a:bodyPr spcFirstLastPara="1" wrap="square" lIns="0" tIns="0" rIns="0" bIns="0" anchor="t" anchorCtr="0"/>
          <a:lstStyle>
            <a:lvl1pPr lvl="0" algn="l">
              <a:spcBef>
                <a:spcPts val="0"/>
              </a:spcBef>
              <a:spcAft>
                <a:spcPts val="0"/>
              </a:spcAft>
              <a:buSzPts val="1400"/>
              <a:buNone/>
              <a:defRPr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a:spLocks noGrp="1"/>
          </p:cNvSpPr>
          <p:nvPr>
            <p:ph type="pic" idx="2"/>
          </p:nvPr>
        </p:nvSpPr>
        <p:spPr>
          <a:xfrm>
            <a:off x="4025590" y="1889351"/>
            <a:ext cx="5118410" cy="4049183"/>
          </a:xfrm>
          <a:prstGeom prst="rect">
            <a:avLst/>
          </a:prstGeom>
          <a:noFill/>
          <a:ln>
            <a:noFill/>
          </a:ln>
        </p:spPr>
        <p:txBody>
          <a:bodyPr spcFirstLastPara="1" wrap="square" lIns="91425" tIns="45700" rIns="91425" bIns="45700" anchor="t" anchorCtr="0"/>
          <a:lstStyle>
            <a:lvl1pPr marR="0" lvl="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R="0" lvl="1"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R="0" lvl="2" algn="l" rtl="0">
              <a:spcBef>
                <a:spcPts val="360"/>
              </a:spcBef>
              <a:spcAft>
                <a:spcPts val="0"/>
              </a:spcAft>
              <a:buClr>
                <a:srgbClr val="9BBB59"/>
              </a:buClr>
              <a:buSzPts val="1800"/>
              <a:buFont typeface="Arial"/>
              <a:buChar char="•"/>
              <a:defRPr sz="1800" b="0" i="0" u="none" strike="noStrike" cap="none">
                <a:solidFill>
                  <a:schemeClr val="dk1"/>
                </a:solidFill>
                <a:latin typeface="Calibri"/>
                <a:ea typeface="Calibri"/>
                <a:cs typeface="Calibri"/>
                <a:sym typeface="Calibri"/>
              </a:defRPr>
            </a:lvl3pPr>
            <a:lvl4pPr marR="0" lvl="3" algn="l" rtl="0">
              <a:spcBef>
                <a:spcPts val="320"/>
              </a:spcBef>
              <a:spcAft>
                <a:spcPts val="0"/>
              </a:spcAft>
              <a:buClr>
                <a:srgbClr val="8064A2"/>
              </a:buClr>
              <a:buSzPts val="1600"/>
              <a:buFont typeface="Arial"/>
              <a:buChar char="•"/>
              <a:defRPr sz="1600" b="0" i="0" u="none" strike="noStrike" cap="none">
                <a:solidFill>
                  <a:schemeClr val="dk1"/>
                </a:solidFill>
                <a:latin typeface="Calibri"/>
                <a:ea typeface="Calibri"/>
                <a:cs typeface="Calibri"/>
                <a:sym typeface="Calibri"/>
              </a:defRPr>
            </a:lvl4pPr>
            <a:lvl5pPr marR="0" lvl="4" algn="l" rtl="0">
              <a:spcBef>
                <a:spcPts val="280"/>
              </a:spcBef>
              <a:spcAft>
                <a:spcPts val="0"/>
              </a:spcAft>
              <a:buClr>
                <a:srgbClr val="4BACC6"/>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 name="Google Shape;27;p3"/>
          <p:cNvSpPr txBox="1">
            <a:spLocks noGrp="1"/>
          </p:cNvSpPr>
          <p:nvPr>
            <p:ph type="subTitle" idx="3"/>
          </p:nvPr>
        </p:nvSpPr>
        <p:spPr>
          <a:xfrm>
            <a:off x="573853" y="1005000"/>
            <a:ext cx="7968163" cy="438427"/>
          </a:xfrm>
          <a:prstGeom prst="rect">
            <a:avLst/>
          </a:prstGeom>
          <a:noFill/>
          <a:ln>
            <a:noFill/>
          </a:ln>
        </p:spPr>
        <p:txBody>
          <a:bodyPr spcFirstLastPara="1" wrap="square" lIns="0" tIns="45700" rIns="91425" bIns="0" anchor="ctr" anchorCtr="0"/>
          <a:lstStyle>
            <a:lvl1pPr lvl="0" algn="ctr">
              <a:spcBef>
                <a:spcPts val="320"/>
              </a:spcBef>
              <a:spcAft>
                <a:spcPts val="0"/>
              </a:spcAft>
              <a:buSzPts val="1600"/>
              <a:buNone/>
              <a:defRPr sz="1600" b="0" cap="none">
                <a:solidFill>
                  <a:schemeClr val="dk1"/>
                </a:solidFill>
                <a:latin typeface="Arial Black"/>
                <a:ea typeface="Arial Black"/>
                <a:cs typeface="Arial Black"/>
                <a:sym typeface="Arial Black"/>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280"/>
              </a:spcBef>
              <a:spcAft>
                <a:spcPts val="0"/>
              </a:spcAft>
              <a:buSzPts val="14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a:endParaRPr/>
          </a:p>
        </p:txBody>
      </p:sp>
      <p:pic>
        <p:nvPicPr>
          <p:cNvPr id="28" name="Google Shape;28;p3"/>
          <p:cNvPicPr preferRelativeResize="0"/>
          <p:nvPr/>
        </p:nvPicPr>
        <p:blipFill rotWithShape="1">
          <a:blip r:embed="rId2">
            <a:alphaModFix/>
          </a:blip>
          <a:srcRect/>
          <a:stretch/>
        </p:blipFill>
        <p:spPr>
          <a:xfrm>
            <a:off x="8645990" y="6409160"/>
            <a:ext cx="217532" cy="29004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ly Title">
  <p:cSld name="Only Title">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573853" y="544256"/>
            <a:ext cx="7968163" cy="355281"/>
          </a:xfrm>
          <a:prstGeom prst="rect">
            <a:avLst/>
          </a:prstGeom>
          <a:noFill/>
          <a:ln>
            <a:noFill/>
          </a:ln>
        </p:spPr>
        <p:txBody>
          <a:bodyPr spcFirstLastPara="1" wrap="square" lIns="0" tIns="0" rIns="0" bIns="0" anchor="t" anchorCtr="0"/>
          <a:lstStyle>
            <a:lvl1pPr lvl="0" algn="l">
              <a:spcBef>
                <a:spcPts val="0"/>
              </a:spcBef>
              <a:spcAft>
                <a:spcPts val="0"/>
              </a:spcAft>
              <a:buSzPts val="1400"/>
              <a:buNone/>
              <a:defRPr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ubTitle" idx="1"/>
          </p:nvPr>
        </p:nvSpPr>
        <p:spPr>
          <a:xfrm>
            <a:off x="573853" y="1005000"/>
            <a:ext cx="7968163" cy="438427"/>
          </a:xfrm>
          <a:prstGeom prst="rect">
            <a:avLst/>
          </a:prstGeom>
          <a:noFill/>
          <a:ln>
            <a:noFill/>
          </a:ln>
        </p:spPr>
        <p:txBody>
          <a:bodyPr spcFirstLastPara="1" wrap="square" lIns="0" tIns="45700" rIns="91425" bIns="0" anchor="ctr" anchorCtr="0"/>
          <a:lstStyle>
            <a:lvl1pPr lvl="0" algn="ctr">
              <a:spcBef>
                <a:spcPts val="320"/>
              </a:spcBef>
              <a:spcAft>
                <a:spcPts val="0"/>
              </a:spcAft>
              <a:buSzPts val="1600"/>
              <a:buNone/>
              <a:defRPr sz="1600" b="0" cap="none">
                <a:solidFill>
                  <a:schemeClr val="dk1"/>
                </a:solidFill>
                <a:latin typeface="Arial Black"/>
                <a:ea typeface="Arial Black"/>
                <a:cs typeface="Arial Black"/>
                <a:sym typeface="Arial Black"/>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280"/>
              </a:spcBef>
              <a:spcAft>
                <a:spcPts val="0"/>
              </a:spcAft>
              <a:buSzPts val="14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a:endParaRPr/>
          </a:p>
        </p:txBody>
      </p:sp>
      <p:pic>
        <p:nvPicPr>
          <p:cNvPr id="32" name="Google Shape;32;p4"/>
          <p:cNvPicPr preferRelativeResize="0"/>
          <p:nvPr/>
        </p:nvPicPr>
        <p:blipFill rotWithShape="1">
          <a:blip r:embed="rId2">
            <a:alphaModFix/>
          </a:blip>
          <a:srcRect/>
          <a:stretch/>
        </p:blipFill>
        <p:spPr>
          <a:xfrm>
            <a:off x="8645990" y="6409160"/>
            <a:ext cx="217532" cy="29004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50"/>
        <p:cNvGrpSpPr/>
        <p:nvPr/>
      </p:nvGrpSpPr>
      <p:grpSpPr>
        <a:xfrm>
          <a:off x="0" y="0"/>
          <a:ext cx="0" cy="0"/>
          <a:chOff x="0" y="0"/>
          <a:chExt cx="0" cy="0"/>
        </a:xfrm>
      </p:grpSpPr>
      <p:sp>
        <p:nvSpPr>
          <p:cNvPr id="51" name="Google Shape;51;p8"/>
          <p:cNvSpPr txBox="1">
            <a:spLocks noGrp="1"/>
          </p:cNvSpPr>
          <p:nvPr>
            <p:ph type="ctrTitle"/>
          </p:nvPr>
        </p:nvSpPr>
        <p:spPr>
          <a:xfrm>
            <a:off x="685800" y="1905000"/>
            <a:ext cx="7543800" cy="2593975"/>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sz="66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subTitle" idx="1"/>
          </p:nvPr>
        </p:nvSpPr>
        <p:spPr>
          <a:xfrm>
            <a:off x="685800" y="4572000"/>
            <a:ext cx="6461760" cy="1066800"/>
          </a:xfrm>
          <a:prstGeom prst="rect">
            <a:avLst/>
          </a:prstGeom>
          <a:noFill/>
          <a:ln>
            <a:noFill/>
          </a:ln>
        </p:spPr>
        <p:txBody>
          <a:bodyPr spcFirstLastPara="1" wrap="square" lIns="91425" tIns="45700" rIns="91425" bIns="45700" anchor="t" anchorCtr="0"/>
          <a:lstStyle>
            <a:lvl1pPr lvl="0" algn="l">
              <a:spcBef>
                <a:spcPts val="400"/>
              </a:spcBef>
              <a:spcAft>
                <a:spcPts val="0"/>
              </a:spcAft>
              <a:buSzPts val="2000"/>
              <a:buNone/>
              <a:defRPr sz="2000">
                <a:solidFill>
                  <a:srgbClr val="888888"/>
                </a:solidFill>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280"/>
              </a:spcBef>
              <a:spcAft>
                <a:spcPts val="0"/>
              </a:spcAft>
              <a:buSzPts val="14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a:endParaRPr/>
          </a:p>
        </p:txBody>
      </p:sp>
      <p:sp>
        <p:nvSpPr>
          <p:cNvPr id="53" name="Google Shape;53;p8"/>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a:solidFill>
                  <a:srgbClr val="FFFFFF"/>
                </a:solidFill>
                <a:latin typeface="Calibri"/>
                <a:ea typeface="Calibri"/>
                <a:cs typeface="Calibri"/>
                <a:sym typeface="Calibri"/>
              </a:defRPr>
            </a:lvl1pPr>
            <a:lvl2pPr marL="0" marR="0" lvl="1" indent="0" algn="ctr">
              <a:spcBef>
                <a:spcPts val="0"/>
              </a:spcBef>
              <a:buNone/>
              <a:defRPr sz="1800">
                <a:solidFill>
                  <a:srgbClr val="FFFFFF"/>
                </a:solidFill>
                <a:latin typeface="Calibri"/>
                <a:ea typeface="Calibri"/>
                <a:cs typeface="Calibri"/>
                <a:sym typeface="Calibri"/>
              </a:defRPr>
            </a:lvl2pPr>
            <a:lvl3pPr marL="0" marR="0" lvl="2" indent="0" algn="ctr">
              <a:spcBef>
                <a:spcPts val="0"/>
              </a:spcBef>
              <a:buNone/>
              <a:defRPr sz="1800">
                <a:solidFill>
                  <a:srgbClr val="FFFFFF"/>
                </a:solidFill>
                <a:latin typeface="Calibri"/>
                <a:ea typeface="Calibri"/>
                <a:cs typeface="Calibri"/>
                <a:sym typeface="Calibri"/>
              </a:defRPr>
            </a:lvl3pPr>
            <a:lvl4pPr marL="0" marR="0" lvl="3" indent="0" algn="ctr">
              <a:spcBef>
                <a:spcPts val="0"/>
              </a:spcBef>
              <a:buNone/>
              <a:defRPr sz="1800">
                <a:solidFill>
                  <a:srgbClr val="FFFFFF"/>
                </a:solidFill>
                <a:latin typeface="Calibri"/>
                <a:ea typeface="Calibri"/>
                <a:cs typeface="Calibri"/>
                <a:sym typeface="Calibri"/>
              </a:defRPr>
            </a:lvl4pPr>
            <a:lvl5pPr marL="0" marR="0" lvl="4" indent="0" algn="ctr">
              <a:spcBef>
                <a:spcPts val="0"/>
              </a:spcBef>
              <a:buNone/>
              <a:defRPr sz="1800">
                <a:solidFill>
                  <a:srgbClr val="FFFFFF"/>
                </a:solidFill>
                <a:latin typeface="Calibri"/>
                <a:ea typeface="Calibri"/>
                <a:cs typeface="Calibri"/>
                <a:sym typeface="Calibri"/>
              </a:defRPr>
            </a:lvl5pPr>
            <a:lvl6pPr marL="0" marR="0" lvl="5" indent="0" algn="ctr">
              <a:spcBef>
                <a:spcPts val="0"/>
              </a:spcBef>
              <a:buNone/>
              <a:defRPr sz="1800">
                <a:solidFill>
                  <a:srgbClr val="FFFFFF"/>
                </a:solidFill>
                <a:latin typeface="Calibri"/>
                <a:ea typeface="Calibri"/>
                <a:cs typeface="Calibri"/>
                <a:sym typeface="Calibri"/>
              </a:defRPr>
            </a:lvl6pPr>
            <a:lvl7pPr marL="0" marR="0" lvl="6" indent="0" algn="ctr">
              <a:spcBef>
                <a:spcPts val="0"/>
              </a:spcBef>
              <a:buNone/>
              <a:defRPr sz="1800">
                <a:solidFill>
                  <a:srgbClr val="FFFFFF"/>
                </a:solidFill>
                <a:latin typeface="Calibri"/>
                <a:ea typeface="Calibri"/>
                <a:cs typeface="Calibri"/>
                <a:sym typeface="Calibri"/>
              </a:defRPr>
            </a:lvl7pPr>
            <a:lvl8pPr marL="0" marR="0" lvl="7" indent="0" algn="ctr">
              <a:spcBef>
                <a:spcPts val="0"/>
              </a:spcBef>
              <a:buNone/>
              <a:defRPr sz="1800">
                <a:solidFill>
                  <a:srgbClr val="FFFFFF"/>
                </a:solidFill>
                <a:latin typeface="Calibri"/>
                <a:ea typeface="Calibri"/>
                <a:cs typeface="Calibri"/>
                <a:sym typeface="Calibri"/>
              </a:defRPr>
            </a:lvl8pPr>
            <a:lvl9pPr marL="0" marR="0" lvl="8" indent="0" algn="ctr">
              <a:spcBef>
                <a:spcPts val="0"/>
              </a:spcBef>
              <a:buNone/>
              <a:defRPr sz="1800">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54" name="Google Shape;54;p8"/>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722313" y="5486400"/>
            <a:ext cx="7659687" cy="1168400"/>
          </a:xfrm>
          <a:prstGeom prst="rect">
            <a:avLst/>
          </a:prstGeom>
          <a:noFill/>
          <a:ln>
            <a:noFill/>
          </a:ln>
        </p:spPr>
        <p:txBody>
          <a:bodyPr spcFirstLastPara="1" wrap="square" lIns="91425" tIns="45700" rIns="91425" bIns="45700" anchor="t" anchorCtr="0"/>
          <a:lstStyle>
            <a:lvl1pPr lvl="0" algn="l">
              <a:spcBef>
                <a:spcPts val="0"/>
              </a:spcBef>
              <a:spcAft>
                <a:spcPts val="0"/>
              </a:spcAft>
              <a:buSzPts val="1400"/>
              <a:buNone/>
              <a:defRPr sz="36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722313" y="3852863"/>
            <a:ext cx="6135687" cy="1633538"/>
          </a:xfrm>
          <a:prstGeom prst="rect">
            <a:avLst/>
          </a:prstGeom>
          <a:noFill/>
          <a:ln>
            <a:noFill/>
          </a:ln>
        </p:spPr>
        <p:txBody>
          <a:bodyPr spcFirstLastPara="1" wrap="square" lIns="91425" tIns="45700" rIns="91425" bIns="45700" anchor="b" anchorCtr="0"/>
          <a:lstStyle>
            <a:lvl1pPr marL="457200" lvl="0" indent="-228600" algn="l">
              <a:spcBef>
                <a:spcPts val="400"/>
              </a:spcBef>
              <a:spcAft>
                <a:spcPts val="0"/>
              </a:spcAft>
              <a:buSzPts val="2000"/>
              <a:buNone/>
              <a:defRPr sz="2000">
                <a:solidFill>
                  <a:srgbClr val="888888"/>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280"/>
              </a:spcBef>
              <a:spcAft>
                <a:spcPts val="0"/>
              </a:spcAft>
              <a:buSzPts val="1400"/>
              <a:buNone/>
              <a:defRPr sz="1400">
                <a:solidFill>
                  <a:srgbClr val="888888"/>
                </a:solidFill>
              </a:defRPr>
            </a:lvl6pPr>
            <a:lvl7pPr marL="3200400" lvl="6" indent="-228600" algn="l">
              <a:spcBef>
                <a:spcPts val="280"/>
              </a:spcBef>
              <a:spcAft>
                <a:spcPts val="0"/>
              </a:spcAft>
              <a:buSzPts val="1400"/>
              <a:buNone/>
              <a:defRPr sz="1400">
                <a:solidFill>
                  <a:srgbClr val="888888"/>
                </a:solidFill>
              </a:defRPr>
            </a:lvl7pPr>
            <a:lvl8pPr marL="3657600" lvl="7" indent="-228600" algn="l">
              <a:spcBef>
                <a:spcPts val="280"/>
              </a:spcBef>
              <a:spcAft>
                <a:spcPts val="0"/>
              </a:spcAft>
              <a:buSzPts val="1400"/>
              <a:buNone/>
              <a:defRPr sz="1400">
                <a:solidFill>
                  <a:srgbClr val="888888"/>
                </a:solidFill>
              </a:defRPr>
            </a:lvl8pPr>
            <a:lvl9pPr marL="4114800" lvl="8" indent="-228600" algn="l">
              <a:spcBef>
                <a:spcPts val="280"/>
              </a:spcBef>
              <a:spcAft>
                <a:spcPts val="0"/>
              </a:spcAft>
              <a:buSzPts val="1400"/>
              <a:buNone/>
              <a:defRPr sz="1400">
                <a:solidFill>
                  <a:srgbClr val="888888"/>
                </a:solidFill>
              </a:defRPr>
            </a:lvl9pPr>
          </a:lstStyle>
          <a:p>
            <a:endParaRPr/>
          </a:p>
        </p:txBody>
      </p:sp>
      <p:sp>
        <p:nvSpPr>
          <p:cNvPr id="59" name="Google Shape;59;p9"/>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a:solidFill>
                  <a:srgbClr val="FFFFFF"/>
                </a:solidFill>
                <a:latin typeface="Calibri"/>
                <a:ea typeface="Calibri"/>
                <a:cs typeface="Calibri"/>
                <a:sym typeface="Calibri"/>
              </a:defRPr>
            </a:lvl1pPr>
            <a:lvl2pPr marL="0" marR="0" lvl="1" indent="0" algn="ctr">
              <a:spcBef>
                <a:spcPts val="0"/>
              </a:spcBef>
              <a:buNone/>
              <a:defRPr sz="1800">
                <a:solidFill>
                  <a:srgbClr val="FFFFFF"/>
                </a:solidFill>
                <a:latin typeface="Calibri"/>
                <a:ea typeface="Calibri"/>
                <a:cs typeface="Calibri"/>
                <a:sym typeface="Calibri"/>
              </a:defRPr>
            </a:lvl2pPr>
            <a:lvl3pPr marL="0" marR="0" lvl="2" indent="0" algn="ctr">
              <a:spcBef>
                <a:spcPts val="0"/>
              </a:spcBef>
              <a:buNone/>
              <a:defRPr sz="1800">
                <a:solidFill>
                  <a:srgbClr val="FFFFFF"/>
                </a:solidFill>
                <a:latin typeface="Calibri"/>
                <a:ea typeface="Calibri"/>
                <a:cs typeface="Calibri"/>
                <a:sym typeface="Calibri"/>
              </a:defRPr>
            </a:lvl3pPr>
            <a:lvl4pPr marL="0" marR="0" lvl="3" indent="0" algn="ctr">
              <a:spcBef>
                <a:spcPts val="0"/>
              </a:spcBef>
              <a:buNone/>
              <a:defRPr sz="1800">
                <a:solidFill>
                  <a:srgbClr val="FFFFFF"/>
                </a:solidFill>
                <a:latin typeface="Calibri"/>
                <a:ea typeface="Calibri"/>
                <a:cs typeface="Calibri"/>
                <a:sym typeface="Calibri"/>
              </a:defRPr>
            </a:lvl4pPr>
            <a:lvl5pPr marL="0" marR="0" lvl="4" indent="0" algn="ctr">
              <a:spcBef>
                <a:spcPts val="0"/>
              </a:spcBef>
              <a:buNone/>
              <a:defRPr sz="1800">
                <a:solidFill>
                  <a:srgbClr val="FFFFFF"/>
                </a:solidFill>
                <a:latin typeface="Calibri"/>
                <a:ea typeface="Calibri"/>
                <a:cs typeface="Calibri"/>
                <a:sym typeface="Calibri"/>
              </a:defRPr>
            </a:lvl5pPr>
            <a:lvl6pPr marL="0" marR="0" lvl="5" indent="0" algn="ctr">
              <a:spcBef>
                <a:spcPts val="0"/>
              </a:spcBef>
              <a:buNone/>
              <a:defRPr sz="1800">
                <a:solidFill>
                  <a:srgbClr val="FFFFFF"/>
                </a:solidFill>
                <a:latin typeface="Calibri"/>
                <a:ea typeface="Calibri"/>
                <a:cs typeface="Calibri"/>
                <a:sym typeface="Calibri"/>
              </a:defRPr>
            </a:lvl6pPr>
            <a:lvl7pPr marL="0" marR="0" lvl="6" indent="0" algn="ctr">
              <a:spcBef>
                <a:spcPts val="0"/>
              </a:spcBef>
              <a:buNone/>
              <a:defRPr sz="1800">
                <a:solidFill>
                  <a:srgbClr val="FFFFFF"/>
                </a:solidFill>
                <a:latin typeface="Calibri"/>
                <a:ea typeface="Calibri"/>
                <a:cs typeface="Calibri"/>
                <a:sym typeface="Calibri"/>
              </a:defRPr>
            </a:lvl7pPr>
            <a:lvl8pPr marL="0" marR="0" lvl="7" indent="0" algn="ctr">
              <a:spcBef>
                <a:spcPts val="0"/>
              </a:spcBef>
              <a:buNone/>
              <a:defRPr sz="1800">
                <a:solidFill>
                  <a:srgbClr val="FFFFFF"/>
                </a:solidFill>
                <a:latin typeface="Calibri"/>
                <a:ea typeface="Calibri"/>
                <a:cs typeface="Calibri"/>
                <a:sym typeface="Calibri"/>
              </a:defRPr>
            </a:lvl8pPr>
            <a:lvl9pPr marL="0" marR="0" lvl="8" indent="0" algn="ctr">
              <a:spcBef>
                <a:spcPts val="0"/>
              </a:spcBef>
              <a:buNone/>
              <a:defRPr sz="1800">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0" name="Google Shape;60;p9"/>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9"/>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body" idx="1"/>
          </p:nvPr>
        </p:nvSpPr>
        <p:spPr>
          <a:xfrm>
            <a:off x="457200" y="1536192"/>
            <a:ext cx="3657600" cy="4590288"/>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65" name="Google Shape;65;p10"/>
          <p:cNvSpPr txBox="1">
            <a:spLocks noGrp="1"/>
          </p:cNvSpPr>
          <p:nvPr>
            <p:ph type="body" idx="2"/>
          </p:nvPr>
        </p:nvSpPr>
        <p:spPr>
          <a:xfrm>
            <a:off x="4419600" y="1536192"/>
            <a:ext cx="3657600" cy="4590288"/>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66" name="Google Shape;66;p10"/>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a:solidFill>
                  <a:srgbClr val="FFFFFF"/>
                </a:solidFill>
                <a:latin typeface="Calibri"/>
                <a:ea typeface="Calibri"/>
                <a:cs typeface="Calibri"/>
                <a:sym typeface="Calibri"/>
              </a:defRPr>
            </a:lvl1pPr>
            <a:lvl2pPr marL="0" marR="0" lvl="1" indent="0" algn="ctr">
              <a:spcBef>
                <a:spcPts val="0"/>
              </a:spcBef>
              <a:buNone/>
              <a:defRPr sz="1800">
                <a:solidFill>
                  <a:srgbClr val="FFFFFF"/>
                </a:solidFill>
                <a:latin typeface="Calibri"/>
                <a:ea typeface="Calibri"/>
                <a:cs typeface="Calibri"/>
                <a:sym typeface="Calibri"/>
              </a:defRPr>
            </a:lvl2pPr>
            <a:lvl3pPr marL="0" marR="0" lvl="2" indent="0" algn="ctr">
              <a:spcBef>
                <a:spcPts val="0"/>
              </a:spcBef>
              <a:buNone/>
              <a:defRPr sz="1800">
                <a:solidFill>
                  <a:srgbClr val="FFFFFF"/>
                </a:solidFill>
                <a:latin typeface="Calibri"/>
                <a:ea typeface="Calibri"/>
                <a:cs typeface="Calibri"/>
                <a:sym typeface="Calibri"/>
              </a:defRPr>
            </a:lvl3pPr>
            <a:lvl4pPr marL="0" marR="0" lvl="3" indent="0" algn="ctr">
              <a:spcBef>
                <a:spcPts val="0"/>
              </a:spcBef>
              <a:buNone/>
              <a:defRPr sz="1800">
                <a:solidFill>
                  <a:srgbClr val="FFFFFF"/>
                </a:solidFill>
                <a:latin typeface="Calibri"/>
                <a:ea typeface="Calibri"/>
                <a:cs typeface="Calibri"/>
                <a:sym typeface="Calibri"/>
              </a:defRPr>
            </a:lvl4pPr>
            <a:lvl5pPr marL="0" marR="0" lvl="4" indent="0" algn="ctr">
              <a:spcBef>
                <a:spcPts val="0"/>
              </a:spcBef>
              <a:buNone/>
              <a:defRPr sz="1800">
                <a:solidFill>
                  <a:srgbClr val="FFFFFF"/>
                </a:solidFill>
                <a:latin typeface="Calibri"/>
                <a:ea typeface="Calibri"/>
                <a:cs typeface="Calibri"/>
                <a:sym typeface="Calibri"/>
              </a:defRPr>
            </a:lvl5pPr>
            <a:lvl6pPr marL="0" marR="0" lvl="5" indent="0" algn="ctr">
              <a:spcBef>
                <a:spcPts val="0"/>
              </a:spcBef>
              <a:buNone/>
              <a:defRPr sz="1800">
                <a:solidFill>
                  <a:srgbClr val="FFFFFF"/>
                </a:solidFill>
                <a:latin typeface="Calibri"/>
                <a:ea typeface="Calibri"/>
                <a:cs typeface="Calibri"/>
                <a:sym typeface="Calibri"/>
              </a:defRPr>
            </a:lvl6pPr>
            <a:lvl7pPr marL="0" marR="0" lvl="6" indent="0" algn="ctr">
              <a:spcBef>
                <a:spcPts val="0"/>
              </a:spcBef>
              <a:buNone/>
              <a:defRPr sz="1800">
                <a:solidFill>
                  <a:srgbClr val="FFFFFF"/>
                </a:solidFill>
                <a:latin typeface="Calibri"/>
                <a:ea typeface="Calibri"/>
                <a:cs typeface="Calibri"/>
                <a:sym typeface="Calibri"/>
              </a:defRPr>
            </a:lvl7pPr>
            <a:lvl8pPr marL="0" marR="0" lvl="7" indent="0" algn="ctr">
              <a:spcBef>
                <a:spcPts val="0"/>
              </a:spcBef>
              <a:buNone/>
              <a:defRPr sz="1800">
                <a:solidFill>
                  <a:srgbClr val="FFFFFF"/>
                </a:solidFill>
                <a:latin typeface="Calibri"/>
                <a:ea typeface="Calibri"/>
                <a:cs typeface="Calibri"/>
                <a:sym typeface="Calibri"/>
              </a:defRPr>
            </a:lvl8pPr>
            <a:lvl9pPr marL="0" marR="0" lvl="8" indent="0" algn="ctr">
              <a:spcBef>
                <a:spcPts val="0"/>
              </a:spcBef>
              <a:buNone/>
              <a:defRPr sz="1800">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7" name="Google Shape;67;p10"/>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0"/>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body" idx="1"/>
          </p:nvPr>
        </p:nvSpPr>
        <p:spPr>
          <a:xfrm>
            <a:off x="457200" y="1535113"/>
            <a:ext cx="3657600" cy="639762"/>
          </a:xfrm>
          <a:prstGeom prst="rect">
            <a:avLst/>
          </a:prstGeom>
          <a:noFill/>
          <a:ln>
            <a:noFill/>
          </a:ln>
        </p:spPr>
        <p:txBody>
          <a:bodyPr spcFirstLastPara="1" wrap="square" lIns="91425" tIns="45700" rIns="91425" bIns="45700" anchor="b" anchorCtr="0"/>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72" name="Google Shape;72;p11"/>
          <p:cNvSpPr txBox="1">
            <a:spLocks noGrp="1"/>
          </p:cNvSpPr>
          <p:nvPr>
            <p:ph type="body" idx="2"/>
          </p:nvPr>
        </p:nvSpPr>
        <p:spPr>
          <a:xfrm>
            <a:off x="457200" y="2174875"/>
            <a:ext cx="3657600" cy="3951288"/>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73" name="Google Shape;73;p11"/>
          <p:cNvSpPr txBox="1">
            <a:spLocks noGrp="1"/>
          </p:cNvSpPr>
          <p:nvPr>
            <p:ph type="body" idx="3"/>
          </p:nvPr>
        </p:nvSpPr>
        <p:spPr>
          <a:xfrm>
            <a:off x="4419600" y="1535113"/>
            <a:ext cx="3657600" cy="639762"/>
          </a:xfrm>
          <a:prstGeom prst="rect">
            <a:avLst/>
          </a:prstGeom>
          <a:noFill/>
          <a:ln>
            <a:noFill/>
          </a:ln>
        </p:spPr>
        <p:txBody>
          <a:bodyPr spcFirstLastPara="1" wrap="square" lIns="91425" tIns="45700" rIns="91425" bIns="45700" anchor="b" anchorCtr="0"/>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74" name="Google Shape;74;p11"/>
          <p:cNvSpPr txBox="1">
            <a:spLocks noGrp="1"/>
          </p:cNvSpPr>
          <p:nvPr>
            <p:ph type="body" idx="4"/>
          </p:nvPr>
        </p:nvSpPr>
        <p:spPr>
          <a:xfrm>
            <a:off x="4419600" y="2174875"/>
            <a:ext cx="3657600" cy="3951288"/>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75" name="Google Shape;75;p11"/>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a:solidFill>
                  <a:srgbClr val="FFFFFF"/>
                </a:solidFill>
                <a:latin typeface="Calibri"/>
                <a:ea typeface="Calibri"/>
                <a:cs typeface="Calibri"/>
                <a:sym typeface="Calibri"/>
              </a:defRPr>
            </a:lvl1pPr>
            <a:lvl2pPr marL="0" marR="0" lvl="1" indent="0" algn="ctr">
              <a:spcBef>
                <a:spcPts val="0"/>
              </a:spcBef>
              <a:buNone/>
              <a:defRPr sz="1800">
                <a:solidFill>
                  <a:srgbClr val="FFFFFF"/>
                </a:solidFill>
                <a:latin typeface="Calibri"/>
                <a:ea typeface="Calibri"/>
                <a:cs typeface="Calibri"/>
                <a:sym typeface="Calibri"/>
              </a:defRPr>
            </a:lvl2pPr>
            <a:lvl3pPr marL="0" marR="0" lvl="2" indent="0" algn="ctr">
              <a:spcBef>
                <a:spcPts val="0"/>
              </a:spcBef>
              <a:buNone/>
              <a:defRPr sz="1800">
                <a:solidFill>
                  <a:srgbClr val="FFFFFF"/>
                </a:solidFill>
                <a:latin typeface="Calibri"/>
                <a:ea typeface="Calibri"/>
                <a:cs typeface="Calibri"/>
                <a:sym typeface="Calibri"/>
              </a:defRPr>
            </a:lvl3pPr>
            <a:lvl4pPr marL="0" marR="0" lvl="3" indent="0" algn="ctr">
              <a:spcBef>
                <a:spcPts val="0"/>
              </a:spcBef>
              <a:buNone/>
              <a:defRPr sz="1800">
                <a:solidFill>
                  <a:srgbClr val="FFFFFF"/>
                </a:solidFill>
                <a:latin typeface="Calibri"/>
                <a:ea typeface="Calibri"/>
                <a:cs typeface="Calibri"/>
                <a:sym typeface="Calibri"/>
              </a:defRPr>
            </a:lvl4pPr>
            <a:lvl5pPr marL="0" marR="0" lvl="4" indent="0" algn="ctr">
              <a:spcBef>
                <a:spcPts val="0"/>
              </a:spcBef>
              <a:buNone/>
              <a:defRPr sz="1800">
                <a:solidFill>
                  <a:srgbClr val="FFFFFF"/>
                </a:solidFill>
                <a:latin typeface="Calibri"/>
                <a:ea typeface="Calibri"/>
                <a:cs typeface="Calibri"/>
                <a:sym typeface="Calibri"/>
              </a:defRPr>
            </a:lvl5pPr>
            <a:lvl6pPr marL="0" marR="0" lvl="5" indent="0" algn="ctr">
              <a:spcBef>
                <a:spcPts val="0"/>
              </a:spcBef>
              <a:buNone/>
              <a:defRPr sz="1800">
                <a:solidFill>
                  <a:srgbClr val="FFFFFF"/>
                </a:solidFill>
                <a:latin typeface="Calibri"/>
                <a:ea typeface="Calibri"/>
                <a:cs typeface="Calibri"/>
                <a:sym typeface="Calibri"/>
              </a:defRPr>
            </a:lvl6pPr>
            <a:lvl7pPr marL="0" marR="0" lvl="6" indent="0" algn="ctr">
              <a:spcBef>
                <a:spcPts val="0"/>
              </a:spcBef>
              <a:buNone/>
              <a:defRPr sz="1800">
                <a:solidFill>
                  <a:srgbClr val="FFFFFF"/>
                </a:solidFill>
                <a:latin typeface="Calibri"/>
                <a:ea typeface="Calibri"/>
                <a:cs typeface="Calibri"/>
                <a:sym typeface="Calibri"/>
              </a:defRPr>
            </a:lvl7pPr>
            <a:lvl8pPr marL="0" marR="0" lvl="7" indent="0" algn="ctr">
              <a:spcBef>
                <a:spcPts val="0"/>
              </a:spcBef>
              <a:buNone/>
              <a:defRPr sz="1800">
                <a:solidFill>
                  <a:srgbClr val="FFFFFF"/>
                </a:solidFill>
                <a:latin typeface="Calibri"/>
                <a:ea typeface="Calibri"/>
                <a:cs typeface="Calibri"/>
                <a:sym typeface="Calibri"/>
              </a:defRPr>
            </a:lvl8pPr>
            <a:lvl9pPr marL="0" marR="0" lvl="8" indent="0" algn="ctr">
              <a:spcBef>
                <a:spcPts val="0"/>
              </a:spcBef>
              <a:buNone/>
              <a:defRPr sz="1800">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76" name="Google Shape;76;p11"/>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304801" y="5495544"/>
            <a:ext cx="7772400" cy="594360"/>
          </a:xfrm>
          <a:prstGeom prst="rect">
            <a:avLst/>
          </a:prstGeom>
          <a:noFill/>
          <a:ln>
            <a:noFill/>
          </a:ln>
        </p:spPr>
        <p:txBody>
          <a:bodyPr spcFirstLastPara="1" wrap="square" lIns="91425" tIns="45700" rIns="91425" bIns="45700" anchor="b" anchorCtr="0"/>
          <a:lstStyle>
            <a:lvl1pPr lvl="0" algn="ctr">
              <a:spcBef>
                <a:spcPts val="0"/>
              </a:spcBef>
              <a:spcAft>
                <a:spcPts val="0"/>
              </a:spcAft>
              <a:buSzPts val="1400"/>
              <a:buNone/>
              <a:defRPr sz="22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2"/>
          <p:cNvSpPr txBox="1">
            <a:spLocks noGrp="1"/>
          </p:cNvSpPr>
          <p:nvPr>
            <p:ph type="body" idx="1"/>
          </p:nvPr>
        </p:nvSpPr>
        <p:spPr>
          <a:xfrm>
            <a:off x="304799" y="6096000"/>
            <a:ext cx="7772401" cy="609600"/>
          </a:xfrm>
          <a:prstGeom prst="rect">
            <a:avLst/>
          </a:prstGeom>
          <a:noFill/>
          <a:ln>
            <a:noFill/>
          </a:ln>
        </p:spPr>
        <p:txBody>
          <a:bodyPr spcFirstLastPara="1" wrap="square" lIns="91425" tIns="45700" rIns="91425" bIns="45700" anchor="t" anchorCtr="0"/>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81" name="Google Shape;81;p12"/>
          <p:cNvSpPr txBox="1">
            <a:spLocks noGrp="1"/>
          </p:cNvSpPr>
          <p:nvPr>
            <p:ph type="body" idx="2"/>
          </p:nvPr>
        </p:nvSpPr>
        <p:spPr>
          <a:xfrm>
            <a:off x="304800" y="381000"/>
            <a:ext cx="7772400" cy="494284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2" name="Google Shape;82;p12"/>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a:solidFill>
                  <a:srgbClr val="FFFFFF"/>
                </a:solidFill>
                <a:latin typeface="Calibri"/>
                <a:ea typeface="Calibri"/>
                <a:cs typeface="Calibri"/>
                <a:sym typeface="Calibri"/>
              </a:defRPr>
            </a:lvl1pPr>
            <a:lvl2pPr marL="0" marR="0" lvl="1" indent="0" algn="ctr">
              <a:spcBef>
                <a:spcPts val="0"/>
              </a:spcBef>
              <a:buNone/>
              <a:defRPr sz="1800">
                <a:solidFill>
                  <a:srgbClr val="FFFFFF"/>
                </a:solidFill>
                <a:latin typeface="Calibri"/>
                <a:ea typeface="Calibri"/>
                <a:cs typeface="Calibri"/>
                <a:sym typeface="Calibri"/>
              </a:defRPr>
            </a:lvl2pPr>
            <a:lvl3pPr marL="0" marR="0" lvl="2" indent="0" algn="ctr">
              <a:spcBef>
                <a:spcPts val="0"/>
              </a:spcBef>
              <a:buNone/>
              <a:defRPr sz="1800">
                <a:solidFill>
                  <a:srgbClr val="FFFFFF"/>
                </a:solidFill>
                <a:latin typeface="Calibri"/>
                <a:ea typeface="Calibri"/>
                <a:cs typeface="Calibri"/>
                <a:sym typeface="Calibri"/>
              </a:defRPr>
            </a:lvl3pPr>
            <a:lvl4pPr marL="0" marR="0" lvl="3" indent="0" algn="ctr">
              <a:spcBef>
                <a:spcPts val="0"/>
              </a:spcBef>
              <a:buNone/>
              <a:defRPr sz="1800">
                <a:solidFill>
                  <a:srgbClr val="FFFFFF"/>
                </a:solidFill>
                <a:latin typeface="Calibri"/>
                <a:ea typeface="Calibri"/>
                <a:cs typeface="Calibri"/>
                <a:sym typeface="Calibri"/>
              </a:defRPr>
            </a:lvl4pPr>
            <a:lvl5pPr marL="0" marR="0" lvl="4" indent="0" algn="ctr">
              <a:spcBef>
                <a:spcPts val="0"/>
              </a:spcBef>
              <a:buNone/>
              <a:defRPr sz="1800">
                <a:solidFill>
                  <a:srgbClr val="FFFFFF"/>
                </a:solidFill>
                <a:latin typeface="Calibri"/>
                <a:ea typeface="Calibri"/>
                <a:cs typeface="Calibri"/>
                <a:sym typeface="Calibri"/>
              </a:defRPr>
            </a:lvl5pPr>
            <a:lvl6pPr marL="0" marR="0" lvl="5" indent="0" algn="ctr">
              <a:spcBef>
                <a:spcPts val="0"/>
              </a:spcBef>
              <a:buNone/>
              <a:defRPr sz="1800">
                <a:solidFill>
                  <a:srgbClr val="FFFFFF"/>
                </a:solidFill>
                <a:latin typeface="Calibri"/>
                <a:ea typeface="Calibri"/>
                <a:cs typeface="Calibri"/>
                <a:sym typeface="Calibri"/>
              </a:defRPr>
            </a:lvl6pPr>
            <a:lvl7pPr marL="0" marR="0" lvl="6" indent="0" algn="ctr">
              <a:spcBef>
                <a:spcPts val="0"/>
              </a:spcBef>
              <a:buNone/>
              <a:defRPr sz="1800">
                <a:solidFill>
                  <a:srgbClr val="FFFFFF"/>
                </a:solidFill>
                <a:latin typeface="Calibri"/>
                <a:ea typeface="Calibri"/>
                <a:cs typeface="Calibri"/>
                <a:sym typeface="Calibri"/>
              </a:defRPr>
            </a:lvl7pPr>
            <a:lvl8pPr marL="0" marR="0" lvl="7" indent="0" algn="ctr">
              <a:spcBef>
                <a:spcPts val="0"/>
              </a:spcBef>
              <a:buNone/>
              <a:defRPr sz="1800">
                <a:solidFill>
                  <a:srgbClr val="FFFFFF"/>
                </a:solidFill>
                <a:latin typeface="Calibri"/>
                <a:ea typeface="Calibri"/>
                <a:cs typeface="Calibri"/>
                <a:sym typeface="Calibri"/>
              </a:defRPr>
            </a:lvl8pPr>
            <a:lvl9pPr marL="0" marR="0" lvl="8" indent="0" algn="ctr">
              <a:spcBef>
                <a:spcPts val="0"/>
              </a:spcBef>
              <a:buNone/>
              <a:defRPr sz="1800">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83" name="Google Shape;83;p12"/>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2"/>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85"/>
        <p:cNvGrpSpPr/>
        <p:nvPr/>
      </p:nvGrpSpPr>
      <p:grpSpPr>
        <a:xfrm>
          <a:off x="0" y="0"/>
          <a:ext cx="0" cy="0"/>
          <a:chOff x="0" y="0"/>
          <a:chExt cx="0" cy="0"/>
        </a:xfrm>
      </p:grpSpPr>
      <p:sp>
        <p:nvSpPr>
          <p:cNvPr id="86" name="Google Shape;86;p13"/>
          <p:cNvSpPr txBox="1">
            <a:spLocks noGrp="1"/>
          </p:cNvSpPr>
          <p:nvPr>
            <p:ph type="title"/>
          </p:nvPr>
        </p:nvSpPr>
        <p:spPr>
          <a:xfrm>
            <a:off x="301752" y="5495278"/>
            <a:ext cx="7772400" cy="594626"/>
          </a:xfrm>
          <a:prstGeom prst="rect">
            <a:avLst/>
          </a:prstGeom>
          <a:noFill/>
          <a:ln>
            <a:noFill/>
          </a:ln>
        </p:spPr>
        <p:txBody>
          <a:bodyPr spcFirstLastPara="1" wrap="square" lIns="91425" tIns="45700" rIns="91425" bIns="45700" anchor="b" anchorCtr="0"/>
          <a:lstStyle>
            <a:lvl1pPr lvl="0" algn="ctr">
              <a:spcBef>
                <a:spcPts val="0"/>
              </a:spcBef>
              <a:spcAft>
                <a:spcPts val="0"/>
              </a:spcAft>
              <a:buSzPts val="1400"/>
              <a:buNone/>
              <a:defRPr sz="2200" b="1">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3"/>
          <p:cNvSpPr>
            <a:spLocks noGrp="1"/>
          </p:cNvSpPr>
          <p:nvPr>
            <p:ph type="pic" idx="2"/>
          </p:nvPr>
        </p:nvSpPr>
        <p:spPr>
          <a:xfrm>
            <a:off x="0" y="0"/>
            <a:ext cx="8458200" cy="54864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accent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accent2"/>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rgbClr val="9BBB59"/>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rgbClr val="8064A2"/>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rgbClr val="4BACC6"/>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accent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accent2"/>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accent3"/>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8" name="Google Shape;88;p13"/>
          <p:cNvSpPr txBox="1">
            <a:spLocks noGrp="1"/>
          </p:cNvSpPr>
          <p:nvPr>
            <p:ph type="body" idx="1"/>
          </p:nvPr>
        </p:nvSpPr>
        <p:spPr>
          <a:xfrm>
            <a:off x="301752" y="6096000"/>
            <a:ext cx="7772400" cy="612648"/>
          </a:xfrm>
          <a:prstGeom prst="rect">
            <a:avLst/>
          </a:prstGeom>
          <a:noFill/>
          <a:ln>
            <a:noFill/>
          </a:ln>
        </p:spPr>
        <p:txBody>
          <a:bodyPr spcFirstLastPara="1" wrap="square" lIns="91425" tIns="45700" rIns="91425" bIns="45700" anchor="t" anchorCtr="0"/>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89" name="Google Shape;89;p13"/>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a:solidFill>
                  <a:srgbClr val="FFFFFF"/>
                </a:solidFill>
                <a:latin typeface="Calibri"/>
                <a:ea typeface="Calibri"/>
                <a:cs typeface="Calibri"/>
                <a:sym typeface="Calibri"/>
              </a:defRPr>
            </a:lvl1pPr>
            <a:lvl2pPr marL="0" marR="0" lvl="1" indent="0" algn="ctr">
              <a:spcBef>
                <a:spcPts val="0"/>
              </a:spcBef>
              <a:buNone/>
              <a:defRPr sz="1800">
                <a:solidFill>
                  <a:srgbClr val="FFFFFF"/>
                </a:solidFill>
                <a:latin typeface="Calibri"/>
                <a:ea typeface="Calibri"/>
                <a:cs typeface="Calibri"/>
                <a:sym typeface="Calibri"/>
              </a:defRPr>
            </a:lvl2pPr>
            <a:lvl3pPr marL="0" marR="0" lvl="2" indent="0" algn="ctr">
              <a:spcBef>
                <a:spcPts val="0"/>
              </a:spcBef>
              <a:buNone/>
              <a:defRPr sz="1800">
                <a:solidFill>
                  <a:srgbClr val="FFFFFF"/>
                </a:solidFill>
                <a:latin typeface="Calibri"/>
                <a:ea typeface="Calibri"/>
                <a:cs typeface="Calibri"/>
                <a:sym typeface="Calibri"/>
              </a:defRPr>
            </a:lvl3pPr>
            <a:lvl4pPr marL="0" marR="0" lvl="3" indent="0" algn="ctr">
              <a:spcBef>
                <a:spcPts val="0"/>
              </a:spcBef>
              <a:buNone/>
              <a:defRPr sz="1800">
                <a:solidFill>
                  <a:srgbClr val="FFFFFF"/>
                </a:solidFill>
                <a:latin typeface="Calibri"/>
                <a:ea typeface="Calibri"/>
                <a:cs typeface="Calibri"/>
                <a:sym typeface="Calibri"/>
              </a:defRPr>
            </a:lvl4pPr>
            <a:lvl5pPr marL="0" marR="0" lvl="4" indent="0" algn="ctr">
              <a:spcBef>
                <a:spcPts val="0"/>
              </a:spcBef>
              <a:buNone/>
              <a:defRPr sz="1800">
                <a:solidFill>
                  <a:srgbClr val="FFFFFF"/>
                </a:solidFill>
                <a:latin typeface="Calibri"/>
                <a:ea typeface="Calibri"/>
                <a:cs typeface="Calibri"/>
                <a:sym typeface="Calibri"/>
              </a:defRPr>
            </a:lvl5pPr>
            <a:lvl6pPr marL="0" marR="0" lvl="5" indent="0" algn="ctr">
              <a:spcBef>
                <a:spcPts val="0"/>
              </a:spcBef>
              <a:buNone/>
              <a:defRPr sz="1800">
                <a:solidFill>
                  <a:srgbClr val="FFFFFF"/>
                </a:solidFill>
                <a:latin typeface="Calibri"/>
                <a:ea typeface="Calibri"/>
                <a:cs typeface="Calibri"/>
                <a:sym typeface="Calibri"/>
              </a:defRPr>
            </a:lvl6pPr>
            <a:lvl7pPr marL="0" marR="0" lvl="6" indent="0" algn="ctr">
              <a:spcBef>
                <a:spcPts val="0"/>
              </a:spcBef>
              <a:buNone/>
              <a:defRPr sz="1800">
                <a:solidFill>
                  <a:srgbClr val="FFFFFF"/>
                </a:solidFill>
                <a:latin typeface="Calibri"/>
                <a:ea typeface="Calibri"/>
                <a:cs typeface="Calibri"/>
                <a:sym typeface="Calibri"/>
              </a:defRPr>
            </a:lvl7pPr>
            <a:lvl8pPr marL="0" marR="0" lvl="7" indent="0" algn="ctr">
              <a:spcBef>
                <a:spcPts val="0"/>
              </a:spcBef>
              <a:buNone/>
              <a:defRPr sz="1800">
                <a:solidFill>
                  <a:srgbClr val="FFFFFF"/>
                </a:solidFill>
                <a:latin typeface="Calibri"/>
                <a:ea typeface="Calibri"/>
                <a:cs typeface="Calibri"/>
                <a:sym typeface="Calibri"/>
              </a:defRPr>
            </a:lvl8pPr>
            <a:lvl9pPr marL="0" marR="0" lvl="8" indent="0" algn="ctr">
              <a:spcBef>
                <a:spcPts val="0"/>
              </a:spcBef>
              <a:buNone/>
              <a:defRPr sz="1800">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90" name="Google Shape;90;p13"/>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3"/>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92"/>
        <p:cNvGrpSpPr/>
        <p:nvPr/>
      </p:nvGrpSpPr>
      <p:grpSpPr>
        <a:xfrm>
          <a:off x="0" y="0"/>
          <a:ext cx="0" cy="0"/>
          <a:chOff x="0" y="0"/>
          <a:chExt cx="0" cy="0"/>
        </a:xfrm>
      </p:grpSpPr>
      <p:sp>
        <p:nvSpPr>
          <p:cNvPr id="93" name="Google Shape;93;p1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4"/>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5" name="Google Shape;95;p14"/>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a:solidFill>
                  <a:srgbClr val="FFFFFF"/>
                </a:solidFill>
                <a:latin typeface="Calibri"/>
                <a:ea typeface="Calibri"/>
                <a:cs typeface="Calibri"/>
                <a:sym typeface="Calibri"/>
              </a:defRPr>
            </a:lvl1pPr>
            <a:lvl2pPr marL="0" marR="0" lvl="1" indent="0" algn="ctr">
              <a:spcBef>
                <a:spcPts val="0"/>
              </a:spcBef>
              <a:buNone/>
              <a:defRPr sz="1800">
                <a:solidFill>
                  <a:srgbClr val="FFFFFF"/>
                </a:solidFill>
                <a:latin typeface="Calibri"/>
                <a:ea typeface="Calibri"/>
                <a:cs typeface="Calibri"/>
                <a:sym typeface="Calibri"/>
              </a:defRPr>
            </a:lvl2pPr>
            <a:lvl3pPr marL="0" marR="0" lvl="2" indent="0" algn="ctr">
              <a:spcBef>
                <a:spcPts val="0"/>
              </a:spcBef>
              <a:buNone/>
              <a:defRPr sz="1800">
                <a:solidFill>
                  <a:srgbClr val="FFFFFF"/>
                </a:solidFill>
                <a:latin typeface="Calibri"/>
                <a:ea typeface="Calibri"/>
                <a:cs typeface="Calibri"/>
                <a:sym typeface="Calibri"/>
              </a:defRPr>
            </a:lvl3pPr>
            <a:lvl4pPr marL="0" marR="0" lvl="3" indent="0" algn="ctr">
              <a:spcBef>
                <a:spcPts val="0"/>
              </a:spcBef>
              <a:buNone/>
              <a:defRPr sz="1800">
                <a:solidFill>
                  <a:srgbClr val="FFFFFF"/>
                </a:solidFill>
                <a:latin typeface="Calibri"/>
                <a:ea typeface="Calibri"/>
                <a:cs typeface="Calibri"/>
                <a:sym typeface="Calibri"/>
              </a:defRPr>
            </a:lvl4pPr>
            <a:lvl5pPr marL="0" marR="0" lvl="4" indent="0" algn="ctr">
              <a:spcBef>
                <a:spcPts val="0"/>
              </a:spcBef>
              <a:buNone/>
              <a:defRPr sz="1800">
                <a:solidFill>
                  <a:srgbClr val="FFFFFF"/>
                </a:solidFill>
                <a:latin typeface="Calibri"/>
                <a:ea typeface="Calibri"/>
                <a:cs typeface="Calibri"/>
                <a:sym typeface="Calibri"/>
              </a:defRPr>
            </a:lvl5pPr>
            <a:lvl6pPr marL="0" marR="0" lvl="5" indent="0" algn="ctr">
              <a:spcBef>
                <a:spcPts val="0"/>
              </a:spcBef>
              <a:buNone/>
              <a:defRPr sz="1800">
                <a:solidFill>
                  <a:srgbClr val="FFFFFF"/>
                </a:solidFill>
                <a:latin typeface="Calibri"/>
                <a:ea typeface="Calibri"/>
                <a:cs typeface="Calibri"/>
                <a:sym typeface="Calibri"/>
              </a:defRPr>
            </a:lvl6pPr>
            <a:lvl7pPr marL="0" marR="0" lvl="6" indent="0" algn="ctr">
              <a:spcBef>
                <a:spcPts val="0"/>
              </a:spcBef>
              <a:buNone/>
              <a:defRPr sz="1800">
                <a:solidFill>
                  <a:srgbClr val="FFFFFF"/>
                </a:solidFill>
                <a:latin typeface="Calibri"/>
                <a:ea typeface="Calibri"/>
                <a:cs typeface="Calibri"/>
                <a:sym typeface="Calibri"/>
              </a:defRPr>
            </a:lvl7pPr>
            <a:lvl8pPr marL="0" marR="0" lvl="7" indent="0" algn="ctr">
              <a:spcBef>
                <a:spcPts val="0"/>
              </a:spcBef>
              <a:buNone/>
              <a:defRPr sz="1800">
                <a:solidFill>
                  <a:srgbClr val="FFFFFF"/>
                </a:solidFill>
                <a:latin typeface="Calibri"/>
                <a:ea typeface="Calibri"/>
                <a:cs typeface="Calibri"/>
                <a:sym typeface="Calibri"/>
              </a:defRPr>
            </a:lvl8pPr>
            <a:lvl9pPr marL="0" marR="0" lvl="8" indent="0" algn="ctr">
              <a:spcBef>
                <a:spcPts val="0"/>
              </a:spcBef>
              <a:buNone/>
              <a:defRPr sz="1800">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96" name="Google Shape;96;p14"/>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4"/>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rot="5400000">
            <a:off x="4579937" y="2324100"/>
            <a:ext cx="5851525" cy="175260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5"/>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1" name="Google Shape;101;p15"/>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a:solidFill>
                  <a:srgbClr val="FFFFFF"/>
                </a:solidFill>
                <a:latin typeface="Calibri"/>
                <a:ea typeface="Calibri"/>
                <a:cs typeface="Calibri"/>
                <a:sym typeface="Calibri"/>
              </a:defRPr>
            </a:lvl1pPr>
            <a:lvl2pPr marL="0" marR="0" lvl="1" indent="0" algn="ctr">
              <a:spcBef>
                <a:spcPts val="0"/>
              </a:spcBef>
              <a:buNone/>
              <a:defRPr sz="1800">
                <a:solidFill>
                  <a:srgbClr val="FFFFFF"/>
                </a:solidFill>
                <a:latin typeface="Calibri"/>
                <a:ea typeface="Calibri"/>
                <a:cs typeface="Calibri"/>
                <a:sym typeface="Calibri"/>
              </a:defRPr>
            </a:lvl2pPr>
            <a:lvl3pPr marL="0" marR="0" lvl="2" indent="0" algn="ctr">
              <a:spcBef>
                <a:spcPts val="0"/>
              </a:spcBef>
              <a:buNone/>
              <a:defRPr sz="1800">
                <a:solidFill>
                  <a:srgbClr val="FFFFFF"/>
                </a:solidFill>
                <a:latin typeface="Calibri"/>
                <a:ea typeface="Calibri"/>
                <a:cs typeface="Calibri"/>
                <a:sym typeface="Calibri"/>
              </a:defRPr>
            </a:lvl3pPr>
            <a:lvl4pPr marL="0" marR="0" lvl="3" indent="0" algn="ctr">
              <a:spcBef>
                <a:spcPts val="0"/>
              </a:spcBef>
              <a:buNone/>
              <a:defRPr sz="1800">
                <a:solidFill>
                  <a:srgbClr val="FFFFFF"/>
                </a:solidFill>
                <a:latin typeface="Calibri"/>
                <a:ea typeface="Calibri"/>
                <a:cs typeface="Calibri"/>
                <a:sym typeface="Calibri"/>
              </a:defRPr>
            </a:lvl4pPr>
            <a:lvl5pPr marL="0" marR="0" lvl="4" indent="0" algn="ctr">
              <a:spcBef>
                <a:spcPts val="0"/>
              </a:spcBef>
              <a:buNone/>
              <a:defRPr sz="1800">
                <a:solidFill>
                  <a:srgbClr val="FFFFFF"/>
                </a:solidFill>
                <a:latin typeface="Calibri"/>
                <a:ea typeface="Calibri"/>
                <a:cs typeface="Calibri"/>
                <a:sym typeface="Calibri"/>
              </a:defRPr>
            </a:lvl5pPr>
            <a:lvl6pPr marL="0" marR="0" lvl="5" indent="0" algn="ctr">
              <a:spcBef>
                <a:spcPts val="0"/>
              </a:spcBef>
              <a:buNone/>
              <a:defRPr sz="1800">
                <a:solidFill>
                  <a:srgbClr val="FFFFFF"/>
                </a:solidFill>
                <a:latin typeface="Calibri"/>
                <a:ea typeface="Calibri"/>
                <a:cs typeface="Calibri"/>
                <a:sym typeface="Calibri"/>
              </a:defRPr>
            </a:lvl6pPr>
            <a:lvl7pPr marL="0" marR="0" lvl="6" indent="0" algn="ctr">
              <a:spcBef>
                <a:spcPts val="0"/>
              </a:spcBef>
              <a:buNone/>
              <a:defRPr sz="1800">
                <a:solidFill>
                  <a:srgbClr val="FFFFFF"/>
                </a:solidFill>
                <a:latin typeface="Calibri"/>
                <a:ea typeface="Calibri"/>
                <a:cs typeface="Calibri"/>
                <a:sym typeface="Calibri"/>
              </a:defRPr>
            </a:lvl7pPr>
            <a:lvl8pPr marL="0" marR="0" lvl="7" indent="0" algn="ctr">
              <a:spcBef>
                <a:spcPts val="0"/>
              </a:spcBef>
              <a:buNone/>
              <a:defRPr sz="1800">
                <a:solidFill>
                  <a:srgbClr val="FFFFFF"/>
                </a:solidFill>
                <a:latin typeface="Calibri"/>
                <a:ea typeface="Calibri"/>
                <a:cs typeface="Calibri"/>
                <a:sym typeface="Calibri"/>
              </a:defRPr>
            </a:lvl8pPr>
            <a:lvl9pPr marL="0" marR="0" lvl="8" indent="0" algn="ctr">
              <a:spcBef>
                <a:spcPts val="0"/>
              </a:spcBef>
              <a:buNone/>
              <a:defRPr sz="1800">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02" name="Google Shape;102;p15"/>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15"/>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1pPr>
            <a:lvl2pPr marR="0" lvl="1"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2pPr>
            <a:lvl3pPr marR="0" lvl="2"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3pPr>
            <a:lvl4pPr marR="0" lvl="3"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4pPr>
            <a:lvl5pPr marR="0" lvl="4"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5pPr>
            <a:lvl6pPr marR="0" lvl="5"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6pPr>
            <a:lvl7pPr marR="0" lvl="6"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7pPr>
            <a:lvl8pPr marR="0" lvl="7"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8pPr>
            <a:lvl9pPr marR="0" lvl="8" algn="l" rtl="0">
              <a:spcBef>
                <a:spcPts val="0"/>
              </a:spcBef>
              <a:spcAft>
                <a:spcPts val="0"/>
              </a:spcAft>
              <a:buSzPts val="1400"/>
              <a:buNone/>
              <a:defRPr sz="4600" b="0" i="0" u="none" strike="noStrike" cap="none">
                <a:solidFill>
                  <a:schemeClr val="dk2"/>
                </a:solidFill>
                <a:latin typeface="Cambria"/>
                <a:ea typeface="Cambria"/>
                <a:cs typeface="Cambria"/>
                <a:sym typeface="Cambria"/>
              </a:defRPr>
            </a:lvl9pPr>
          </a:lstStyle>
          <a:p>
            <a:endParaRPr/>
          </a:p>
        </p:txBody>
      </p:sp>
      <p:sp>
        <p:nvSpPr>
          <p:cNvPr id="11" name="Google Shape;11;p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rgbClr val="9BBB59"/>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rgbClr val="8064A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rgbClr val="4BACC6"/>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1"/>
          <p:cNvSpPr/>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 name="Google Shape;13;p1"/>
          <p:cNvSpPr/>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4" name="Google Shape;14;p1"/>
          <p:cNvSpPr>
            <a:spLocks noGrp="1"/>
          </p:cNvSpPr>
          <p:nvPr>
            <p:ph type="sldNum" idx="12"/>
          </p:nvPr>
        </p:nvSpPr>
        <p:spPr>
          <a:xfrm>
            <a:off x="8531225" y="5648325"/>
            <a:ext cx="549275" cy="396875"/>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spcAft>
                <a:spcPts val="0"/>
              </a:spcAft>
              <a:buNone/>
              <a:defRPr sz="1800" b="0" i="0" u="none" strike="noStrike" cap="none">
                <a:solidFill>
                  <a:srgbClr val="FFFFFF"/>
                </a:solidFill>
                <a:latin typeface="Arial"/>
                <a:ea typeface="Arial"/>
                <a:cs typeface="Arial"/>
                <a:sym typeface="Arial"/>
              </a:defRPr>
            </a:lvl1pPr>
            <a:lvl2pPr marL="0" marR="0" lvl="1" indent="0" algn="ctr" rtl="0">
              <a:spcBef>
                <a:spcPts val="0"/>
              </a:spcBef>
              <a:spcAft>
                <a:spcPts val="0"/>
              </a:spcAft>
              <a:buNone/>
              <a:defRPr sz="1800" b="0" i="0" u="none" strike="noStrike" cap="none">
                <a:solidFill>
                  <a:srgbClr val="FFFFFF"/>
                </a:solidFill>
                <a:latin typeface="Arial"/>
                <a:ea typeface="Arial"/>
                <a:cs typeface="Arial"/>
                <a:sym typeface="Arial"/>
              </a:defRPr>
            </a:lvl2pPr>
            <a:lvl3pPr marL="0" marR="0" lvl="2" indent="0" algn="ctr" rtl="0">
              <a:spcBef>
                <a:spcPts val="0"/>
              </a:spcBef>
              <a:spcAft>
                <a:spcPts val="0"/>
              </a:spcAft>
              <a:buNone/>
              <a:defRPr sz="1800" b="0" i="0" u="none" strike="noStrike" cap="none">
                <a:solidFill>
                  <a:srgbClr val="FFFFFF"/>
                </a:solidFill>
                <a:latin typeface="Arial"/>
                <a:ea typeface="Arial"/>
                <a:cs typeface="Arial"/>
                <a:sym typeface="Arial"/>
              </a:defRPr>
            </a:lvl3pPr>
            <a:lvl4pPr marL="0" marR="0" lvl="3" indent="0" algn="ctr" rtl="0">
              <a:spcBef>
                <a:spcPts val="0"/>
              </a:spcBef>
              <a:spcAft>
                <a:spcPts val="0"/>
              </a:spcAft>
              <a:buNone/>
              <a:defRPr sz="1800" b="0" i="0" u="none" strike="noStrike" cap="none">
                <a:solidFill>
                  <a:srgbClr val="FFFFFF"/>
                </a:solidFill>
                <a:latin typeface="Arial"/>
                <a:ea typeface="Arial"/>
                <a:cs typeface="Arial"/>
                <a:sym typeface="Arial"/>
              </a:defRPr>
            </a:lvl4pPr>
            <a:lvl5pPr marL="0" marR="0" lvl="4" indent="0" algn="ctr" rtl="0">
              <a:spcBef>
                <a:spcPts val="0"/>
              </a:spcBef>
              <a:spcAft>
                <a:spcPts val="0"/>
              </a:spcAft>
              <a:buNone/>
              <a:defRPr sz="1800" b="0" i="0" u="none" strike="noStrike" cap="none">
                <a:solidFill>
                  <a:srgbClr val="FFFFFF"/>
                </a:solidFill>
                <a:latin typeface="Arial"/>
                <a:ea typeface="Arial"/>
                <a:cs typeface="Arial"/>
                <a:sym typeface="Arial"/>
              </a:defRPr>
            </a:lvl5pPr>
            <a:lvl6pPr marL="0" marR="0" lvl="5" indent="0" algn="ctr" rtl="0">
              <a:spcBef>
                <a:spcPts val="0"/>
              </a:spcBef>
              <a:spcAft>
                <a:spcPts val="0"/>
              </a:spcAft>
              <a:buNone/>
              <a:defRPr sz="1800" b="0" i="0" u="none" strike="noStrike" cap="none">
                <a:solidFill>
                  <a:srgbClr val="FFFFFF"/>
                </a:solidFill>
                <a:latin typeface="Arial"/>
                <a:ea typeface="Arial"/>
                <a:cs typeface="Arial"/>
                <a:sym typeface="Arial"/>
              </a:defRPr>
            </a:lvl6pPr>
            <a:lvl7pPr marL="0" marR="0" lvl="6" indent="0" algn="ctr" rtl="0">
              <a:spcBef>
                <a:spcPts val="0"/>
              </a:spcBef>
              <a:spcAft>
                <a:spcPts val="0"/>
              </a:spcAft>
              <a:buNone/>
              <a:defRPr sz="1800" b="0" i="0" u="none" strike="noStrike" cap="none">
                <a:solidFill>
                  <a:srgbClr val="FFFFFF"/>
                </a:solidFill>
                <a:latin typeface="Arial"/>
                <a:ea typeface="Arial"/>
                <a:cs typeface="Arial"/>
                <a:sym typeface="Arial"/>
              </a:defRPr>
            </a:lvl7pPr>
            <a:lvl8pPr marL="0" marR="0" lvl="7" indent="0" algn="ctr" rtl="0">
              <a:spcBef>
                <a:spcPts val="0"/>
              </a:spcBef>
              <a:spcAft>
                <a:spcPts val="0"/>
              </a:spcAft>
              <a:buNone/>
              <a:defRPr sz="1800" b="0" i="0" u="none" strike="noStrike" cap="none">
                <a:solidFill>
                  <a:srgbClr val="FFFFFF"/>
                </a:solidFill>
                <a:latin typeface="Arial"/>
                <a:ea typeface="Arial"/>
                <a:cs typeface="Arial"/>
                <a:sym typeface="Arial"/>
              </a:defRPr>
            </a:lvl8pPr>
            <a:lvl9pPr marL="0" marR="0" lvl="8" indent="0" algn="ctr" rtl="0">
              <a:spcBef>
                <a:spcPts val="0"/>
              </a:spcBef>
              <a:spcAft>
                <a:spcPts val="0"/>
              </a:spcAft>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5" name="Google Shape;15;p1"/>
          <p:cNvSpPr txBox="1">
            <a:spLocks noGrp="1"/>
          </p:cNvSpPr>
          <p:nvPr>
            <p:ph type="ftr" idx="11"/>
          </p:nvPr>
        </p:nvSpPr>
        <p:spPr>
          <a:xfrm rot="-5400000">
            <a:off x="7587456" y="4048919"/>
            <a:ext cx="2366963"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b="0" i="0" u="none" strike="noStrike" cap="none">
                <a:solidFill>
                  <a:srgbClr val="EEECE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
          <p:cNvSpPr txBox="1">
            <a:spLocks noGrp="1"/>
          </p:cNvSpPr>
          <p:nvPr>
            <p:ph type="dt" idx="10"/>
          </p:nvPr>
        </p:nvSpPr>
        <p:spPr>
          <a:xfrm rot="-5400000">
            <a:off x="7551738" y="1646237"/>
            <a:ext cx="2438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EEECE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jp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LDoJceEi3lo"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www.youtube.com/watch?v=9riMga9uSfE&amp;feature=youtu.be" TargetMode="External"/><Relationship Id="rId7" Type="http://schemas.openxmlformats.org/officeDocument/2006/relationships/hyperlink" Target="http://www.youtube.com/watch?v=LDoJceEi3lo"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hyperlink" Target="http://www.youtube.com/watch?v=130MJRi5Y2I" TargetMode="External"/><Relationship Id="rId10" Type="http://schemas.openxmlformats.org/officeDocument/2006/relationships/image" Target="../media/image28.png"/><Relationship Id="rId4" Type="http://schemas.openxmlformats.org/officeDocument/2006/relationships/image" Target="../media/image26.png"/><Relationship Id="rId9" Type="http://schemas.openxmlformats.org/officeDocument/2006/relationships/hyperlink" Target="http://www.youtube.com/watch?v=Ivip4iV72rc"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hyperlink" Target="http://goo.gl/tYsUH7"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www.youtube.com/watch?v=wnQgDsdy7zg"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0V0G5M4DQfk"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https://www.youtube.com/watch?v=Y-0VHEtyIR4" TargetMode="External"/><Relationship Id="rId5" Type="http://schemas.openxmlformats.org/officeDocument/2006/relationships/hyperlink" Target="https://www.youtube.com/watch?v=UT5xtpHRdlE" TargetMode="External"/><Relationship Id="rId4" Type="http://schemas.openxmlformats.org/officeDocument/2006/relationships/hyperlink" Target="https://www.youtube.com/watch?v=_uXlg_QaFlw"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mBs-OGDoPDY"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hyperlink" Target="https://www.youtube.com/watch?v=b1SCT7EPaX4" TargetMode="External"/><Relationship Id="rId4" Type="http://schemas.openxmlformats.org/officeDocument/2006/relationships/hyperlink" Target="https://www.youtube.com/watch?v=9rM7Vbh_9YA"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wompfASioZw"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hyperlink" Target="https://www.youtube.com/watch?v=B8O2oE7WW0Q" TargetMode="External"/><Relationship Id="rId4" Type="http://schemas.openxmlformats.org/officeDocument/2006/relationships/hyperlink" Target="https://www.youtube.com/watch?v=-rEyKkqrKpY&amp;t=149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43.png"/><Relationship Id="rId4" Type="http://schemas.openxmlformats.org/officeDocument/2006/relationships/image" Target="../media/image42.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paper.li/e-1545258725#/" TargetMode="External"/><Relationship Id="rId2" Type="http://schemas.openxmlformats.org/officeDocument/2006/relationships/hyperlink" Target="https://lavrebweb.wordpres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6"/>
          <p:cNvSpPr txBox="1">
            <a:spLocks noGrp="1"/>
          </p:cNvSpPr>
          <p:nvPr>
            <p:ph type="body" idx="1"/>
          </p:nvPr>
        </p:nvSpPr>
        <p:spPr>
          <a:xfrm>
            <a:off x="4572000" y="260648"/>
            <a:ext cx="3888431" cy="6408712"/>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endParaRPr lang="it-IT" sz="1200" u="sng">
              <a:solidFill>
                <a:schemeClr val="hlink"/>
              </a:solidFill>
              <a:latin typeface="Tahoma"/>
              <a:ea typeface="Tahoma"/>
              <a:cs typeface="Tahoma"/>
              <a:sym typeface="Tahoma"/>
            </a:endParaRPr>
          </a:p>
          <a:p>
            <a:pPr marL="342900" lvl="0" indent="-228600" algn="ctr" rtl="0">
              <a:lnSpc>
                <a:spcPct val="80000"/>
              </a:lnSpc>
              <a:spcBef>
                <a:spcPts val="400"/>
              </a:spcBef>
              <a:spcAft>
                <a:spcPts val="0"/>
              </a:spcAft>
              <a:buSzPts val="2000"/>
              <a:buNone/>
            </a:pPr>
            <a:endParaRPr lang="en-US" sz="1800" b="1">
              <a:latin typeface="Arial"/>
              <a:ea typeface="Arial"/>
              <a:cs typeface="Arial"/>
              <a:sym typeface="Arial"/>
            </a:endParaRPr>
          </a:p>
          <a:p>
            <a:pPr marL="342900" lvl="0" indent="-228600" algn="ctr" rtl="0">
              <a:lnSpc>
                <a:spcPct val="80000"/>
              </a:lnSpc>
              <a:spcBef>
                <a:spcPts val="400"/>
              </a:spcBef>
              <a:spcAft>
                <a:spcPts val="0"/>
              </a:spcAft>
              <a:buSzPts val="2000"/>
              <a:buNone/>
            </a:pPr>
            <a:r>
              <a:rPr lang="en-US" sz="1800" b="1" err="1">
                <a:solidFill>
                  <a:srgbClr val="0070C0"/>
                </a:solidFill>
                <a:latin typeface="+mj-lt"/>
                <a:ea typeface="Arial"/>
                <a:cs typeface="Arial"/>
                <a:sym typeface="Arial"/>
              </a:rPr>
              <a:t>Seminario</a:t>
            </a:r>
            <a:r>
              <a:rPr lang="en-US" sz="1800" b="1">
                <a:solidFill>
                  <a:srgbClr val="0070C0"/>
                </a:solidFill>
                <a:latin typeface="+mj-lt"/>
                <a:ea typeface="Arial"/>
                <a:cs typeface="Arial"/>
                <a:sym typeface="Arial"/>
              </a:rPr>
              <a:t> di </a:t>
            </a:r>
            <a:r>
              <a:rPr lang="en-US" sz="1800" b="1" err="1">
                <a:solidFill>
                  <a:srgbClr val="0070C0"/>
                </a:solidFill>
                <a:latin typeface="+mj-lt"/>
                <a:ea typeface="Arial"/>
                <a:cs typeface="Arial"/>
                <a:sym typeface="Arial"/>
              </a:rPr>
              <a:t>Teoria</a:t>
            </a:r>
            <a:r>
              <a:rPr lang="en-US" sz="1800" b="1">
                <a:solidFill>
                  <a:srgbClr val="0070C0"/>
                </a:solidFill>
                <a:latin typeface="+mj-lt"/>
                <a:ea typeface="Arial"/>
                <a:cs typeface="Arial"/>
                <a:sym typeface="Arial"/>
              </a:rPr>
              <a:t> </a:t>
            </a:r>
            <a:r>
              <a:rPr lang="en-US" sz="1800" b="1" err="1">
                <a:solidFill>
                  <a:srgbClr val="0070C0"/>
                </a:solidFill>
                <a:latin typeface="+mj-lt"/>
                <a:ea typeface="Arial"/>
                <a:cs typeface="Arial"/>
                <a:sym typeface="Arial"/>
              </a:rPr>
              <a:t>dei</a:t>
            </a:r>
            <a:r>
              <a:rPr lang="en-US" sz="1800" b="1">
                <a:solidFill>
                  <a:srgbClr val="0070C0"/>
                </a:solidFill>
                <a:latin typeface="+mj-lt"/>
                <a:ea typeface="Arial"/>
                <a:cs typeface="Arial"/>
                <a:sym typeface="Arial"/>
              </a:rPr>
              <a:t> </a:t>
            </a:r>
            <a:r>
              <a:rPr lang="en-US" sz="1800" b="1" err="1">
                <a:solidFill>
                  <a:srgbClr val="0070C0"/>
                </a:solidFill>
                <a:latin typeface="+mj-lt"/>
                <a:ea typeface="Arial"/>
                <a:cs typeface="Arial"/>
                <a:sym typeface="Arial"/>
              </a:rPr>
              <a:t>Giochi</a:t>
            </a:r>
            <a:r>
              <a:rPr lang="en-US" sz="1800" b="1">
                <a:solidFill>
                  <a:srgbClr val="0070C0"/>
                </a:solidFill>
                <a:latin typeface="+mj-lt"/>
                <a:ea typeface="Arial"/>
                <a:cs typeface="Arial"/>
                <a:sym typeface="Arial"/>
              </a:rPr>
              <a:t> e </a:t>
            </a:r>
            <a:r>
              <a:rPr lang="en-US" sz="1800" b="1" err="1">
                <a:solidFill>
                  <a:srgbClr val="0070C0"/>
                </a:solidFill>
                <a:latin typeface="+mj-lt"/>
                <a:ea typeface="Arial"/>
                <a:cs typeface="Arial"/>
                <a:sym typeface="Arial"/>
              </a:rPr>
              <a:t>Economia</a:t>
            </a:r>
            <a:r>
              <a:rPr lang="en-US" sz="1800" b="1">
                <a:solidFill>
                  <a:srgbClr val="0070C0"/>
                </a:solidFill>
                <a:latin typeface="+mj-lt"/>
                <a:ea typeface="Arial"/>
                <a:cs typeface="Arial"/>
                <a:sym typeface="Arial"/>
              </a:rPr>
              <a:t> </a:t>
            </a:r>
            <a:r>
              <a:rPr lang="en-US" sz="1800" b="1" err="1">
                <a:solidFill>
                  <a:srgbClr val="0070C0"/>
                </a:solidFill>
                <a:latin typeface="+mj-lt"/>
                <a:ea typeface="Arial"/>
                <a:cs typeface="Arial"/>
                <a:sym typeface="Arial"/>
              </a:rPr>
              <a:t>Comportamentale</a:t>
            </a:r>
            <a:endParaRPr lang="en-US" sz="1800" b="1">
              <a:solidFill>
                <a:srgbClr val="0070C0"/>
              </a:solidFill>
              <a:latin typeface="+mj-lt"/>
              <a:ea typeface="Arial"/>
              <a:cs typeface="Arial"/>
              <a:sym typeface="Arial"/>
            </a:endParaRPr>
          </a:p>
          <a:p>
            <a:pPr marL="342900" lvl="0" indent="-228600" algn="ctr" rtl="0">
              <a:lnSpc>
                <a:spcPct val="80000"/>
              </a:lnSpc>
              <a:spcBef>
                <a:spcPts val="400"/>
              </a:spcBef>
              <a:spcAft>
                <a:spcPts val="0"/>
              </a:spcAft>
              <a:buSzPts val="2000"/>
              <a:buNone/>
            </a:pPr>
            <a:endParaRPr lang="en-US" sz="2800" b="1">
              <a:solidFill>
                <a:srgbClr val="0070C0"/>
              </a:solidFill>
              <a:latin typeface="+mj-lt"/>
              <a:ea typeface="Arial"/>
              <a:cs typeface="Arial"/>
              <a:sym typeface="Arial"/>
            </a:endParaRPr>
          </a:p>
          <a:p>
            <a:pPr marL="342900" lvl="0" indent="-228600" algn="ctr" rtl="0">
              <a:lnSpc>
                <a:spcPct val="80000"/>
              </a:lnSpc>
              <a:spcBef>
                <a:spcPts val="400"/>
              </a:spcBef>
              <a:spcAft>
                <a:spcPts val="0"/>
              </a:spcAft>
              <a:buSzPts val="2000"/>
              <a:buNone/>
            </a:pPr>
            <a:endParaRPr lang="en-US" sz="2800" b="1">
              <a:solidFill>
                <a:srgbClr val="0070C0"/>
              </a:solidFill>
              <a:latin typeface="+mj-lt"/>
              <a:ea typeface="Arial"/>
              <a:cs typeface="Arial"/>
              <a:sym typeface="Arial"/>
            </a:endParaRPr>
          </a:p>
          <a:p>
            <a:pPr marL="342900" lvl="0" indent="-228600" algn="ctr" rtl="0">
              <a:lnSpc>
                <a:spcPct val="80000"/>
              </a:lnSpc>
              <a:spcBef>
                <a:spcPts val="400"/>
              </a:spcBef>
              <a:spcAft>
                <a:spcPts val="0"/>
              </a:spcAft>
              <a:buSzPts val="2000"/>
              <a:buNone/>
            </a:pPr>
            <a:r>
              <a:rPr lang="en-US" sz="2900" b="1" err="1">
                <a:solidFill>
                  <a:srgbClr val="0070C0"/>
                </a:solidFill>
                <a:latin typeface="+mn-lt"/>
                <a:ea typeface="Arial"/>
                <a:cs typeface="Arial"/>
                <a:sym typeface="Arial"/>
              </a:rPr>
              <a:t>L’uso</a:t>
            </a:r>
            <a:r>
              <a:rPr lang="en-US" sz="2900" b="1">
                <a:solidFill>
                  <a:srgbClr val="0070C0"/>
                </a:solidFill>
                <a:latin typeface="+mn-lt"/>
                <a:ea typeface="Arial"/>
                <a:cs typeface="Arial"/>
                <a:sym typeface="Arial"/>
              </a:rPr>
              <a:t> </a:t>
            </a:r>
            <a:r>
              <a:rPr lang="en-US" sz="2900" b="1" err="1">
                <a:solidFill>
                  <a:srgbClr val="0070C0"/>
                </a:solidFill>
                <a:latin typeface="+mn-lt"/>
                <a:ea typeface="Arial"/>
                <a:cs typeface="Arial"/>
                <a:sym typeface="Arial"/>
              </a:rPr>
              <a:t>della</a:t>
            </a:r>
            <a:r>
              <a:rPr lang="en-US" sz="2900" b="1">
                <a:solidFill>
                  <a:srgbClr val="0070C0"/>
                </a:solidFill>
                <a:latin typeface="+mn-lt"/>
                <a:ea typeface="Arial"/>
                <a:cs typeface="Arial"/>
                <a:sym typeface="Arial"/>
              </a:rPr>
              <a:t> </a:t>
            </a:r>
            <a:r>
              <a:rPr lang="en-US" sz="2900" b="1" err="1">
                <a:solidFill>
                  <a:srgbClr val="0070C0"/>
                </a:solidFill>
                <a:latin typeface="+mn-lt"/>
                <a:ea typeface="Arial"/>
                <a:cs typeface="Arial"/>
                <a:sym typeface="Arial"/>
              </a:rPr>
              <a:t>realtà</a:t>
            </a:r>
            <a:r>
              <a:rPr lang="en-US" sz="2900" b="1">
                <a:solidFill>
                  <a:srgbClr val="0070C0"/>
                </a:solidFill>
                <a:latin typeface="+mn-lt"/>
                <a:ea typeface="Arial"/>
                <a:cs typeface="Arial"/>
                <a:sym typeface="Arial"/>
              </a:rPr>
              <a:t> </a:t>
            </a:r>
            <a:r>
              <a:rPr lang="en-US" sz="2900" b="1" err="1">
                <a:solidFill>
                  <a:srgbClr val="0070C0"/>
                </a:solidFill>
                <a:latin typeface="+mn-lt"/>
                <a:ea typeface="Arial"/>
                <a:cs typeface="Arial"/>
                <a:sym typeface="Arial"/>
              </a:rPr>
              <a:t>virtuale</a:t>
            </a:r>
            <a:r>
              <a:rPr lang="en-US" sz="2900" b="1">
                <a:solidFill>
                  <a:srgbClr val="0070C0"/>
                </a:solidFill>
                <a:latin typeface="+mn-lt"/>
                <a:ea typeface="Arial"/>
                <a:cs typeface="Arial"/>
                <a:sym typeface="Arial"/>
              </a:rPr>
              <a:t> </a:t>
            </a:r>
            <a:r>
              <a:rPr lang="en-US" sz="2900" b="1" err="1">
                <a:solidFill>
                  <a:srgbClr val="0070C0"/>
                </a:solidFill>
                <a:latin typeface="+mn-lt"/>
                <a:ea typeface="Arial"/>
                <a:cs typeface="Arial"/>
                <a:sym typeface="Arial"/>
              </a:rPr>
              <a:t>nei</a:t>
            </a:r>
            <a:r>
              <a:rPr lang="en-US" sz="2900" b="1">
                <a:solidFill>
                  <a:srgbClr val="0070C0"/>
                </a:solidFill>
                <a:latin typeface="+mn-lt"/>
                <a:ea typeface="Arial"/>
                <a:cs typeface="Arial"/>
                <a:sym typeface="Arial"/>
              </a:rPr>
              <a:t> </a:t>
            </a:r>
            <a:r>
              <a:rPr lang="en-US" sz="2900" b="1" err="1">
                <a:solidFill>
                  <a:srgbClr val="0070C0"/>
                </a:solidFill>
                <a:latin typeface="+mn-lt"/>
                <a:ea typeface="Arial"/>
                <a:cs typeface="Arial"/>
                <a:sym typeface="Arial"/>
              </a:rPr>
              <a:t>modelli</a:t>
            </a:r>
            <a:r>
              <a:rPr lang="en-US" sz="2900" b="1">
                <a:solidFill>
                  <a:srgbClr val="0070C0"/>
                </a:solidFill>
                <a:latin typeface="+mn-lt"/>
                <a:ea typeface="Arial"/>
                <a:cs typeface="Arial"/>
                <a:sym typeface="Arial"/>
              </a:rPr>
              <a:t> </a:t>
            </a:r>
            <a:r>
              <a:rPr lang="en-US" sz="2900" b="1" err="1">
                <a:solidFill>
                  <a:srgbClr val="0070C0"/>
                </a:solidFill>
                <a:latin typeface="+mn-lt"/>
                <a:ea typeface="Arial"/>
                <a:cs typeface="Arial"/>
                <a:sym typeface="Arial"/>
              </a:rPr>
              <a:t>decisionali</a:t>
            </a:r>
            <a:endParaRPr lang="en-US" sz="2900" b="1">
              <a:solidFill>
                <a:srgbClr val="0070C0"/>
              </a:solidFill>
              <a:latin typeface="+mn-lt"/>
              <a:ea typeface="Arial"/>
              <a:cs typeface="Arial"/>
              <a:sym typeface="Arial"/>
            </a:endParaRPr>
          </a:p>
          <a:p>
            <a:pPr marL="342900" lvl="0" indent="-228600" algn="ctr" rtl="0">
              <a:lnSpc>
                <a:spcPct val="80000"/>
              </a:lnSpc>
              <a:spcBef>
                <a:spcPts val="400"/>
              </a:spcBef>
              <a:spcAft>
                <a:spcPts val="0"/>
              </a:spcAft>
              <a:buSzPts val="2000"/>
              <a:buNone/>
            </a:pPr>
            <a:endParaRPr lang="it-IT" sz="2800">
              <a:solidFill>
                <a:srgbClr val="0070C0"/>
              </a:solidFill>
              <a:latin typeface="+mj-lt"/>
              <a:ea typeface="Arial"/>
              <a:cs typeface="Arial"/>
              <a:sym typeface="Arial"/>
            </a:endParaRPr>
          </a:p>
          <a:p>
            <a:pPr marL="342900" lvl="0" indent="-228600" algn="ctr" rtl="0">
              <a:lnSpc>
                <a:spcPct val="80000"/>
              </a:lnSpc>
              <a:spcBef>
                <a:spcPts val="210"/>
              </a:spcBef>
              <a:spcAft>
                <a:spcPts val="0"/>
              </a:spcAft>
              <a:buSzPts val="1050"/>
              <a:buNone/>
            </a:pPr>
            <a:r>
              <a:rPr lang="it-IT" sz="2800">
                <a:solidFill>
                  <a:srgbClr val="0070C0"/>
                </a:solidFill>
                <a:latin typeface="+mj-lt"/>
                <a:ea typeface="Arial"/>
                <a:cs typeface="Arial"/>
                <a:sym typeface="Arial"/>
              </a:rPr>
              <a:t>Alessandro Innocenti</a:t>
            </a:r>
          </a:p>
          <a:p>
            <a:pPr marL="342900" lvl="0" indent="-228600" algn="ctr" rtl="0">
              <a:lnSpc>
                <a:spcPct val="80000"/>
              </a:lnSpc>
              <a:spcBef>
                <a:spcPts val="210"/>
              </a:spcBef>
              <a:spcAft>
                <a:spcPts val="0"/>
              </a:spcAft>
              <a:buSzPts val="1050"/>
              <a:buNone/>
            </a:pPr>
            <a:r>
              <a:rPr lang="it-IT" sz="2400" i="1">
                <a:solidFill>
                  <a:srgbClr val="0070C0"/>
                </a:solidFill>
                <a:latin typeface="+mj-lt"/>
                <a:ea typeface="Arial"/>
                <a:cs typeface="Arial"/>
                <a:sym typeface="Arial"/>
              </a:rPr>
              <a:t>Università di Siena</a:t>
            </a:r>
          </a:p>
          <a:p>
            <a:pPr marL="342900" lvl="0" indent="-228600" algn="ctr" rtl="0">
              <a:lnSpc>
                <a:spcPct val="80000"/>
              </a:lnSpc>
              <a:spcBef>
                <a:spcPts val="210"/>
              </a:spcBef>
              <a:spcAft>
                <a:spcPts val="0"/>
              </a:spcAft>
              <a:buSzPts val="1050"/>
              <a:buNone/>
            </a:pPr>
            <a:endParaRPr lang="it-IT" sz="2400">
              <a:solidFill>
                <a:srgbClr val="0070C0"/>
              </a:solidFill>
              <a:latin typeface="+mj-lt"/>
              <a:ea typeface="Arial"/>
              <a:cs typeface="Arial"/>
              <a:sym typeface="Arial"/>
            </a:endParaRPr>
          </a:p>
          <a:p>
            <a:pPr marL="342900" lvl="0" indent="-228600" algn="ctr" rtl="0">
              <a:lnSpc>
                <a:spcPct val="80000"/>
              </a:lnSpc>
              <a:spcBef>
                <a:spcPts val="210"/>
              </a:spcBef>
              <a:spcAft>
                <a:spcPts val="0"/>
              </a:spcAft>
              <a:buSzPts val="1050"/>
              <a:buNone/>
            </a:pPr>
            <a:endParaRPr lang="it-IT" sz="2000">
              <a:solidFill>
                <a:srgbClr val="0070C0"/>
              </a:solidFill>
              <a:latin typeface="+mj-lt"/>
              <a:ea typeface="Arial"/>
              <a:cs typeface="Arial"/>
              <a:sym typeface="Arial"/>
            </a:endParaRPr>
          </a:p>
          <a:p>
            <a:pPr marL="342900" lvl="0" indent="-228600" algn="ctr" rtl="0">
              <a:lnSpc>
                <a:spcPct val="80000"/>
              </a:lnSpc>
              <a:spcBef>
                <a:spcPts val="210"/>
              </a:spcBef>
              <a:spcAft>
                <a:spcPts val="0"/>
              </a:spcAft>
              <a:buSzPts val="1050"/>
              <a:buNone/>
            </a:pPr>
            <a:r>
              <a:rPr lang="it-IT" sz="2000">
                <a:solidFill>
                  <a:srgbClr val="0070C0"/>
                </a:solidFill>
                <a:latin typeface="+mj-lt"/>
                <a:ea typeface="Arial"/>
                <a:cs typeface="Arial"/>
                <a:sym typeface="Arial"/>
              </a:rPr>
              <a:t>Dipartimento di Economia</a:t>
            </a:r>
          </a:p>
          <a:p>
            <a:pPr marL="342900" lvl="0" indent="-228600" algn="ctr" rtl="0">
              <a:lnSpc>
                <a:spcPct val="80000"/>
              </a:lnSpc>
              <a:spcBef>
                <a:spcPts val="210"/>
              </a:spcBef>
              <a:spcAft>
                <a:spcPts val="0"/>
              </a:spcAft>
              <a:buSzPts val="1050"/>
              <a:buNone/>
            </a:pPr>
            <a:r>
              <a:rPr lang="it-IT" sz="2000">
                <a:solidFill>
                  <a:srgbClr val="0070C0"/>
                </a:solidFill>
                <a:latin typeface="+mj-lt"/>
                <a:ea typeface="Arial"/>
                <a:cs typeface="Arial"/>
                <a:sym typeface="Arial"/>
              </a:rPr>
              <a:t>Università degli Studi della Campania </a:t>
            </a:r>
          </a:p>
          <a:p>
            <a:pPr marL="342900" lvl="0" indent="-228600" algn="ctr" rtl="0">
              <a:lnSpc>
                <a:spcPct val="80000"/>
              </a:lnSpc>
              <a:spcBef>
                <a:spcPts val="210"/>
              </a:spcBef>
              <a:spcAft>
                <a:spcPts val="0"/>
              </a:spcAft>
              <a:buSzPts val="1050"/>
              <a:buNone/>
            </a:pPr>
            <a:r>
              <a:rPr lang="it-IT" sz="2000" i="1">
                <a:solidFill>
                  <a:srgbClr val="0070C0"/>
                </a:solidFill>
                <a:latin typeface="+mj-lt"/>
                <a:ea typeface="Arial"/>
                <a:cs typeface="Arial"/>
                <a:sym typeface="Arial"/>
              </a:rPr>
              <a:t>Luigi Vanvitelli</a:t>
            </a:r>
            <a:r>
              <a:rPr lang="it-IT" sz="2000">
                <a:solidFill>
                  <a:srgbClr val="0070C0"/>
                </a:solidFill>
                <a:latin typeface="+mj-lt"/>
                <a:ea typeface="Arial"/>
                <a:cs typeface="Arial"/>
                <a:sym typeface="Arial"/>
              </a:rPr>
              <a:t> </a:t>
            </a:r>
          </a:p>
          <a:p>
            <a:pPr marL="342900" lvl="0" indent="-228600" algn="ctr" rtl="0">
              <a:lnSpc>
                <a:spcPct val="80000"/>
              </a:lnSpc>
              <a:spcBef>
                <a:spcPts val="210"/>
              </a:spcBef>
              <a:spcAft>
                <a:spcPts val="0"/>
              </a:spcAft>
              <a:buSzPts val="1050"/>
              <a:buNone/>
            </a:pPr>
            <a:endParaRPr lang="it-IT" sz="2000">
              <a:solidFill>
                <a:srgbClr val="0070C0"/>
              </a:solidFill>
              <a:latin typeface="+mj-lt"/>
              <a:ea typeface="Arial"/>
              <a:cs typeface="Arial"/>
              <a:sym typeface="Arial"/>
            </a:endParaRPr>
          </a:p>
          <a:p>
            <a:pPr marL="342900" lvl="0" indent="-228600" algn="ctr" rtl="0">
              <a:lnSpc>
                <a:spcPct val="80000"/>
              </a:lnSpc>
              <a:spcBef>
                <a:spcPts val="210"/>
              </a:spcBef>
              <a:spcAft>
                <a:spcPts val="0"/>
              </a:spcAft>
              <a:buSzPts val="1050"/>
              <a:buNone/>
            </a:pPr>
            <a:r>
              <a:rPr lang="it-IT" sz="2000">
                <a:solidFill>
                  <a:srgbClr val="0070C0"/>
                </a:solidFill>
                <a:latin typeface="+mj-lt"/>
                <a:ea typeface="Arial"/>
                <a:cs typeface="Arial"/>
                <a:sym typeface="Arial"/>
              </a:rPr>
              <a:t>20 marzo 2019</a:t>
            </a:r>
            <a:endParaRPr sz="2000">
              <a:solidFill>
                <a:srgbClr val="0070C0"/>
              </a:solidFill>
              <a:latin typeface="+mj-lt"/>
              <a:ea typeface="Arial"/>
              <a:cs typeface="Arial"/>
              <a:sym typeface="Arial"/>
            </a:endParaRPr>
          </a:p>
        </p:txBody>
      </p:sp>
      <p:sp>
        <p:nvSpPr>
          <p:cNvPr id="109" name="Google Shape;109;p16"/>
          <p:cNvSpPr txBox="1">
            <a:spLocks noGrp="1"/>
          </p:cNvSpPr>
          <p:nvPr>
            <p:ph type="sldNum" idx="12"/>
          </p:nvPr>
        </p:nvSpPr>
        <p:spPr>
          <a:xfrm rot="-5400000">
            <a:off x="7551738" y="1646237"/>
            <a:ext cx="24384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b="0" i="0" u="none" strike="noStrike" cap="none">
                <a:solidFill>
                  <a:srgbClr val="EEECE1"/>
                </a:solidFill>
                <a:latin typeface="Calibri"/>
                <a:ea typeface="Calibri"/>
                <a:cs typeface="Calibri"/>
                <a:sym typeface="Calibri"/>
              </a:rPr>
              <a:t>1</a:t>
            </a:fld>
            <a:endParaRPr sz="1200" b="0" i="0" u="none" strike="noStrike" cap="none">
              <a:solidFill>
                <a:srgbClr val="EEECE1"/>
              </a:solidFill>
              <a:latin typeface="Calibri"/>
              <a:ea typeface="Calibri"/>
              <a:cs typeface="Calibri"/>
              <a:sym typeface="Calibri"/>
            </a:endParaRPr>
          </a:p>
        </p:txBody>
      </p:sp>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70" y="0"/>
            <a:ext cx="4848301"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45"/>
          <p:cNvSpPr/>
          <p:nvPr/>
        </p:nvSpPr>
        <p:spPr>
          <a:xfrm>
            <a:off x="609600" y="1295400"/>
            <a:ext cx="7696200" cy="1371600"/>
          </a:xfrm>
          <a:prstGeom prst="rect">
            <a:avLst/>
          </a:prstGeom>
          <a:no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rgbClr val="0070C0"/>
                </a:solidFill>
                <a:latin typeface="Verdana"/>
                <a:ea typeface="Verdana"/>
                <a:cs typeface="Verdana"/>
                <a:sym typeface="Verdana"/>
              </a:rPr>
              <a:t>Check-list e </a:t>
            </a:r>
            <a:r>
              <a:rPr lang="en-US" sz="1800" err="1">
                <a:solidFill>
                  <a:srgbClr val="0070C0"/>
                </a:solidFill>
                <a:latin typeface="Verdana"/>
                <a:ea typeface="Verdana"/>
                <a:cs typeface="Verdana"/>
                <a:sym typeface="Verdana"/>
              </a:rPr>
              <a:t>questionari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implicano</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consapevolezza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dei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processi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mentali</a:t>
            </a:r>
            <a:r>
              <a:rPr lang="en-US" sz="1800">
                <a:solidFill>
                  <a:srgbClr val="0070C0"/>
                </a:solidFill>
                <a:latin typeface="Verdana"/>
                <a:ea typeface="Verdana"/>
                <a:cs typeface="Verdana"/>
                <a:sym typeface="Verdana"/>
              </a:rPr>
              <a:t> del </a:t>
            </a:r>
            <a:r>
              <a:rPr lang="en-US" sz="1800" err="1">
                <a:solidFill>
                  <a:srgbClr val="0070C0"/>
                </a:solidFill>
                <a:latin typeface="Verdana"/>
                <a:ea typeface="Verdana"/>
                <a:cs typeface="Verdana"/>
                <a:sym typeface="Verdana"/>
              </a:rPr>
              <a:t>rispondente</a:t>
            </a:r>
            <a:r>
              <a:rPr lang="en-US" sz="1800">
                <a:solidFill>
                  <a:srgbClr val="0070C0"/>
                </a:solidFill>
                <a:latin typeface="Verdana"/>
                <a:ea typeface="Verdana"/>
                <a:cs typeface="Verdana"/>
                <a:sym typeface="Verdana"/>
              </a:rPr>
              <a:t> e </a:t>
            </a:r>
            <a:r>
              <a:rPr lang="en-US" sz="1800" err="1">
                <a:solidFill>
                  <a:srgbClr val="0070C0"/>
                </a:solidFill>
                <a:latin typeface="Verdana"/>
                <a:ea typeface="Verdana"/>
                <a:cs typeface="Verdana"/>
                <a:sym typeface="Verdana"/>
              </a:rPr>
              <a:t>capacità</a:t>
            </a:r>
            <a:r>
              <a:rPr lang="en-US" sz="1800">
                <a:solidFill>
                  <a:srgbClr val="0070C0"/>
                </a:solidFill>
                <a:latin typeface="Verdana"/>
                <a:ea typeface="Verdana"/>
                <a:cs typeface="Verdana"/>
                <a:sym typeface="Verdana"/>
              </a:rPr>
              <a:t> di </a:t>
            </a:r>
            <a:r>
              <a:rPr lang="en-US" sz="1800" err="1">
                <a:solidFill>
                  <a:srgbClr val="0070C0"/>
                </a:solidFill>
                <a:latin typeface="Verdana"/>
                <a:ea typeface="Verdana"/>
                <a:cs typeface="Verdana"/>
                <a:sym typeface="Verdana"/>
              </a:rPr>
              <a:t>introspezione-autopresentazione</a:t>
            </a:r>
            <a:r>
              <a:rPr lang="en-US" sz="1800">
                <a:solidFill>
                  <a:srgbClr val="0070C0"/>
                </a:solidFill>
                <a:latin typeface="Verdana"/>
                <a:ea typeface="Verdana"/>
                <a:cs typeface="Verdana"/>
                <a:sym typeface="Verdana"/>
              </a:rPr>
              <a:t>.</a:t>
            </a:r>
            <a:endParaRPr>
              <a:solidFill>
                <a:srgbClr val="0070C0"/>
              </a:solidFill>
            </a:endParaRPr>
          </a:p>
        </p:txBody>
      </p:sp>
      <p:sp>
        <p:nvSpPr>
          <p:cNvPr id="383" name="Google Shape;383;p45"/>
          <p:cNvSpPr/>
          <p:nvPr/>
        </p:nvSpPr>
        <p:spPr>
          <a:xfrm>
            <a:off x="609600" y="2971800"/>
            <a:ext cx="7696200" cy="1295400"/>
          </a:xfrm>
          <a:prstGeom prst="rect">
            <a:avLst/>
          </a:prstGeom>
          <a:no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err="1">
                <a:solidFill>
                  <a:srgbClr val="0070C0"/>
                </a:solidFill>
                <a:latin typeface="Verdana"/>
                <a:ea typeface="Verdana"/>
                <a:cs typeface="Verdana"/>
                <a:sym typeface="Verdana"/>
              </a:rPr>
              <a:t>Fonti</a:t>
            </a:r>
            <a:r>
              <a:rPr lang="en-US" sz="1800">
                <a:solidFill>
                  <a:srgbClr val="0070C0"/>
                </a:solidFill>
                <a:latin typeface="Verdana"/>
                <a:ea typeface="Verdana"/>
                <a:cs typeface="Verdana"/>
                <a:sym typeface="Verdana"/>
              </a:rPr>
              <a:t> di </a:t>
            </a:r>
            <a:r>
              <a:rPr lang="en-US" sz="1800" err="1">
                <a:solidFill>
                  <a:srgbClr val="0070C0"/>
                </a:solidFill>
                <a:latin typeface="Verdana"/>
                <a:ea typeface="Verdana"/>
                <a:cs typeface="Verdana"/>
                <a:sym typeface="Verdana"/>
              </a:rPr>
              <a:t>distorsione</a:t>
            </a:r>
            <a:r>
              <a:rPr lang="en-US" sz="1800">
                <a:solidFill>
                  <a:srgbClr val="0070C0"/>
                </a:solidFill>
                <a:latin typeface="Verdana"/>
                <a:ea typeface="Verdana"/>
                <a:cs typeface="Verdana"/>
                <a:sym typeface="Verdana"/>
              </a:rPr>
              <a:t>: le </a:t>
            </a:r>
            <a:r>
              <a:rPr lang="en-US" sz="1800" err="1">
                <a:solidFill>
                  <a:srgbClr val="0070C0"/>
                </a:solidFill>
                <a:latin typeface="Verdana"/>
                <a:ea typeface="Verdana"/>
                <a:cs typeface="Verdana"/>
                <a:sym typeface="Verdana"/>
              </a:rPr>
              <a:t>aspettative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della</a:t>
            </a:r>
            <a:r>
              <a:rPr lang="en-US" sz="1800">
                <a:solidFill>
                  <a:srgbClr val="0070C0"/>
                </a:solidFill>
                <a:latin typeface="Verdana"/>
                <a:ea typeface="Verdana"/>
                <a:cs typeface="Verdana"/>
                <a:sym typeface="Verdana"/>
              </a:rPr>
              <a:t> persona </a:t>
            </a:r>
            <a:r>
              <a:rPr lang="en-US" sz="1800" err="1">
                <a:solidFill>
                  <a:srgbClr val="0070C0"/>
                </a:solidFill>
                <a:latin typeface="Verdana"/>
                <a:ea typeface="Verdana"/>
                <a:cs typeface="Verdana"/>
                <a:sym typeface="Verdana"/>
              </a:rPr>
              <a:t>che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risponde</a:t>
            </a:r>
            <a:r>
              <a:rPr lang="en-US" sz="1800">
                <a:solidFill>
                  <a:srgbClr val="0070C0"/>
                </a:solidFill>
                <a:latin typeface="Verdana"/>
                <a:ea typeface="Verdana"/>
                <a:cs typeface="Verdana"/>
                <a:sym typeface="Verdana"/>
              </a:rPr>
              <a:t>, la </a:t>
            </a:r>
            <a:r>
              <a:rPr lang="en-US" sz="1800" err="1">
                <a:solidFill>
                  <a:srgbClr val="0070C0"/>
                </a:solidFill>
                <a:latin typeface="Verdana"/>
                <a:ea typeface="Verdana"/>
                <a:cs typeface="Verdana"/>
                <a:sym typeface="Verdana"/>
              </a:rPr>
              <a:t>ricerca</a:t>
            </a:r>
            <a:r>
              <a:rPr lang="en-US" sz="1800">
                <a:solidFill>
                  <a:srgbClr val="0070C0"/>
                </a:solidFill>
                <a:latin typeface="Verdana"/>
                <a:ea typeface="Verdana"/>
                <a:cs typeface="Verdana"/>
                <a:sym typeface="Verdana"/>
              </a:rPr>
              <a:t> di </a:t>
            </a:r>
            <a:r>
              <a:rPr lang="en-US" sz="1800" err="1">
                <a:solidFill>
                  <a:srgbClr val="0070C0"/>
                </a:solidFill>
                <a:latin typeface="Verdana"/>
                <a:ea typeface="Verdana"/>
                <a:cs typeface="Verdana"/>
                <a:sym typeface="Verdana"/>
              </a:rPr>
              <a:t>coerenza</a:t>
            </a:r>
            <a:r>
              <a:rPr lang="en-US" sz="1800">
                <a:solidFill>
                  <a:srgbClr val="0070C0"/>
                </a:solidFill>
                <a:latin typeface="Verdana"/>
                <a:ea typeface="Verdana"/>
                <a:cs typeface="Verdana"/>
                <a:sym typeface="Verdana"/>
              </a:rPr>
              <a:t>, la </a:t>
            </a:r>
            <a:r>
              <a:rPr lang="en-US" sz="1800" err="1">
                <a:solidFill>
                  <a:srgbClr val="0070C0"/>
                </a:solidFill>
                <a:latin typeface="Verdana"/>
                <a:ea typeface="Verdana"/>
                <a:cs typeface="Verdana"/>
                <a:sym typeface="Verdana"/>
              </a:rPr>
              <a:t>desiderabilità</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sociale</a:t>
            </a:r>
            <a:r>
              <a:rPr lang="en-US" sz="1800">
                <a:solidFill>
                  <a:srgbClr val="0070C0"/>
                </a:solidFill>
                <a:latin typeface="Verdana"/>
                <a:ea typeface="Verdana"/>
                <a:cs typeface="Verdana"/>
                <a:sym typeface="Verdana"/>
              </a:rPr>
              <a:t>, la </a:t>
            </a:r>
            <a:r>
              <a:rPr lang="en-US" sz="1800" err="1">
                <a:solidFill>
                  <a:srgbClr val="0070C0"/>
                </a:solidFill>
                <a:latin typeface="Verdana"/>
                <a:ea typeface="Verdana"/>
                <a:cs typeface="Verdana"/>
                <a:sym typeface="Verdana"/>
              </a:rPr>
              <a:t>percezione</a:t>
            </a:r>
            <a:r>
              <a:rPr lang="en-US" sz="1800">
                <a:solidFill>
                  <a:srgbClr val="0070C0"/>
                </a:solidFill>
                <a:latin typeface="Verdana"/>
                <a:ea typeface="Verdana"/>
                <a:cs typeface="Verdana"/>
                <a:sym typeface="Verdana"/>
              </a:rPr>
              <a:t> del </a:t>
            </a:r>
            <a:r>
              <a:rPr lang="en-US" sz="1800" err="1">
                <a:solidFill>
                  <a:srgbClr val="0070C0"/>
                </a:solidFill>
                <a:latin typeface="Verdana"/>
                <a:ea typeface="Verdana"/>
                <a:cs typeface="Verdana"/>
                <a:sym typeface="Verdana"/>
              </a:rPr>
              <a:t>rischio</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personale</a:t>
            </a:r>
            <a:r>
              <a:rPr lang="en-US" sz="1800">
                <a:solidFill>
                  <a:srgbClr val="0070C0"/>
                </a:solidFill>
                <a:latin typeface="Verdana"/>
                <a:ea typeface="Verdana"/>
                <a:cs typeface="Verdana"/>
                <a:sym typeface="Verdana"/>
              </a:rPr>
              <a:t> e </a:t>
            </a:r>
            <a:r>
              <a:rPr lang="en-US" sz="1800" err="1">
                <a:solidFill>
                  <a:srgbClr val="0070C0"/>
                </a:solidFill>
                <a:latin typeface="Verdana"/>
                <a:ea typeface="Verdana"/>
                <a:cs typeface="Verdana"/>
                <a:sym typeface="Verdana"/>
              </a:rPr>
              <a:t>l’influenza</a:t>
            </a:r>
            <a:r>
              <a:rPr lang="en-US" sz="1800">
                <a:solidFill>
                  <a:srgbClr val="0070C0"/>
                </a:solidFill>
                <a:latin typeface="Verdana"/>
                <a:ea typeface="Verdana"/>
                <a:cs typeface="Verdana"/>
                <a:sym typeface="Verdana"/>
              </a:rPr>
              <a:t> del </a:t>
            </a:r>
            <a:r>
              <a:rPr lang="en-US" sz="1800" err="1">
                <a:solidFill>
                  <a:srgbClr val="0070C0"/>
                </a:solidFill>
                <a:latin typeface="Verdana"/>
                <a:ea typeface="Verdana"/>
                <a:cs typeface="Verdana"/>
                <a:sym typeface="Verdana"/>
              </a:rPr>
              <a:t>contesto</a:t>
            </a:r>
            <a:r>
              <a:rPr lang="en-US" sz="1800">
                <a:solidFill>
                  <a:schemeClr val="lt1"/>
                </a:solidFill>
                <a:latin typeface="Verdana"/>
                <a:ea typeface="Verdana"/>
                <a:cs typeface="Verdana"/>
                <a:sym typeface="Verdana"/>
              </a:rPr>
              <a:t>.</a:t>
            </a:r>
            <a:endParaRPr/>
          </a:p>
        </p:txBody>
      </p:sp>
      <p:sp>
        <p:nvSpPr>
          <p:cNvPr id="384" name="Google Shape;384;p45"/>
          <p:cNvSpPr/>
          <p:nvPr/>
        </p:nvSpPr>
        <p:spPr>
          <a:xfrm>
            <a:off x="457200" y="0"/>
            <a:ext cx="7924800" cy="1066800"/>
          </a:xfrm>
          <a:prstGeom prst="roundRect">
            <a:avLst>
              <a:gd name="adj" fmla="val 16667"/>
            </a:avLst>
          </a:prstGeom>
          <a:noFill/>
          <a:ln w="127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err="1">
                <a:solidFill>
                  <a:srgbClr val="0070C0"/>
                </a:solidFill>
                <a:latin typeface="Cambria" panose="02040503050406030204" pitchFamily="18" charset="0"/>
                <a:ea typeface="Cambria" panose="02040503050406030204" pitchFamily="18" charset="0"/>
                <a:sym typeface="Arial"/>
              </a:rPr>
              <a:t>Limiti</a:t>
            </a:r>
            <a:r>
              <a:rPr lang="en-US" sz="4000">
                <a:solidFill>
                  <a:srgbClr val="0070C0"/>
                </a:solidFill>
                <a:latin typeface="Cambria" panose="02040503050406030204" pitchFamily="18" charset="0"/>
                <a:ea typeface="Cambria" panose="02040503050406030204" pitchFamily="18" charset="0"/>
                <a:sym typeface="Arial"/>
              </a:rPr>
              <a:t> </a:t>
            </a:r>
            <a:r>
              <a:rPr lang="en-US" sz="4000" err="1">
                <a:solidFill>
                  <a:srgbClr val="0070C0"/>
                </a:solidFill>
                <a:latin typeface="Cambria" panose="02040503050406030204" pitchFamily="18" charset="0"/>
                <a:ea typeface="Cambria" panose="02040503050406030204" pitchFamily="18" charset="0"/>
                <a:sym typeface="Arial"/>
              </a:rPr>
              <a:t>Strumenti</a:t>
            </a:r>
            <a:r>
              <a:rPr lang="en-US" sz="4000">
                <a:solidFill>
                  <a:srgbClr val="0070C0"/>
                </a:solidFill>
                <a:latin typeface="Cambria" panose="02040503050406030204" pitchFamily="18" charset="0"/>
                <a:ea typeface="Cambria" panose="02040503050406030204" pitchFamily="18" charset="0"/>
                <a:sym typeface="Arial"/>
              </a:rPr>
              <a:t> Self-Report</a:t>
            </a:r>
            <a:endParaRPr sz="4000">
              <a:solidFill>
                <a:srgbClr val="0070C0"/>
              </a:solidFill>
              <a:latin typeface="Cambria" panose="02040503050406030204" pitchFamily="18" charset="0"/>
              <a:ea typeface="Cambria" panose="02040503050406030204" pitchFamily="18" charset="0"/>
              <a:sym typeface="Arial"/>
            </a:endParaRPr>
          </a:p>
        </p:txBody>
      </p:sp>
      <p:sp>
        <p:nvSpPr>
          <p:cNvPr id="385" name="Google Shape;385;p45"/>
          <p:cNvSpPr/>
          <p:nvPr/>
        </p:nvSpPr>
        <p:spPr>
          <a:xfrm>
            <a:off x="533400" y="4648200"/>
            <a:ext cx="7696200" cy="1295400"/>
          </a:xfrm>
          <a:prstGeom prst="rect">
            <a:avLst/>
          </a:prstGeom>
          <a:no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err="1">
                <a:solidFill>
                  <a:srgbClr val="0070C0"/>
                </a:solidFill>
                <a:latin typeface="Verdana"/>
                <a:ea typeface="Verdana"/>
                <a:cs typeface="Verdana"/>
                <a:sym typeface="Verdana"/>
              </a:rPr>
              <a:t>L’effetto</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delle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risposte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automatiche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agli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stimoli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associazioni</a:t>
            </a:r>
            <a:r>
              <a:rPr lang="en-US" sz="1800">
                <a:solidFill>
                  <a:srgbClr val="0070C0"/>
                </a:solidFill>
                <a:latin typeface="Verdana"/>
                <a:ea typeface="Verdana"/>
                <a:cs typeface="Verdana"/>
                <a:sym typeface="Verdana"/>
              </a:rPr>
              <a:t> cognitive </a:t>
            </a:r>
            <a:r>
              <a:rPr lang="en-US" sz="1800" err="1">
                <a:solidFill>
                  <a:srgbClr val="0070C0"/>
                </a:solidFill>
                <a:latin typeface="Verdana"/>
                <a:ea typeface="Verdana"/>
                <a:cs typeface="Verdana"/>
                <a:sym typeface="Verdana"/>
              </a:rPr>
              <a:t>talmente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stabili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che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possono</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operare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oltre</a:t>
            </a:r>
            <a:r>
              <a:rPr lang="en-US" sz="1800">
                <a:solidFill>
                  <a:srgbClr val="0070C0"/>
                </a:solidFill>
                <a:latin typeface="Verdana"/>
                <a:ea typeface="Verdana"/>
                <a:cs typeface="Verdana"/>
                <a:sym typeface="Verdana"/>
              </a:rPr>
              <a:t> la </a:t>
            </a:r>
            <a:r>
              <a:rPr lang="en-US" sz="1800" err="1">
                <a:solidFill>
                  <a:srgbClr val="0070C0"/>
                </a:solidFill>
                <a:latin typeface="Verdana"/>
                <a:ea typeface="Verdana"/>
                <a:cs typeface="Verdana"/>
                <a:sym typeface="Verdana"/>
              </a:rPr>
              <a:t>consapevolezza</a:t>
            </a:r>
            <a:r>
              <a:rPr lang="en-US" sz="1800">
                <a:solidFill>
                  <a:srgbClr val="0070C0"/>
                </a:solidFill>
                <a:latin typeface="Verdana"/>
                <a:ea typeface="Verdana"/>
                <a:cs typeface="Verdana"/>
                <a:sym typeface="Verdana"/>
              </a:rPr>
              <a:t> e </a:t>
            </a:r>
            <a:r>
              <a:rPr lang="en-US" sz="1800" err="1">
                <a:solidFill>
                  <a:srgbClr val="0070C0"/>
                </a:solidFill>
                <a:latin typeface="Verdana"/>
                <a:ea typeface="Verdana"/>
                <a:cs typeface="Verdana"/>
                <a:sym typeface="Verdana"/>
              </a:rPr>
              <a:t>l’intenzione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sistema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duale</a:t>
            </a:r>
            <a:r>
              <a:rPr lang="en-US" sz="1800">
                <a:solidFill>
                  <a:srgbClr val="0070C0"/>
                </a:solidFill>
                <a:latin typeface="Verdana"/>
                <a:ea typeface="Verdana"/>
                <a:cs typeface="Verdana"/>
                <a:sym typeface="Verdana"/>
              </a:rPr>
              <a:t>). </a:t>
            </a:r>
            <a:endParaRPr>
              <a:solidFill>
                <a:srgbClr val="0070C0"/>
              </a:solidFill>
            </a:endParaRPr>
          </a:p>
        </p:txBody>
      </p:sp>
    </p:spTree>
    <p:extLst>
      <p:ext uri="{BB962C8B-B14F-4D97-AF65-F5344CB8AC3E}">
        <p14:creationId xmlns:p14="http://schemas.microsoft.com/office/powerpoint/2010/main" val="1324967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46"/>
          <p:cNvSpPr/>
          <p:nvPr/>
        </p:nvSpPr>
        <p:spPr>
          <a:xfrm>
            <a:off x="484070" y="1419779"/>
            <a:ext cx="7924800" cy="4638688"/>
          </a:xfrm>
          <a:prstGeom prst="rect">
            <a:avLst/>
          </a:prstGeom>
          <a:no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err="1">
                <a:solidFill>
                  <a:srgbClr val="0070C0"/>
                </a:solidFill>
                <a:latin typeface="Verdana"/>
                <a:ea typeface="Verdana"/>
                <a:cs typeface="Verdana"/>
                <a:sym typeface="Verdana"/>
              </a:rPr>
              <a:t>Divergenza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tra</a:t>
            </a:r>
            <a:r>
              <a:rPr lang="en-US" sz="1800">
                <a:solidFill>
                  <a:srgbClr val="0070C0"/>
                </a:solidFill>
                <a:latin typeface="Verdana"/>
                <a:ea typeface="Verdana"/>
                <a:cs typeface="Verdana"/>
                <a:sym typeface="Verdana"/>
              </a:rPr>
              <a:t> la </a:t>
            </a:r>
            <a:r>
              <a:rPr lang="en-US" sz="1800" err="1">
                <a:solidFill>
                  <a:srgbClr val="0070C0"/>
                </a:solidFill>
                <a:latin typeface="Verdana"/>
                <a:ea typeface="Verdana"/>
                <a:cs typeface="Verdana"/>
                <a:sym typeface="Verdana"/>
              </a:rPr>
              <a:t>percezione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soggettiva</a:t>
            </a:r>
            <a:r>
              <a:rPr lang="en-US" sz="1800">
                <a:solidFill>
                  <a:srgbClr val="0070C0"/>
                </a:solidFill>
                <a:latin typeface="Verdana"/>
                <a:ea typeface="Verdana"/>
                <a:cs typeface="Verdana"/>
                <a:sym typeface="Verdana"/>
              </a:rPr>
              <a:t> del </a:t>
            </a:r>
            <a:r>
              <a:rPr lang="en-US" sz="1800" err="1">
                <a:solidFill>
                  <a:srgbClr val="0070C0"/>
                </a:solidFill>
                <a:latin typeface="Verdana"/>
                <a:ea typeface="Verdana"/>
                <a:cs typeface="Verdana"/>
                <a:sym typeface="Verdana"/>
              </a:rPr>
              <a:t>rischio</a:t>
            </a:r>
            <a:r>
              <a:rPr lang="en-US" sz="1800">
                <a:solidFill>
                  <a:srgbClr val="0070C0"/>
                </a:solidFill>
                <a:latin typeface="Verdana"/>
                <a:ea typeface="Verdana"/>
                <a:cs typeface="Verdana"/>
                <a:sym typeface="Verdana"/>
              </a:rPr>
              <a:t> e la </a:t>
            </a:r>
            <a:r>
              <a:rPr lang="en-US" sz="1800" err="1">
                <a:solidFill>
                  <a:srgbClr val="0070C0"/>
                </a:solidFill>
                <a:latin typeface="Verdana"/>
                <a:ea typeface="Verdana"/>
                <a:cs typeface="Verdana"/>
                <a:sym typeface="Verdana"/>
              </a:rPr>
              <a:t>sua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valutazione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oggettiva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dovuta</a:t>
            </a:r>
            <a:r>
              <a:rPr lang="en-US" sz="1800">
                <a:solidFill>
                  <a:srgbClr val="0070C0"/>
                </a:solidFill>
                <a:latin typeface="Verdana"/>
                <a:ea typeface="Verdana"/>
                <a:cs typeface="Verdana"/>
                <a:sym typeface="Verdana"/>
              </a:rPr>
              <a:t> a </a:t>
            </a:r>
            <a:r>
              <a:rPr lang="en-US" sz="1800" err="1">
                <a:solidFill>
                  <a:srgbClr val="0070C0"/>
                </a:solidFill>
                <a:latin typeface="Verdana"/>
                <a:ea typeface="Verdana"/>
                <a:cs typeface="Verdana"/>
                <a:sym typeface="Verdana"/>
              </a:rPr>
              <a:t>processi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mentali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detti</a:t>
            </a:r>
            <a:r>
              <a:rPr lang="en-US" sz="1800">
                <a:solidFill>
                  <a:srgbClr val="0070C0"/>
                </a:solidFill>
                <a:latin typeface="Verdana"/>
                <a:ea typeface="Verdana"/>
                <a:cs typeface="Verdana"/>
                <a:sym typeface="Verdana"/>
              </a:rPr>
              <a:t> </a:t>
            </a:r>
            <a:r>
              <a:rPr lang="en-US" sz="1800" i="1" err="1">
                <a:solidFill>
                  <a:srgbClr val="0070C0"/>
                </a:solidFill>
                <a:latin typeface="Verdana"/>
                <a:ea typeface="Verdana"/>
                <a:cs typeface="Verdana"/>
                <a:sym typeface="Verdana"/>
              </a:rPr>
              <a:t>euristiche</a:t>
            </a:r>
            <a:r>
              <a:rPr lang="en-US" sz="1800" i="1">
                <a:solidFill>
                  <a:srgbClr val="0070C0"/>
                </a:solidFill>
                <a:latin typeface="Verdana"/>
                <a:ea typeface="Verdana"/>
                <a:cs typeface="Verdana"/>
                <a:sym typeface="Verdana"/>
              </a:rPr>
              <a:t>.</a:t>
            </a:r>
            <a:endParaRPr>
              <a:solidFill>
                <a:srgbClr val="0070C0"/>
              </a:solidFill>
            </a:endParaRPr>
          </a:p>
          <a:p>
            <a:pPr marL="0" marR="0" lvl="0" indent="0" algn="l" rtl="0">
              <a:spcBef>
                <a:spcPts val="0"/>
              </a:spcBef>
              <a:spcAft>
                <a:spcPts val="0"/>
              </a:spcAft>
              <a:buNone/>
            </a:pPr>
            <a:endParaRPr sz="1800" i="1">
              <a:solidFill>
                <a:srgbClr val="0070C0"/>
              </a:solidFill>
              <a:latin typeface="Verdana"/>
              <a:ea typeface="Verdana"/>
              <a:cs typeface="Verdana"/>
              <a:sym typeface="Verdana"/>
            </a:endParaRPr>
          </a:p>
          <a:p>
            <a:pPr marL="0" marR="0" lvl="0" indent="0" algn="l" rtl="0">
              <a:spcBef>
                <a:spcPts val="0"/>
              </a:spcBef>
              <a:spcAft>
                <a:spcPts val="0"/>
              </a:spcAft>
              <a:buNone/>
            </a:pPr>
            <a:endParaRPr sz="1800">
              <a:solidFill>
                <a:srgbClr val="0070C0"/>
              </a:solidFill>
              <a:latin typeface="Verdana"/>
              <a:ea typeface="Verdana"/>
              <a:cs typeface="Verdana"/>
              <a:sym typeface="Verdana"/>
            </a:endParaRPr>
          </a:p>
          <a:p>
            <a:pPr marL="0" marR="0" lvl="0" indent="0" algn="l" rtl="0">
              <a:spcBef>
                <a:spcPts val="0"/>
              </a:spcBef>
              <a:spcAft>
                <a:spcPts val="0"/>
              </a:spcAft>
              <a:buNone/>
            </a:pPr>
            <a:r>
              <a:rPr lang="en-US" sz="1800" err="1">
                <a:solidFill>
                  <a:srgbClr val="0070C0"/>
                </a:solidFill>
                <a:latin typeface="Verdana"/>
                <a:ea typeface="Verdana"/>
                <a:cs typeface="Verdana"/>
                <a:sym typeface="Verdana"/>
              </a:rPr>
              <a:t>Tra</a:t>
            </a:r>
            <a:r>
              <a:rPr lang="en-US" sz="1800">
                <a:solidFill>
                  <a:srgbClr val="0070C0"/>
                </a:solidFill>
                <a:latin typeface="Verdana"/>
                <a:ea typeface="Verdana"/>
                <a:cs typeface="Verdana"/>
                <a:sym typeface="Verdana"/>
              </a:rPr>
              <a:t> le </a:t>
            </a:r>
            <a:r>
              <a:rPr lang="en-US" sz="1800" err="1">
                <a:solidFill>
                  <a:srgbClr val="0070C0"/>
                </a:solidFill>
                <a:latin typeface="Verdana"/>
                <a:ea typeface="Verdana"/>
                <a:cs typeface="Verdana"/>
                <a:sym typeface="Verdana"/>
              </a:rPr>
              <a:t>euristiche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più</a:t>
            </a:r>
            <a:r>
              <a:rPr lang="en-US" sz="1800">
                <a:solidFill>
                  <a:srgbClr val="0070C0"/>
                </a:solidFill>
                <a:latin typeface="Verdana"/>
                <a:ea typeface="Verdana"/>
                <a:cs typeface="Verdana"/>
                <a:sym typeface="Verdana"/>
              </a:rPr>
              <a:t> diffuse </a:t>
            </a:r>
            <a:r>
              <a:rPr lang="en-US" sz="1800" err="1">
                <a:solidFill>
                  <a:srgbClr val="0070C0"/>
                </a:solidFill>
                <a:latin typeface="Verdana"/>
                <a:ea typeface="Verdana"/>
                <a:cs typeface="Verdana"/>
                <a:sym typeface="Verdana"/>
              </a:rPr>
              <a:t>si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evidenziano</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l'euristica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affettiva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l’illusione</a:t>
            </a:r>
            <a:r>
              <a:rPr lang="en-US" sz="1800">
                <a:solidFill>
                  <a:srgbClr val="0070C0"/>
                </a:solidFill>
                <a:latin typeface="Verdana"/>
                <a:ea typeface="Verdana"/>
                <a:cs typeface="Verdana"/>
                <a:sym typeface="Verdana"/>
              </a:rPr>
              <a:t> del </a:t>
            </a:r>
            <a:r>
              <a:rPr lang="en-US" sz="1800" err="1">
                <a:solidFill>
                  <a:srgbClr val="0070C0"/>
                </a:solidFill>
                <a:latin typeface="Verdana"/>
                <a:ea typeface="Verdana"/>
                <a:cs typeface="Verdana"/>
                <a:sym typeface="Verdana"/>
              </a:rPr>
              <a:t>controllo</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l’euristica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della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volontarietà</a:t>
            </a:r>
            <a:r>
              <a:rPr lang="en-US" sz="1800">
                <a:solidFill>
                  <a:srgbClr val="0070C0"/>
                </a:solidFill>
                <a:latin typeface="Verdana"/>
                <a:ea typeface="Verdana"/>
                <a:cs typeface="Verdana"/>
                <a:sym typeface="Verdana"/>
              </a:rPr>
              <a:t>, la </a:t>
            </a:r>
            <a:r>
              <a:rPr lang="en-US" sz="1800" err="1">
                <a:solidFill>
                  <a:srgbClr val="0070C0"/>
                </a:solidFill>
                <a:latin typeface="Verdana"/>
                <a:ea typeface="Verdana"/>
                <a:cs typeface="Verdana"/>
                <a:sym typeface="Verdana"/>
              </a:rPr>
              <a:t>percezione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amplificata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dei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rischi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catastrofici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l’effetto</a:t>
            </a:r>
            <a:r>
              <a:rPr lang="en-US" sz="1800">
                <a:solidFill>
                  <a:srgbClr val="0070C0"/>
                </a:solidFill>
                <a:latin typeface="Verdana"/>
                <a:ea typeface="Verdana"/>
                <a:cs typeface="Verdana"/>
                <a:sym typeface="Verdana"/>
              </a:rPr>
              <a:t> </a:t>
            </a:r>
            <a:r>
              <a:rPr lang="en-US" sz="1800" i="1">
                <a:solidFill>
                  <a:srgbClr val="0070C0"/>
                </a:solidFill>
                <a:latin typeface="Verdana"/>
                <a:ea typeface="Verdana"/>
                <a:cs typeface="Verdana"/>
                <a:sym typeface="Verdana"/>
              </a:rPr>
              <a:t>hot and cold</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il</a:t>
            </a:r>
            <a:r>
              <a:rPr lang="en-US" sz="1800">
                <a:solidFill>
                  <a:srgbClr val="0070C0"/>
                </a:solidFill>
                <a:latin typeface="Verdana"/>
                <a:ea typeface="Verdana"/>
                <a:cs typeface="Verdana"/>
                <a:sym typeface="Verdana"/>
              </a:rPr>
              <a:t> </a:t>
            </a:r>
            <a:r>
              <a:rPr lang="en-US" sz="1800" i="1">
                <a:solidFill>
                  <a:srgbClr val="0070C0"/>
                </a:solidFill>
                <a:latin typeface="Verdana"/>
                <a:ea typeface="Verdana"/>
                <a:cs typeface="Verdana"/>
                <a:sym typeface="Verdana"/>
              </a:rPr>
              <a:t>confirmation bias</a:t>
            </a:r>
            <a:r>
              <a:rPr lang="en-US" sz="1800">
                <a:solidFill>
                  <a:srgbClr val="0070C0"/>
                </a:solidFill>
                <a:latin typeface="Verdana"/>
                <a:ea typeface="Verdana"/>
                <a:cs typeface="Verdana"/>
                <a:sym typeface="Verdana"/>
              </a:rPr>
              <a:t>, </a:t>
            </a:r>
            <a:r>
              <a:rPr lang="en-US" sz="1800" i="1">
                <a:solidFill>
                  <a:srgbClr val="0070C0"/>
                </a:solidFill>
                <a:latin typeface="Verdana"/>
                <a:ea typeface="Verdana"/>
                <a:cs typeface="Verdana"/>
                <a:sym typeface="Verdana"/>
              </a:rPr>
              <a:t>over-confidence </a:t>
            </a:r>
            <a:r>
              <a:rPr lang="en-US" sz="1800">
                <a:solidFill>
                  <a:srgbClr val="0070C0"/>
                </a:solidFill>
                <a:latin typeface="Verdana"/>
                <a:ea typeface="Verdana"/>
                <a:cs typeface="Verdana"/>
                <a:sym typeface="Verdana"/>
              </a:rPr>
              <a:t>e </a:t>
            </a:r>
            <a:r>
              <a:rPr lang="en-US" sz="1800" i="1" err="1">
                <a:solidFill>
                  <a:srgbClr val="0070C0"/>
                </a:solidFill>
                <a:latin typeface="Verdana"/>
                <a:ea typeface="Verdana"/>
                <a:cs typeface="Verdana"/>
                <a:sym typeface="Verdana"/>
              </a:rPr>
              <a:t>underconfidence</a:t>
            </a:r>
            <a:r>
              <a:rPr lang="en-US" sz="1800" i="1">
                <a:solidFill>
                  <a:srgbClr val="0070C0"/>
                </a:solidFill>
                <a:latin typeface="Verdana"/>
                <a:ea typeface="Verdana"/>
                <a:cs typeface="Verdana"/>
                <a:sym typeface="Verdana"/>
              </a:rPr>
              <a:t>.</a:t>
            </a:r>
            <a:endParaRPr>
              <a:solidFill>
                <a:srgbClr val="0070C0"/>
              </a:solidFill>
            </a:endParaRPr>
          </a:p>
          <a:p>
            <a:pPr marL="0" marR="0" lvl="0" indent="0" algn="l" rtl="0">
              <a:spcBef>
                <a:spcPts val="0"/>
              </a:spcBef>
              <a:spcAft>
                <a:spcPts val="0"/>
              </a:spcAft>
              <a:buClr>
                <a:schemeClr val="dk1"/>
              </a:buClr>
              <a:buSzPts val="1800"/>
              <a:buFont typeface="Arial"/>
              <a:buNone/>
            </a:pPr>
            <a:endParaRPr sz="1800" i="1">
              <a:solidFill>
                <a:srgbClr val="0070C0"/>
              </a:solidFill>
              <a:latin typeface="Verdana"/>
              <a:ea typeface="Verdana"/>
              <a:cs typeface="Verdana"/>
              <a:sym typeface="Verdana"/>
            </a:endParaRPr>
          </a:p>
          <a:p>
            <a:pPr marL="0" marR="0" lvl="0" indent="0" algn="l" rtl="0">
              <a:spcBef>
                <a:spcPts val="0"/>
              </a:spcBef>
              <a:spcAft>
                <a:spcPts val="0"/>
              </a:spcAft>
              <a:buNone/>
            </a:pPr>
            <a:endParaRPr sz="1800">
              <a:solidFill>
                <a:srgbClr val="0070C0"/>
              </a:solidFill>
              <a:latin typeface="Verdana"/>
              <a:ea typeface="Verdana"/>
              <a:cs typeface="Verdana"/>
              <a:sym typeface="Verdana"/>
            </a:endParaRPr>
          </a:p>
          <a:p>
            <a:pPr marL="0" marR="0" lvl="0" indent="0" algn="l" rtl="0">
              <a:spcBef>
                <a:spcPts val="0"/>
              </a:spcBef>
              <a:spcAft>
                <a:spcPts val="0"/>
              </a:spcAft>
              <a:buNone/>
            </a:pPr>
            <a:r>
              <a:rPr lang="en-US" sz="1800" err="1">
                <a:solidFill>
                  <a:srgbClr val="0070C0"/>
                </a:solidFill>
                <a:latin typeface="Verdana"/>
                <a:ea typeface="Verdana"/>
                <a:cs typeface="Verdana"/>
                <a:sym typeface="Verdana"/>
              </a:rPr>
              <a:t>L’insieme</a:t>
            </a:r>
            <a:r>
              <a:rPr lang="en-US" sz="1800">
                <a:solidFill>
                  <a:srgbClr val="0070C0"/>
                </a:solidFill>
                <a:latin typeface="Verdana"/>
                <a:ea typeface="Verdana"/>
                <a:cs typeface="Verdana"/>
                <a:sym typeface="Verdana"/>
              </a:rPr>
              <a:t> di </a:t>
            </a:r>
            <a:r>
              <a:rPr lang="en-US" sz="1800" err="1">
                <a:solidFill>
                  <a:srgbClr val="0070C0"/>
                </a:solidFill>
                <a:latin typeface="Verdana"/>
                <a:ea typeface="Verdana"/>
                <a:cs typeface="Verdana"/>
                <a:sym typeface="Verdana"/>
              </a:rPr>
              <a:t>queste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euristiche</a:t>
            </a:r>
            <a:r>
              <a:rPr lang="en-US" sz="1800">
                <a:solidFill>
                  <a:srgbClr val="0070C0"/>
                </a:solidFill>
                <a:latin typeface="Verdana"/>
                <a:ea typeface="Verdana"/>
                <a:cs typeface="Verdana"/>
                <a:sym typeface="Verdana"/>
              </a:rPr>
              <a:t> fa </a:t>
            </a:r>
            <a:r>
              <a:rPr lang="en-US" sz="1800" err="1">
                <a:solidFill>
                  <a:srgbClr val="0070C0"/>
                </a:solidFill>
                <a:latin typeface="Verdana"/>
                <a:ea typeface="Verdana"/>
                <a:cs typeface="Verdana"/>
                <a:sym typeface="Verdana"/>
              </a:rPr>
              <a:t>sì</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che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gli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individui</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percepiscano</a:t>
            </a:r>
            <a:r>
              <a:rPr lang="en-US" sz="1800">
                <a:solidFill>
                  <a:srgbClr val="0070C0"/>
                </a:solidFill>
                <a:latin typeface="Verdana"/>
                <a:ea typeface="Verdana"/>
                <a:cs typeface="Verdana"/>
                <a:sym typeface="Verdana"/>
              </a:rPr>
              <a:t> la </a:t>
            </a:r>
            <a:r>
              <a:rPr lang="en-US" sz="1800" err="1">
                <a:solidFill>
                  <a:srgbClr val="0070C0"/>
                </a:solidFill>
                <a:latin typeface="Verdana"/>
                <a:ea typeface="Verdana"/>
                <a:cs typeface="Verdana"/>
                <a:sym typeface="Verdana"/>
              </a:rPr>
              <a:t>relazione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tra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rischi</a:t>
            </a:r>
            <a:r>
              <a:rPr lang="en-US" sz="1800">
                <a:solidFill>
                  <a:srgbClr val="0070C0"/>
                </a:solidFill>
                <a:latin typeface="Verdana"/>
                <a:ea typeface="Verdana"/>
                <a:cs typeface="Verdana"/>
                <a:sym typeface="Verdana"/>
              </a:rPr>
              <a:t> e </a:t>
            </a:r>
            <a:r>
              <a:rPr lang="en-US" sz="1800" err="1">
                <a:solidFill>
                  <a:srgbClr val="0070C0"/>
                </a:solidFill>
                <a:latin typeface="Verdana"/>
                <a:ea typeface="Verdana"/>
                <a:cs typeface="Verdana"/>
                <a:sym typeface="Verdana"/>
              </a:rPr>
              <a:t>benefici</a:t>
            </a:r>
            <a:r>
              <a:rPr lang="en-US" sz="1800">
                <a:solidFill>
                  <a:srgbClr val="0070C0"/>
                </a:solidFill>
                <a:latin typeface="Verdana"/>
                <a:ea typeface="Verdana"/>
                <a:cs typeface="Verdana"/>
                <a:sym typeface="Verdana"/>
              </a:rPr>
              <a:t> di </a:t>
            </a:r>
            <a:r>
              <a:rPr lang="en-US" sz="1800" err="1">
                <a:solidFill>
                  <a:srgbClr val="0070C0"/>
                </a:solidFill>
                <a:latin typeface="Verdana"/>
                <a:ea typeface="Verdana"/>
                <a:cs typeface="Verdana"/>
                <a:sym typeface="Verdana"/>
              </a:rPr>
              <a:t>un'attività</a:t>
            </a:r>
            <a:r>
              <a:rPr lang="en-US" sz="1800">
                <a:solidFill>
                  <a:srgbClr val="0070C0"/>
                </a:solidFill>
                <a:latin typeface="Verdana"/>
                <a:ea typeface="Verdana"/>
                <a:cs typeface="Verdana"/>
                <a:sym typeface="Verdana"/>
              </a:rPr>
              <a:t> in </a:t>
            </a:r>
            <a:r>
              <a:rPr lang="en-US" sz="1800" err="1">
                <a:solidFill>
                  <a:srgbClr val="0070C0"/>
                </a:solidFill>
                <a:latin typeface="Verdana"/>
                <a:ea typeface="Verdana"/>
                <a:cs typeface="Verdana"/>
                <a:sym typeface="Verdana"/>
              </a:rPr>
              <a:t>modo</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diverso</a:t>
            </a:r>
            <a:r>
              <a:rPr lang="en-US" sz="1800">
                <a:solidFill>
                  <a:srgbClr val="0070C0"/>
                </a:solidFill>
                <a:latin typeface="Verdana"/>
                <a:ea typeface="Verdana"/>
                <a:cs typeface="Verdana"/>
                <a:sym typeface="Verdana"/>
              </a:rPr>
              <a:t> da come </a:t>
            </a:r>
            <a:r>
              <a:rPr lang="en-US" sz="1800" err="1">
                <a:solidFill>
                  <a:srgbClr val="0070C0"/>
                </a:solidFill>
                <a:latin typeface="Verdana"/>
                <a:ea typeface="Verdana"/>
                <a:cs typeface="Verdana"/>
                <a:sym typeface="Verdana"/>
              </a:rPr>
              <a:t>sarebbe</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valutata</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sulla</a:t>
            </a:r>
            <a:r>
              <a:rPr lang="en-US" sz="1800">
                <a:solidFill>
                  <a:srgbClr val="0070C0"/>
                </a:solidFill>
                <a:latin typeface="Verdana"/>
                <a:ea typeface="Verdana"/>
                <a:cs typeface="Verdana"/>
                <a:sym typeface="Verdana"/>
              </a:rPr>
              <a:t> base di un </a:t>
            </a:r>
            <a:r>
              <a:rPr lang="en-US" sz="1800" err="1">
                <a:solidFill>
                  <a:srgbClr val="0070C0"/>
                </a:solidFill>
                <a:latin typeface="Verdana"/>
                <a:ea typeface="Verdana"/>
                <a:cs typeface="Verdana"/>
                <a:sym typeface="Verdana"/>
              </a:rPr>
              <a:t>calcolo</a:t>
            </a:r>
            <a:r>
              <a:rPr lang="en-US" sz="1800">
                <a:solidFill>
                  <a:srgbClr val="0070C0"/>
                </a:solidFill>
                <a:latin typeface="Verdana"/>
                <a:ea typeface="Verdana"/>
                <a:cs typeface="Verdana"/>
                <a:sym typeface="Verdana"/>
              </a:rPr>
              <a:t> </a:t>
            </a:r>
            <a:r>
              <a:rPr lang="en-US" sz="1800" err="1">
                <a:solidFill>
                  <a:srgbClr val="0070C0"/>
                </a:solidFill>
                <a:latin typeface="Verdana"/>
                <a:ea typeface="Verdana"/>
                <a:cs typeface="Verdana"/>
                <a:sym typeface="Verdana"/>
              </a:rPr>
              <a:t>razionale</a:t>
            </a:r>
            <a:r>
              <a:rPr lang="en-US" sz="1800">
                <a:solidFill>
                  <a:srgbClr val="0070C0"/>
                </a:solidFill>
                <a:latin typeface="Verdana"/>
                <a:ea typeface="Verdana"/>
                <a:cs typeface="Verdana"/>
                <a:sym typeface="Verdana"/>
              </a:rPr>
              <a:t> e </a:t>
            </a:r>
            <a:r>
              <a:rPr lang="en-US" sz="1800" err="1">
                <a:solidFill>
                  <a:srgbClr val="0070C0"/>
                </a:solidFill>
                <a:latin typeface="Verdana"/>
                <a:ea typeface="Verdana"/>
                <a:cs typeface="Verdana"/>
                <a:sym typeface="Verdana"/>
              </a:rPr>
              <a:t>probabilistico</a:t>
            </a:r>
            <a:r>
              <a:rPr lang="en-US" sz="1800">
                <a:solidFill>
                  <a:srgbClr val="0070C0"/>
                </a:solidFill>
                <a:latin typeface="Verdana"/>
                <a:ea typeface="Verdana"/>
                <a:cs typeface="Verdana"/>
                <a:sym typeface="Verdana"/>
              </a:rPr>
              <a:t>. </a:t>
            </a:r>
            <a:endParaRPr>
              <a:solidFill>
                <a:srgbClr val="0070C0"/>
              </a:solidFill>
            </a:endParaRPr>
          </a:p>
          <a:p>
            <a:pPr marL="0" marR="0" lvl="0" indent="0" algn="just" rtl="0">
              <a:spcBef>
                <a:spcPts val="0"/>
              </a:spcBef>
              <a:spcAft>
                <a:spcPts val="0"/>
              </a:spcAft>
              <a:buClr>
                <a:schemeClr val="dk1"/>
              </a:buClr>
              <a:buSzPts val="1800"/>
              <a:buFont typeface="Arial"/>
              <a:buNone/>
            </a:pPr>
            <a:endParaRPr sz="1800" i="1">
              <a:solidFill>
                <a:srgbClr val="0070C0"/>
              </a:solidFill>
              <a:latin typeface="Verdana"/>
              <a:ea typeface="Verdana"/>
              <a:cs typeface="Verdana"/>
              <a:sym typeface="Verdana"/>
            </a:endParaRPr>
          </a:p>
        </p:txBody>
      </p:sp>
      <p:sp>
        <p:nvSpPr>
          <p:cNvPr id="392" name="Google Shape;392;p46"/>
          <p:cNvSpPr/>
          <p:nvPr/>
        </p:nvSpPr>
        <p:spPr>
          <a:xfrm>
            <a:off x="467544" y="76200"/>
            <a:ext cx="7924800" cy="1066800"/>
          </a:xfrm>
          <a:prstGeom prst="roundRect">
            <a:avLst>
              <a:gd name="adj" fmla="val 16667"/>
            </a:avLst>
          </a:prstGeom>
          <a:noFill/>
          <a:ln w="127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err="1">
                <a:solidFill>
                  <a:srgbClr val="0070C0"/>
                </a:solidFill>
                <a:latin typeface="Cambria" panose="02040503050406030204" pitchFamily="18" charset="0"/>
                <a:ea typeface="Cambria" panose="02040503050406030204" pitchFamily="18" charset="0"/>
                <a:sym typeface="Arial"/>
              </a:rPr>
              <a:t>Euristiche</a:t>
            </a:r>
            <a:r>
              <a:rPr lang="en-US" sz="4000">
                <a:solidFill>
                  <a:srgbClr val="0070C0"/>
                </a:solidFill>
                <a:latin typeface="Cambria" panose="02040503050406030204" pitchFamily="18" charset="0"/>
                <a:ea typeface="Cambria" panose="02040503050406030204" pitchFamily="18" charset="0"/>
                <a:sym typeface="Arial"/>
              </a:rPr>
              <a:t> e Bias </a:t>
            </a:r>
            <a:r>
              <a:rPr lang="en-US" sz="4000" err="1">
                <a:solidFill>
                  <a:srgbClr val="0070C0"/>
                </a:solidFill>
                <a:latin typeface="Cambria" panose="02040503050406030204" pitchFamily="18" charset="0"/>
                <a:ea typeface="Cambria" panose="02040503050406030204" pitchFamily="18" charset="0"/>
                <a:sym typeface="Arial"/>
              </a:rPr>
              <a:t>Cognitivi</a:t>
            </a:r>
            <a:endParaRPr sz="400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1668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47"/>
          <p:cNvSpPr/>
          <p:nvPr/>
        </p:nvSpPr>
        <p:spPr>
          <a:xfrm>
            <a:off x="381000" y="2514600"/>
            <a:ext cx="8077200" cy="990600"/>
          </a:xfrm>
          <a:prstGeom prst="rect">
            <a:avLst/>
          </a:prstGeom>
          <a:no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600">
                <a:solidFill>
                  <a:srgbClr val="0070C0"/>
                </a:solidFill>
                <a:latin typeface="Verdana"/>
                <a:ea typeface="Verdana"/>
                <a:cs typeface="Verdana"/>
                <a:sym typeface="Verdana"/>
              </a:rPr>
              <a:t>Le </a:t>
            </a:r>
            <a:r>
              <a:rPr lang="en-US" sz="1600" err="1">
                <a:solidFill>
                  <a:srgbClr val="0070C0"/>
                </a:solidFill>
                <a:latin typeface="Verdana"/>
                <a:ea typeface="Verdana"/>
                <a:cs typeface="Verdana"/>
                <a:sym typeface="Verdana"/>
              </a:rPr>
              <a:t>applicazioni</a:t>
            </a:r>
            <a:r>
              <a:rPr lang="en-US" sz="1600">
                <a:solidFill>
                  <a:srgbClr val="0070C0"/>
                </a:solidFill>
                <a:latin typeface="Verdana"/>
                <a:ea typeface="Verdana"/>
                <a:cs typeface="Verdana"/>
                <a:sym typeface="Verdana"/>
              </a:rPr>
              <a:t> VR </a:t>
            </a:r>
            <a:r>
              <a:rPr lang="en-US" sz="1600" err="1">
                <a:solidFill>
                  <a:srgbClr val="0070C0"/>
                </a:solidFill>
                <a:latin typeface="Verdana"/>
                <a:ea typeface="Verdana"/>
                <a:cs typeface="Verdana"/>
                <a:sym typeface="Verdana"/>
              </a:rPr>
              <a:t>hanno</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il</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vantaggio</a:t>
            </a:r>
            <a:r>
              <a:rPr lang="en-US" sz="1600">
                <a:solidFill>
                  <a:srgbClr val="0070C0"/>
                </a:solidFill>
                <a:latin typeface="Verdana"/>
                <a:ea typeface="Verdana"/>
                <a:cs typeface="Verdana"/>
                <a:sym typeface="Verdana"/>
              </a:rPr>
              <a:t> di </a:t>
            </a:r>
            <a:r>
              <a:rPr lang="en-US" sz="1600" err="1">
                <a:solidFill>
                  <a:srgbClr val="0070C0"/>
                </a:solidFill>
                <a:latin typeface="Verdana"/>
                <a:ea typeface="Verdana"/>
                <a:cs typeface="Verdana"/>
                <a:sym typeface="Verdana"/>
              </a:rPr>
              <a:t>essere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capaci</a:t>
            </a:r>
            <a:r>
              <a:rPr lang="en-US" sz="1600">
                <a:solidFill>
                  <a:srgbClr val="0070C0"/>
                </a:solidFill>
                <a:latin typeface="Verdana"/>
                <a:ea typeface="Verdana"/>
                <a:cs typeface="Verdana"/>
                <a:sym typeface="Verdana"/>
              </a:rPr>
              <a:t> di </a:t>
            </a:r>
            <a:r>
              <a:rPr lang="en-US" sz="1600" err="1">
                <a:solidFill>
                  <a:srgbClr val="0070C0"/>
                </a:solidFill>
                <a:latin typeface="Verdana"/>
                <a:ea typeface="Verdana"/>
                <a:cs typeface="Verdana"/>
                <a:sym typeface="Verdana"/>
              </a:rPr>
              <a:t>suscitare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esperienze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simili</a:t>
            </a:r>
            <a:r>
              <a:rPr lang="en-US" sz="1600">
                <a:solidFill>
                  <a:srgbClr val="0070C0"/>
                </a:solidFill>
                <a:latin typeface="Verdana"/>
                <a:ea typeface="Verdana"/>
                <a:cs typeface="Verdana"/>
                <a:sym typeface="Verdana"/>
              </a:rPr>
              <a:t> a </a:t>
            </a:r>
            <a:r>
              <a:rPr lang="en-US" sz="1600" err="1">
                <a:solidFill>
                  <a:srgbClr val="0070C0"/>
                </a:solidFill>
                <a:latin typeface="Verdana"/>
                <a:ea typeface="Verdana"/>
                <a:cs typeface="Verdana"/>
                <a:sym typeface="Verdana"/>
              </a:rPr>
              <a:t>quelle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esperibili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nel</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mondo</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reale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ed</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anche</a:t>
            </a:r>
            <a:r>
              <a:rPr lang="en-US" sz="1600">
                <a:solidFill>
                  <a:srgbClr val="0070C0"/>
                </a:solidFill>
                <a:latin typeface="Verdana"/>
                <a:ea typeface="Verdana"/>
                <a:cs typeface="Verdana"/>
                <a:sym typeface="Verdana"/>
              </a:rPr>
              <a:t> di </a:t>
            </a:r>
            <a:r>
              <a:rPr lang="en-US" sz="1600" err="1">
                <a:solidFill>
                  <a:srgbClr val="0070C0"/>
                </a:solidFill>
                <a:latin typeface="Verdana"/>
                <a:ea typeface="Verdana"/>
                <a:cs typeface="Verdana"/>
                <a:sym typeface="Verdana"/>
              </a:rPr>
              <a:t>aggiungere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simulazioni</a:t>
            </a:r>
            <a:r>
              <a:rPr lang="en-US" sz="1600">
                <a:solidFill>
                  <a:srgbClr val="0070C0"/>
                </a:solidFill>
                <a:latin typeface="Verdana"/>
                <a:ea typeface="Verdana"/>
                <a:cs typeface="Verdana"/>
                <a:sym typeface="Verdana"/>
              </a:rPr>
              <a:t> di </a:t>
            </a:r>
            <a:r>
              <a:rPr lang="en-US" sz="1600" err="1">
                <a:solidFill>
                  <a:srgbClr val="0070C0"/>
                </a:solidFill>
                <a:latin typeface="Verdana"/>
                <a:ea typeface="Verdana"/>
                <a:cs typeface="Verdana"/>
                <a:sym typeface="Verdana"/>
              </a:rPr>
              <a:t>contesti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altrimenti</a:t>
            </a:r>
            <a:r>
              <a:rPr lang="en-US" sz="1600">
                <a:solidFill>
                  <a:srgbClr val="0070C0"/>
                </a:solidFill>
                <a:latin typeface="Verdana"/>
                <a:ea typeface="Verdana"/>
                <a:cs typeface="Verdana"/>
                <a:sym typeface="Verdana"/>
              </a:rPr>
              <a:t> non </a:t>
            </a:r>
            <a:r>
              <a:rPr lang="en-US" sz="1600" err="1">
                <a:solidFill>
                  <a:srgbClr val="0070C0"/>
                </a:solidFill>
                <a:latin typeface="Verdana"/>
                <a:ea typeface="Verdana"/>
                <a:cs typeface="Verdana"/>
                <a:sym typeface="Verdana"/>
              </a:rPr>
              <a:t>esperibili</a:t>
            </a:r>
            <a:r>
              <a:rPr lang="en-US" sz="1600">
                <a:solidFill>
                  <a:schemeClr val="lt1"/>
                </a:solidFill>
                <a:latin typeface="Verdana"/>
                <a:ea typeface="Verdana"/>
                <a:cs typeface="Verdana"/>
                <a:sym typeface="Verdana"/>
              </a:rPr>
              <a:t>.</a:t>
            </a:r>
            <a:endParaRPr/>
          </a:p>
        </p:txBody>
      </p:sp>
      <p:sp>
        <p:nvSpPr>
          <p:cNvPr id="399" name="Google Shape;399;p47"/>
          <p:cNvSpPr/>
          <p:nvPr/>
        </p:nvSpPr>
        <p:spPr>
          <a:xfrm>
            <a:off x="685800" y="76200"/>
            <a:ext cx="7924800" cy="1066800"/>
          </a:xfrm>
          <a:prstGeom prst="roundRect">
            <a:avLst>
              <a:gd name="adj" fmla="val 16667"/>
            </a:avLst>
          </a:prstGeom>
          <a:noFill/>
          <a:ln w="127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err="1">
                <a:solidFill>
                  <a:srgbClr val="0070C0"/>
                </a:solidFill>
                <a:latin typeface="Cambria" panose="02040503050406030204" pitchFamily="18" charset="0"/>
                <a:ea typeface="Cambria" panose="02040503050406030204" pitchFamily="18" charset="0"/>
                <a:sym typeface="Arial"/>
              </a:rPr>
              <a:t>Strumenti</a:t>
            </a:r>
            <a:r>
              <a:rPr lang="en-US" sz="4000">
                <a:solidFill>
                  <a:srgbClr val="0070C0"/>
                </a:solidFill>
                <a:latin typeface="Cambria" panose="02040503050406030204" pitchFamily="18" charset="0"/>
                <a:ea typeface="Cambria" panose="02040503050406030204" pitchFamily="18" charset="0"/>
                <a:sym typeface="Arial"/>
              </a:rPr>
              <a:t> di </a:t>
            </a:r>
            <a:r>
              <a:rPr lang="en-US" sz="4000" err="1">
                <a:solidFill>
                  <a:srgbClr val="0070C0"/>
                </a:solidFill>
                <a:latin typeface="Cambria" panose="02040503050406030204" pitchFamily="18" charset="0"/>
                <a:ea typeface="Cambria" panose="02040503050406030204" pitchFamily="18" charset="0"/>
                <a:sym typeface="Arial"/>
              </a:rPr>
              <a:t>Realtà</a:t>
            </a:r>
            <a:r>
              <a:rPr lang="en-US" sz="4000">
                <a:solidFill>
                  <a:srgbClr val="0070C0"/>
                </a:solidFill>
                <a:latin typeface="Cambria" panose="02040503050406030204" pitchFamily="18" charset="0"/>
                <a:ea typeface="Cambria" panose="02040503050406030204" pitchFamily="18" charset="0"/>
                <a:sym typeface="Arial"/>
              </a:rPr>
              <a:t> </a:t>
            </a:r>
            <a:r>
              <a:rPr lang="en-US" sz="4000" err="1">
                <a:solidFill>
                  <a:srgbClr val="0070C0"/>
                </a:solidFill>
                <a:latin typeface="Cambria" panose="02040503050406030204" pitchFamily="18" charset="0"/>
                <a:ea typeface="Cambria" panose="02040503050406030204" pitchFamily="18" charset="0"/>
                <a:sym typeface="Arial"/>
              </a:rPr>
              <a:t>Virtuale</a:t>
            </a:r>
            <a:endParaRPr sz="4000">
              <a:solidFill>
                <a:srgbClr val="0070C0"/>
              </a:solidFill>
              <a:latin typeface="Cambria" panose="02040503050406030204" pitchFamily="18" charset="0"/>
              <a:ea typeface="Cambria" panose="02040503050406030204" pitchFamily="18" charset="0"/>
            </a:endParaRPr>
          </a:p>
        </p:txBody>
      </p:sp>
      <p:sp>
        <p:nvSpPr>
          <p:cNvPr id="400" name="Google Shape;400;p47"/>
          <p:cNvSpPr/>
          <p:nvPr/>
        </p:nvSpPr>
        <p:spPr>
          <a:xfrm>
            <a:off x="228600" y="4724400"/>
            <a:ext cx="2743200" cy="1905000"/>
          </a:xfrm>
          <a:prstGeom prst="rect">
            <a:avLst/>
          </a:prstGeom>
          <a:noFill/>
          <a:ln w="25400"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err="1">
                <a:solidFill>
                  <a:srgbClr val="0070C0"/>
                </a:solidFill>
                <a:latin typeface="Verdana"/>
                <a:ea typeface="Verdana"/>
                <a:cs typeface="Verdana"/>
                <a:sym typeface="Verdana"/>
              </a:rPr>
              <a:t>Animazioni</a:t>
            </a:r>
            <a:r>
              <a:rPr lang="en-US" sz="1600" b="1">
                <a:solidFill>
                  <a:srgbClr val="0070C0"/>
                </a:solidFill>
                <a:latin typeface="Verdana"/>
                <a:ea typeface="Verdana"/>
                <a:cs typeface="Verdana"/>
                <a:sym typeface="Verdana"/>
              </a:rPr>
              <a:t> </a:t>
            </a:r>
            <a:r>
              <a:rPr lang="en-US" sz="1600" b="1" err="1">
                <a:solidFill>
                  <a:srgbClr val="0070C0"/>
                </a:solidFill>
                <a:latin typeface="Verdana"/>
                <a:ea typeface="Verdana"/>
                <a:cs typeface="Verdana"/>
                <a:sym typeface="Verdana"/>
              </a:rPr>
              <a:t>virtuali</a:t>
            </a:r>
            <a:r>
              <a:rPr lang="en-US" sz="1600">
                <a:solidFill>
                  <a:srgbClr val="0070C0"/>
                </a:solidFill>
                <a:latin typeface="Verdana"/>
                <a:ea typeface="Verdana"/>
                <a:cs typeface="Verdana"/>
                <a:sym typeface="Verdana"/>
              </a:rPr>
              <a:t> </a:t>
            </a:r>
            <a:endParaRPr>
              <a:solidFill>
                <a:srgbClr val="0070C0"/>
              </a:solidFill>
            </a:endParaRPr>
          </a:p>
          <a:p>
            <a:pPr marL="0" marR="0" lvl="0" indent="0" algn="ctr" rtl="0">
              <a:spcBef>
                <a:spcPts val="0"/>
              </a:spcBef>
              <a:spcAft>
                <a:spcPts val="0"/>
              </a:spcAft>
              <a:buNone/>
            </a:pPr>
            <a:endParaRPr sz="1600">
              <a:solidFill>
                <a:srgbClr val="0070C0"/>
              </a:solidFill>
              <a:latin typeface="Verdana"/>
              <a:ea typeface="Verdana"/>
              <a:cs typeface="Verdana"/>
              <a:sym typeface="Verdana"/>
            </a:endParaRPr>
          </a:p>
          <a:p>
            <a:pPr marL="0" marR="0" lvl="0" indent="0" algn="l" rtl="0">
              <a:spcBef>
                <a:spcPts val="0"/>
              </a:spcBef>
              <a:spcAft>
                <a:spcPts val="0"/>
              </a:spcAft>
              <a:buNone/>
            </a:pPr>
            <a:r>
              <a:rPr lang="en-US" sz="1600">
                <a:solidFill>
                  <a:srgbClr val="0070C0"/>
                </a:solidFill>
                <a:latin typeface="Verdana"/>
                <a:ea typeface="Verdana"/>
                <a:cs typeface="Verdana"/>
                <a:sym typeface="Verdana"/>
              </a:rPr>
              <a:t>Se la </a:t>
            </a:r>
            <a:r>
              <a:rPr lang="en-US" sz="1600" err="1">
                <a:solidFill>
                  <a:srgbClr val="0070C0"/>
                </a:solidFill>
                <a:latin typeface="Verdana"/>
                <a:ea typeface="Verdana"/>
                <a:cs typeface="Verdana"/>
                <a:sym typeface="Verdana"/>
              </a:rPr>
              <a:t>simulazione</a:t>
            </a:r>
            <a:r>
              <a:rPr lang="en-US" sz="1600">
                <a:solidFill>
                  <a:srgbClr val="0070C0"/>
                </a:solidFill>
                <a:latin typeface="Verdana"/>
                <a:ea typeface="Verdana"/>
                <a:cs typeface="Verdana"/>
                <a:sym typeface="Verdana"/>
              </a:rPr>
              <a:t> del </a:t>
            </a:r>
            <a:r>
              <a:rPr lang="en-US" sz="1600" err="1">
                <a:solidFill>
                  <a:srgbClr val="0070C0"/>
                </a:solidFill>
                <a:latin typeface="Verdana"/>
                <a:ea typeface="Verdana"/>
                <a:cs typeface="Verdana"/>
                <a:sym typeface="Verdana"/>
              </a:rPr>
              <a:t>processo</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garantisce</a:t>
            </a:r>
            <a:r>
              <a:rPr lang="en-US" sz="1600">
                <a:solidFill>
                  <a:srgbClr val="0070C0"/>
                </a:solidFill>
                <a:latin typeface="Verdana"/>
                <a:ea typeface="Verdana"/>
                <a:cs typeface="Verdana"/>
                <a:sym typeface="Verdana"/>
              </a:rPr>
              <a:t> la </a:t>
            </a:r>
            <a:r>
              <a:rPr lang="en-US" sz="1600" err="1">
                <a:solidFill>
                  <a:srgbClr val="0070C0"/>
                </a:solidFill>
                <a:latin typeface="Verdana"/>
                <a:ea typeface="Verdana"/>
                <a:cs typeface="Verdana"/>
                <a:sym typeface="Verdana"/>
              </a:rPr>
              <a:t>rappresentazione</a:t>
            </a:r>
            <a:r>
              <a:rPr lang="en-US" sz="1600">
                <a:solidFill>
                  <a:srgbClr val="0070C0"/>
                </a:solidFill>
                <a:latin typeface="Verdana"/>
                <a:ea typeface="Verdana"/>
                <a:cs typeface="Verdana"/>
                <a:sym typeface="Verdana"/>
              </a:rPr>
              <a:t> di </a:t>
            </a:r>
            <a:r>
              <a:rPr lang="en-US" sz="1600" err="1">
                <a:solidFill>
                  <a:srgbClr val="0070C0"/>
                </a:solidFill>
                <a:latin typeface="Verdana"/>
                <a:ea typeface="Verdana"/>
                <a:cs typeface="Verdana"/>
                <a:sym typeface="Verdana"/>
              </a:rPr>
              <a:t>tutti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gli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elementi</a:t>
            </a:r>
            <a:r>
              <a:rPr lang="en-US" sz="1600">
                <a:solidFill>
                  <a:srgbClr val="0070C0"/>
                </a:solidFill>
                <a:latin typeface="Verdana"/>
                <a:ea typeface="Verdana"/>
                <a:cs typeface="Verdana"/>
                <a:sym typeface="Verdana"/>
              </a:rPr>
              <a:t> di </a:t>
            </a:r>
            <a:r>
              <a:rPr lang="en-US" sz="1600" err="1">
                <a:solidFill>
                  <a:srgbClr val="0070C0"/>
                </a:solidFill>
                <a:latin typeface="Verdana"/>
                <a:ea typeface="Verdana"/>
                <a:cs typeface="Verdana"/>
                <a:sym typeface="Verdana"/>
              </a:rPr>
              <a:t>rischio</a:t>
            </a:r>
            <a:endParaRPr>
              <a:solidFill>
                <a:srgbClr val="0070C0"/>
              </a:solidFill>
            </a:endParaRPr>
          </a:p>
        </p:txBody>
      </p:sp>
      <p:sp>
        <p:nvSpPr>
          <p:cNvPr id="401" name="Google Shape;401;p47"/>
          <p:cNvSpPr/>
          <p:nvPr/>
        </p:nvSpPr>
        <p:spPr>
          <a:xfrm>
            <a:off x="2971800" y="4724400"/>
            <a:ext cx="2819400" cy="1905000"/>
          </a:xfrm>
          <a:prstGeom prst="rect">
            <a:avLst/>
          </a:prstGeom>
          <a:noFill/>
          <a:ln w="25400"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err="1">
                <a:solidFill>
                  <a:srgbClr val="0070C0"/>
                </a:solidFill>
                <a:latin typeface="Verdana"/>
                <a:ea typeface="Verdana"/>
                <a:cs typeface="Verdana"/>
                <a:sym typeface="Verdana"/>
              </a:rPr>
              <a:t>Simulazioni</a:t>
            </a:r>
            <a:r>
              <a:rPr lang="en-US" sz="1600" b="1">
                <a:solidFill>
                  <a:srgbClr val="0070C0"/>
                </a:solidFill>
                <a:latin typeface="Verdana"/>
                <a:ea typeface="Verdana"/>
                <a:cs typeface="Verdana"/>
                <a:sym typeface="Verdana"/>
              </a:rPr>
              <a:t> con avatar</a:t>
            </a:r>
            <a:endParaRPr>
              <a:solidFill>
                <a:srgbClr val="0070C0"/>
              </a:solidFill>
            </a:endParaRPr>
          </a:p>
          <a:p>
            <a:pPr marL="0" marR="0" lvl="0" indent="0" algn="ctr" rtl="0">
              <a:spcBef>
                <a:spcPts val="0"/>
              </a:spcBef>
              <a:spcAft>
                <a:spcPts val="0"/>
              </a:spcAft>
              <a:buNone/>
            </a:pPr>
            <a:endParaRPr sz="1600" b="1">
              <a:solidFill>
                <a:srgbClr val="0070C0"/>
              </a:solidFill>
              <a:latin typeface="Verdana"/>
              <a:ea typeface="Verdana"/>
              <a:cs typeface="Verdana"/>
              <a:sym typeface="Verdana"/>
            </a:endParaRPr>
          </a:p>
          <a:p>
            <a:pPr marL="0" marR="0" lvl="0" indent="0" algn="l" rtl="0">
              <a:spcBef>
                <a:spcPts val="0"/>
              </a:spcBef>
              <a:spcAft>
                <a:spcPts val="0"/>
              </a:spcAft>
              <a:buNone/>
            </a:pPr>
            <a:r>
              <a:rPr lang="en-US" sz="1600">
                <a:solidFill>
                  <a:srgbClr val="0070C0"/>
                </a:solidFill>
                <a:latin typeface="Verdana"/>
                <a:ea typeface="Verdana"/>
                <a:cs typeface="Verdana"/>
                <a:sym typeface="Verdana"/>
              </a:rPr>
              <a:t>Se la </a:t>
            </a:r>
            <a:r>
              <a:rPr lang="en-US" sz="1600" err="1">
                <a:solidFill>
                  <a:srgbClr val="0070C0"/>
                </a:solidFill>
                <a:latin typeface="Verdana"/>
                <a:ea typeface="Verdana"/>
                <a:cs typeface="Verdana"/>
                <a:sym typeface="Verdana"/>
              </a:rPr>
              <a:t>tipologia</a:t>
            </a:r>
            <a:r>
              <a:rPr lang="en-US" sz="1600">
                <a:solidFill>
                  <a:srgbClr val="0070C0"/>
                </a:solidFill>
                <a:latin typeface="Verdana"/>
                <a:ea typeface="Verdana"/>
                <a:cs typeface="Verdana"/>
                <a:sym typeface="Verdana"/>
              </a:rPr>
              <a:t> del </a:t>
            </a:r>
            <a:r>
              <a:rPr lang="en-US" sz="1600" err="1">
                <a:solidFill>
                  <a:srgbClr val="0070C0"/>
                </a:solidFill>
                <a:latin typeface="Verdana"/>
                <a:ea typeface="Verdana"/>
                <a:cs typeface="Verdana"/>
                <a:sym typeface="Verdana"/>
              </a:rPr>
              <a:t>processo</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richiede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una</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ricostruzione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virtuale</a:t>
            </a:r>
            <a:r>
              <a:rPr lang="en-US" sz="1600">
                <a:solidFill>
                  <a:srgbClr val="0070C0"/>
                </a:solidFill>
                <a:latin typeface="Verdana"/>
                <a:ea typeface="Verdana"/>
                <a:cs typeface="Verdana"/>
                <a:sym typeface="Verdana"/>
              </a:rPr>
              <a:t> per </a:t>
            </a:r>
            <a:r>
              <a:rPr lang="en-US" sz="1600" err="1">
                <a:solidFill>
                  <a:srgbClr val="0070C0"/>
                </a:solidFill>
                <a:latin typeface="Verdana"/>
                <a:ea typeface="Verdana"/>
                <a:cs typeface="Verdana"/>
                <a:sym typeface="Verdana"/>
              </a:rPr>
              <a:t>rendere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percepibili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fattori</a:t>
            </a:r>
            <a:r>
              <a:rPr lang="en-US" sz="1600">
                <a:solidFill>
                  <a:srgbClr val="0070C0"/>
                </a:solidFill>
                <a:latin typeface="Verdana"/>
                <a:ea typeface="Verdana"/>
                <a:cs typeface="Verdana"/>
                <a:sym typeface="Verdana"/>
              </a:rPr>
              <a:t> di </a:t>
            </a:r>
            <a:r>
              <a:rPr lang="en-US" sz="1600" err="1">
                <a:solidFill>
                  <a:srgbClr val="0070C0"/>
                </a:solidFill>
                <a:latin typeface="Verdana"/>
                <a:ea typeface="Verdana"/>
                <a:cs typeface="Verdana"/>
                <a:sym typeface="Verdana"/>
              </a:rPr>
              <a:t>rischio</a:t>
            </a:r>
            <a:endParaRPr sz="1600">
              <a:solidFill>
                <a:srgbClr val="0070C0"/>
              </a:solidFill>
              <a:latin typeface="Calibri"/>
              <a:ea typeface="Calibri"/>
              <a:cs typeface="Calibri"/>
              <a:sym typeface="Calibri"/>
            </a:endParaRPr>
          </a:p>
        </p:txBody>
      </p:sp>
      <p:sp>
        <p:nvSpPr>
          <p:cNvPr id="402" name="Google Shape;402;p47"/>
          <p:cNvSpPr/>
          <p:nvPr/>
        </p:nvSpPr>
        <p:spPr>
          <a:xfrm rot="5400000">
            <a:off x="1028700" y="3848100"/>
            <a:ext cx="990600" cy="609600"/>
          </a:xfrm>
          <a:prstGeom prst="stripedRightArrow">
            <a:avLst>
              <a:gd name="adj1" fmla="val 50000"/>
              <a:gd name="adj2" fmla="val 50000"/>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3" name="Google Shape;403;p47"/>
          <p:cNvSpPr/>
          <p:nvPr/>
        </p:nvSpPr>
        <p:spPr>
          <a:xfrm>
            <a:off x="5943600" y="4724400"/>
            <a:ext cx="2514600" cy="1905000"/>
          </a:xfrm>
          <a:prstGeom prst="rect">
            <a:avLst/>
          </a:prstGeom>
          <a:noFill/>
          <a:ln w="25400"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it-IT" sz="1600" b="1">
                <a:solidFill>
                  <a:srgbClr val="0070C0"/>
                </a:solidFill>
                <a:latin typeface="Verdana"/>
                <a:ea typeface="Verdana"/>
                <a:cs typeface="Verdana"/>
                <a:sym typeface="Verdana"/>
              </a:rPr>
              <a:t>Ambienti immersivi</a:t>
            </a:r>
            <a:endParaRPr sz="1600" b="1">
              <a:solidFill>
                <a:srgbClr val="0070C0"/>
              </a:solidFill>
              <a:latin typeface="Verdana"/>
              <a:ea typeface="Verdana"/>
              <a:cs typeface="Verdana"/>
              <a:sym typeface="Verdana"/>
            </a:endParaRPr>
          </a:p>
          <a:p>
            <a:pPr marL="0" marR="0" lvl="0" indent="0" algn="ctr" rtl="0">
              <a:spcBef>
                <a:spcPts val="0"/>
              </a:spcBef>
              <a:spcAft>
                <a:spcPts val="0"/>
              </a:spcAft>
              <a:buNone/>
            </a:pPr>
            <a:endParaRPr sz="1600" b="1">
              <a:solidFill>
                <a:srgbClr val="0070C0"/>
              </a:solidFill>
              <a:latin typeface="Verdana"/>
              <a:ea typeface="Verdana"/>
              <a:cs typeface="Verdana"/>
              <a:sym typeface="Verdana"/>
            </a:endParaRPr>
          </a:p>
          <a:p>
            <a:pPr marL="0" marR="0" lvl="0" indent="0" algn="l" rtl="0">
              <a:spcBef>
                <a:spcPts val="0"/>
              </a:spcBef>
              <a:spcAft>
                <a:spcPts val="0"/>
              </a:spcAft>
              <a:buNone/>
            </a:pPr>
            <a:r>
              <a:rPr lang="en-US" sz="1600" err="1">
                <a:solidFill>
                  <a:srgbClr val="0070C0"/>
                </a:solidFill>
                <a:latin typeface="Verdana"/>
                <a:ea typeface="Verdana"/>
                <a:cs typeface="Verdana"/>
                <a:sym typeface="Verdana"/>
              </a:rPr>
              <a:t>Ambienti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virtuali</a:t>
            </a:r>
            <a:r>
              <a:rPr lang="en-US" sz="1600">
                <a:solidFill>
                  <a:srgbClr val="0070C0"/>
                </a:solidFill>
                <a:latin typeface="Verdana"/>
                <a:ea typeface="Verdana"/>
                <a:cs typeface="Verdana"/>
                <a:sym typeface="Verdana"/>
              </a:rPr>
              <a:t>  per la </a:t>
            </a:r>
            <a:r>
              <a:rPr lang="en-US" sz="1600" err="1">
                <a:solidFill>
                  <a:srgbClr val="0070C0"/>
                </a:solidFill>
                <a:latin typeface="Verdana"/>
                <a:ea typeface="Verdana"/>
                <a:cs typeface="Verdana"/>
                <a:sym typeface="Verdana"/>
              </a:rPr>
              <a:t>ricerca</a:t>
            </a:r>
            <a:r>
              <a:rPr lang="en-US" sz="1600">
                <a:solidFill>
                  <a:srgbClr val="0070C0"/>
                </a:solidFill>
                <a:latin typeface="Verdana"/>
                <a:ea typeface="Verdana"/>
                <a:cs typeface="Verdana"/>
                <a:sym typeface="Verdana"/>
              </a:rPr>
              <a:t> e </a:t>
            </a:r>
            <a:r>
              <a:rPr lang="en-US" sz="1600" err="1">
                <a:solidFill>
                  <a:srgbClr val="0070C0"/>
                </a:solidFill>
                <a:latin typeface="Verdana"/>
                <a:ea typeface="Verdana"/>
                <a:cs typeface="Verdana"/>
                <a:sym typeface="Verdana"/>
              </a:rPr>
              <a:t>l’apprendimento</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dei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fattori</a:t>
            </a:r>
            <a:r>
              <a:rPr lang="en-US" sz="1600">
                <a:solidFill>
                  <a:srgbClr val="0070C0"/>
                </a:solidFill>
                <a:latin typeface="Verdana"/>
                <a:ea typeface="Verdana"/>
                <a:cs typeface="Verdana"/>
                <a:sym typeface="Verdana"/>
              </a:rPr>
              <a:t> di </a:t>
            </a:r>
            <a:r>
              <a:rPr lang="en-US" sz="1600" err="1">
                <a:solidFill>
                  <a:srgbClr val="0070C0"/>
                </a:solidFill>
                <a:latin typeface="Verdana"/>
                <a:ea typeface="Verdana"/>
                <a:cs typeface="Verdana"/>
                <a:sym typeface="Verdana"/>
              </a:rPr>
              <a:t>rischi</a:t>
            </a:r>
            <a:endParaRPr sz="1600" b="1" i="1" u="sng">
              <a:solidFill>
                <a:srgbClr val="0070C0"/>
              </a:solidFill>
              <a:latin typeface="Verdana"/>
              <a:ea typeface="Verdana"/>
              <a:cs typeface="Verdana"/>
              <a:sym typeface="Verdana"/>
            </a:endParaRPr>
          </a:p>
          <a:p>
            <a:pPr marL="0" marR="0" lvl="0" indent="0" algn="ctr" rtl="0">
              <a:spcBef>
                <a:spcPts val="0"/>
              </a:spcBef>
              <a:spcAft>
                <a:spcPts val="0"/>
              </a:spcAft>
              <a:buNone/>
            </a:pPr>
            <a:endParaRPr sz="1800" b="1" i="1" u="sng">
              <a:solidFill>
                <a:srgbClr val="0070C0"/>
              </a:solidFill>
              <a:latin typeface="Calibri"/>
              <a:ea typeface="Calibri"/>
              <a:cs typeface="Calibri"/>
              <a:sym typeface="Calibri"/>
            </a:endParaRPr>
          </a:p>
        </p:txBody>
      </p:sp>
      <p:sp>
        <p:nvSpPr>
          <p:cNvPr id="404" name="Google Shape;404;p47"/>
          <p:cNvSpPr/>
          <p:nvPr/>
        </p:nvSpPr>
        <p:spPr>
          <a:xfrm>
            <a:off x="381000" y="1295400"/>
            <a:ext cx="8077200" cy="1066800"/>
          </a:xfrm>
          <a:prstGeom prst="rect">
            <a:avLst/>
          </a:prstGeom>
          <a:no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endParaRPr sz="1600">
              <a:solidFill>
                <a:schemeClr val="lt1"/>
              </a:solidFill>
              <a:latin typeface="Verdana"/>
              <a:ea typeface="Verdana"/>
              <a:cs typeface="Verdana"/>
              <a:sym typeface="Verdana"/>
            </a:endParaRPr>
          </a:p>
          <a:p>
            <a:pPr marL="0" marR="0" lvl="0" indent="0" algn="l" rtl="0">
              <a:spcBef>
                <a:spcPts val="0"/>
              </a:spcBef>
              <a:spcAft>
                <a:spcPts val="0"/>
              </a:spcAft>
              <a:buNone/>
            </a:pPr>
            <a:r>
              <a:rPr lang="en-US" sz="1600" err="1">
                <a:solidFill>
                  <a:srgbClr val="0070C0"/>
                </a:solidFill>
                <a:latin typeface="Verdana"/>
                <a:ea typeface="Verdana"/>
                <a:cs typeface="Verdana"/>
                <a:sym typeface="Verdana"/>
              </a:rPr>
              <a:t>Realtà</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virtuale</a:t>
            </a:r>
            <a:r>
              <a:rPr lang="en-US" sz="1600">
                <a:solidFill>
                  <a:srgbClr val="0070C0"/>
                </a:solidFill>
                <a:latin typeface="Verdana"/>
                <a:ea typeface="Verdana"/>
                <a:cs typeface="Verdana"/>
                <a:sym typeface="Verdana"/>
              </a:rPr>
              <a:t> (VR) </a:t>
            </a:r>
            <a:r>
              <a:rPr lang="en-US" sz="1600" err="1">
                <a:solidFill>
                  <a:srgbClr val="0070C0"/>
                </a:solidFill>
                <a:latin typeface="Verdana"/>
                <a:ea typeface="Verdana"/>
                <a:cs typeface="Verdana"/>
                <a:sym typeface="Verdana"/>
              </a:rPr>
              <a:t>contribuisce</a:t>
            </a:r>
            <a:r>
              <a:rPr lang="en-US" sz="1600">
                <a:solidFill>
                  <a:srgbClr val="0070C0"/>
                </a:solidFill>
                <a:latin typeface="Verdana"/>
                <a:ea typeface="Verdana"/>
                <a:cs typeface="Verdana"/>
                <a:sym typeface="Verdana"/>
              </a:rPr>
              <a:t> a </a:t>
            </a:r>
            <a:r>
              <a:rPr lang="en-US" sz="1600" err="1">
                <a:solidFill>
                  <a:srgbClr val="0070C0"/>
                </a:solidFill>
                <a:latin typeface="Verdana"/>
                <a:ea typeface="Verdana"/>
                <a:cs typeface="Verdana"/>
                <a:sym typeface="Verdana"/>
              </a:rPr>
              <a:t>mettere</a:t>
            </a:r>
            <a:r>
              <a:rPr lang="en-US" sz="1600">
                <a:solidFill>
                  <a:srgbClr val="0070C0"/>
                </a:solidFill>
                <a:latin typeface="Verdana"/>
                <a:ea typeface="Verdana"/>
                <a:cs typeface="Verdana"/>
                <a:sym typeface="Verdana"/>
              </a:rPr>
              <a:t> sotto </a:t>
            </a:r>
            <a:r>
              <a:rPr lang="en-US" sz="1600" err="1">
                <a:solidFill>
                  <a:srgbClr val="0070C0"/>
                </a:solidFill>
                <a:latin typeface="Verdana"/>
                <a:ea typeface="Verdana"/>
                <a:cs typeface="Verdana"/>
                <a:sym typeface="Verdana"/>
              </a:rPr>
              <a:t>controllo</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fattori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ambientali</a:t>
            </a:r>
            <a:r>
              <a:rPr lang="en-US" sz="1600">
                <a:solidFill>
                  <a:srgbClr val="0070C0"/>
                </a:solidFill>
                <a:latin typeface="Verdana"/>
                <a:ea typeface="Verdana"/>
                <a:cs typeface="Verdana"/>
                <a:sym typeface="Verdana"/>
              </a:rPr>
              <a:t>. La </a:t>
            </a:r>
            <a:r>
              <a:rPr lang="en-US" sz="1600" err="1">
                <a:solidFill>
                  <a:srgbClr val="0070C0"/>
                </a:solidFill>
                <a:latin typeface="Verdana"/>
                <a:ea typeface="Verdana"/>
                <a:cs typeface="Verdana"/>
                <a:sym typeface="Verdana"/>
              </a:rPr>
              <a:t>realtà</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virtuale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offre</a:t>
            </a:r>
            <a:r>
              <a:rPr lang="en-US" sz="1600">
                <a:solidFill>
                  <a:srgbClr val="0070C0"/>
                </a:solidFill>
                <a:latin typeface="Verdana"/>
                <a:ea typeface="Verdana"/>
                <a:cs typeface="Verdana"/>
                <a:sym typeface="Verdana"/>
              </a:rPr>
              <a:t> un </a:t>
            </a:r>
            <a:r>
              <a:rPr lang="en-US" sz="1600" err="1">
                <a:solidFill>
                  <a:srgbClr val="0070C0"/>
                </a:solidFill>
                <a:latin typeface="Verdana"/>
                <a:ea typeface="Verdana"/>
                <a:cs typeface="Verdana"/>
                <a:sym typeface="Verdana"/>
              </a:rPr>
              <a:t>ambiente</a:t>
            </a:r>
            <a:r>
              <a:rPr lang="en-US" sz="1600">
                <a:solidFill>
                  <a:srgbClr val="0070C0"/>
                </a:solidFill>
                <a:latin typeface="Verdana"/>
                <a:ea typeface="Verdana"/>
                <a:cs typeface="Verdana"/>
                <a:sym typeface="Verdana"/>
              </a:rPr>
              <a:t> in cui è </a:t>
            </a:r>
            <a:r>
              <a:rPr lang="en-US" sz="1600" err="1">
                <a:solidFill>
                  <a:srgbClr val="0070C0"/>
                </a:solidFill>
                <a:latin typeface="Verdana"/>
                <a:ea typeface="Verdana"/>
                <a:cs typeface="Verdana"/>
                <a:sym typeface="Verdana"/>
              </a:rPr>
              <a:t>possibile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evidenziare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gli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errori</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nella</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percezione</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della</a:t>
            </a:r>
            <a:r>
              <a:rPr lang="en-US" sz="1600">
                <a:solidFill>
                  <a:srgbClr val="0070C0"/>
                </a:solidFill>
                <a:latin typeface="Verdana"/>
                <a:ea typeface="Verdana"/>
                <a:cs typeface="Verdana"/>
                <a:sym typeface="Verdana"/>
              </a:rPr>
              <a:t> </a:t>
            </a:r>
            <a:r>
              <a:rPr lang="en-US" sz="1600" err="1">
                <a:solidFill>
                  <a:srgbClr val="0070C0"/>
                </a:solidFill>
                <a:latin typeface="Verdana"/>
                <a:ea typeface="Verdana"/>
                <a:cs typeface="Verdana"/>
                <a:sym typeface="Verdana"/>
              </a:rPr>
              <a:t>realtà</a:t>
            </a:r>
            <a:r>
              <a:rPr lang="en-US" sz="1600">
                <a:solidFill>
                  <a:schemeClr val="lt1"/>
                </a:solidFill>
                <a:latin typeface="Verdana"/>
                <a:ea typeface="Verdana"/>
                <a:cs typeface="Verdana"/>
                <a:sym typeface="Verdana"/>
              </a:rPr>
              <a:t>.</a:t>
            </a:r>
            <a:endParaRPr/>
          </a:p>
          <a:p>
            <a:pPr marL="0" marR="0" lvl="0" indent="0" algn="just" rtl="0">
              <a:spcBef>
                <a:spcPts val="0"/>
              </a:spcBef>
              <a:spcAft>
                <a:spcPts val="0"/>
              </a:spcAft>
              <a:buNone/>
            </a:pPr>
            <a:endParaRPr sz="1200">
              <a:solidFill>
                <a:schemeClr val="lt1"/>
              </a:solidFill>
              <a:latin typeface="Calibri"/>
              <a:ea typeface="Calibri"/>
              <a:cs typeface="Calibri"/>
              <a:sym typeface="Calibri"/>
            </a:endParaRPr>
          </a:p>
        </p:txBody>
      </p:sp>
      <p:sp>
        <p:nvSpPr>
          <p:cNvPr id="405" name="Google Shape;405;p47"/>
          <p:cNvSpPr/>
          <p:nvPr/>
        </p:nvSpPr>
        <p:spPr>
          <a:xfrm rot="5400000">
            <a:off x="3848100" y="3848100"/>
            <a:ext cx="990600" cy="609600"/>
          </a:xfrm>
          <a:prstGeom prst="stripedRightArrow">
            <a:avLst>
              <a:gd name="adj1" fmla="val 50000"/>
              <a:gd name="adj2" fmla="val 50000"/>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6" name="Google Shape;406;p47"/>
          <p:cNvSpPr/>
          <p:nvPr/>
        </p:nvSpPr>
        <p:spPr>
          <a:xfrm rot="5400000">
            <a:off x="6705600" y="3848100"/>
            <a:ext cx="990600" cy="609600"/>
          </a:xfrm>
          <a:prstGeom prst="stripedRightArrow">
            <a:avLst>
              <a:gd name="adj1" fmla="val 50000"/>
              <a:gd name="adj2" fmla="val 50000"/>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597235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70C0"/>
                </a:solidFill>
              </a:rPr>
              <a:t>The context-free bias</a:t>
            </a:r>
            <a:endParaRPr>
              <a:solidFill>
                <a:srgbClr val="0070C0"/>
              </a:solidFill>
            </a:endParaRPr>
          </a:p>
        </p:txBody>
      </p:sp>
      <p:sp>
        <p:nvSpPr>
          <p:cNvPr id="131" name="Google Shape;131;p19"/>
          <p:cNvSpPr txBox="1">
            <a:spLocks noGrp="1"/>
          </p:cNvSpPr>
          <p:nvPr>
            <p:ph type="body" idx="1"/>
          </p:nvPr>
        </p:nvSpPr>
        <p:spPr>
          <a:xfrm>
            <a:off x="0" y="1124744"/>
            <a:ext cx="8460432" cy="5276056"/>
          </a:xfrm>
          <a:prstGeom prst="rect">
            <a:avLst/>
          </a:prstGeom>
          <a:noFill/>
          <a:ln>
            <a:noFill/>
          </a:ln>
        </p:spPr>
        <p:txBody>
          <a:bodyPr spcFirstLastPara="1" wrap="square" lIns="91425" tIns="45700" rIns="91425" bIns="45700" anchor="t" anchorCtr="0">
            <a:noAutofit/>
          </a:bodyPr>
          <a:lstStyle/>
          <a:p>
            <a:pPr marL="365760" lvl="0" indent="-221107" algn="l" rtl="0">
              <a:lnSpc>
                <a:spcPct val="80000"/>
              </a:lnSpc>
              <a:spcBef>
                <a:spcPts val="0"/>
              </a:spcBef>
              <a:spcAft>
                <a:spcPts val="0"/>
              </a:spcAft>
              <a:buSzPts val="550"/>
              <a:buFont typeface="Arial"/>
              <a:buNone/>
            </a:pPr>
            <a:endParaRPr sz="550"/>
          </a:p>
          <a:p>
            <a:pPr marL="109728" lvl="0" indent="0" algn="l" rtl="0">
              <a:lnSpc>
                <a:spcPct val="100000"/>
              </a:lnSpc>
              <a:spcBef>
                <a:spcPts val="0"/>
              </a:spcBef>
              <a:spcAft>
                <a:spcPts val="0"/>
              </a:spcAft>
              <a:buSzPts val="1300"/>
              <a:buNone/>
            </a:pPr>
            <a:r>
              <a:rPr lang="en-US" sz="2600">
                <a:solidFill>
                  <a:srgbClr val="0070C0"/>
                </a:solidFill>
              </a:rPr>
              <a:t>Uno </a:t>
            </a:r>
            <a:r>
              <a:rPr lang="en-US" sz="2600" err="1">
                <a:solidFill>
                  <a:srgbClr val="0070C0"/>
                </a:solidFill>
              </a:rPr>
              <a:t>dei</a:t>
            </a:r>
            <a:r>
              <a:rPr lang="en-US" sz="2600">
                <a:solidFill>
                  <a:srgbClr val="0070C0"/>
                </a:solidFill>
              </a:rPr>
              <a:t> </a:t>
            </a:r>
            <a:r>
              <a:rPr lang="en-US" sz="2600" err="1">
                <a:solidFill>
                  <a:srgbClr val="0070C0"/>
                </a:solidFill>
              </a:rPr>
              <a:t>principi</a:t>
            </a:r>
            <a:r>
              <a:rPr lang="en-US" sz="2600">
                <a:solidFill>
                  <a:srgbClr val="0070C0"/>
                </a:solidFill>
              </a:rPr>
              <a:t> </a:t>
            </a:r>
            <a:r>
              <a:rPr lang="en-US" sz="2600" err="1">
                <a:solidFill>
                  <a:srgbClr val="0070C0"/>
                </a:solidFill>
              </a:rPr>
              <a:t>fondamentali</a:t>
            </a:r>
            <a:r>
              <a:rPr lang="en-US" sz="2600">
                <a:solidFill>
                  <a:srgbClr val="0070C0"/>
                </a:solidFill>
              </a:rPr>
              <a:t> </a:t>
            </a:r>
            <a:r>
              <a:rPr lang="en-US" sz="2600" err="1">
                <a:solidFill>
                  <a:srgbClr val="0070C0"/>
                </a:solidFill>
              </a:rPr>
              <a:t>della</a:t>
            </a:r>
            <a:r>
              <a:rPr lang="en-US" sz="2600">
                <a:solidFill>
                  <a:srgbClr val="0070C0"/>
                </a:solidFill>
              </a:rPr>
              <a:t> </a:t>
            </a:r>
            <a:r>
              <a:rPr lang="en-US" sz="2600" err="1">
                <a:solidFill>
                  <a:srgbClr val="0070C0"/>
                </a:solidFill>
              </a:rPr>
              <a:t>psicologia</a:t>
            </a:r>
            <a:r>
              <a:rPr lang="en-US" sz="2600">
                <a:solidFill>
                  <a:srgbClr val="0070C0"/>
                </a:solidFill>
              </a:rPr>
              <a:t> </a:t>
            </a:r>
            <a:r>
              <a:rPr lang="en-US" sz="2600" err="1">
                <a:solidFill>
                  <a:srgbClr val="0070C0"/>
                </a:solidFill>
              </a:rPr>
              <a:t>cognitiva</a:t>
            </a:r>
            <a:r>
              <a:rPr lang="en-US" sz="2600">
                <a:solidFill>
                  <a:srgbClr val="0070C0"/>
                </a:solidFill>
              </a:rPr>
              <a:t> è </a:t>
            </a:r>
            <a:r>
              <a:rPr lang="en-US" sz="2600" err="1">
                <a:solidFill>
                  <a:srgbClr val="0070C0"/>
                </a:solidFill>
              </a:rPr>
              <a:t>che</a:t>
            </a:r>
            <a:r>
              <a:rPr lang="en-US" sz="2600">
                <a:solidFill>
                  <a:srgbClr val="0070C0"/>
                </a:solidFill>
              </a:rPr>
              <a:t> </a:t>
            </a:r>
            <a:r>
              <a:rPr lang="en-US" sz="2600" err="1">
                <a:solidFill>
                  <a:srgbClr val="0070C0"/>
                </a:solidFill>
              </a:rPr>
              <a:t>ogni</a:t>
            </a:r>
            <a:r>
              <a:rPr lang="en-US" sz="2600">
                <a:solidFill>
                  <a:srgbClr val="0070C0"/>
                </a:solidFill>
              </a:rPr>
              <a:t> forma di </a:t>
            </a:r>
            <a:r>
              <a:rPr lang="en-US" sz="2600" err="1">
                <a:solidFill>
                  <a:srgbClr val="0070C0"/>
                </a:solidFill>
              </a:rPr>
              <a:t>valutazione</a:t>
            </a:r>
            <a:r>
              <a:rPr lang="en-US" sz="2600">
                <a:solidFill>
                  <a:srgbClr val="0070C0"/>
                </a:solidFill>
              </a:rPr>
              <a:t> e </a:t>
            </a:r>
            <a:r>
              <a:rPr lang="en-US" sz="2600" err="1">
                <a:solidFill>
                  <a:srgbClr val="0070C0"/>
                </a:solidFill>
              </a:rPr>
              <a:t>soluzione</a:t>
            </a:r>
            <a:r>
              <a:rPr lang="en-US" sz="2600">
                <a:solidFill>
                  <a:srgbClr val="0070C0"/>
                </a:solidFill>
              </a:rPr>
              <a:t> </a:t>
            </a:r>
            <a:r>
              <a:rPr lang="en-US" sz="2600" err="1">
                <a:solidFill>
                  <a:srgbClr val="0070C0"/>
                </a:solidFill>
              </a:rPr>
              <a:t>dei</a:t>
            </a:r>
            <a:r>
              <a:rPr lang="en-US" sz="2600">
                <a:solidFill>
                  <a:srgbClr val="0070C0"/>
                </a:solidFill>
              </a:rPr>
              <a:t> </a:t>
            </a:r>
            <a:r>
              <a:rPr lang="en-US" sz="2600" err="1">
                <a:solidFill>
                  <a:srgbClr val="0070C0"/>
                </a:solidFill>
              </a:rPr>
              <a:t>problemi</a:t>
            </a:r>
            <a:r>
              <a:rPr lang="en-US" sz="2600">
                <a:solidFill>
                  <a:srgbClr val="0070C0"/>
                </a:solidFill>
              </a:rPr>
              <a:t> è </a:t>
            </a:r>
            <a:r>
              <a:rPr lang="en-US" sz="2600" err="1">
                <a:solidFill>
                  <a:srgbClr val="0070C0"/>
                </a:solidFill>
              </a:rPr>
              <a:t>dipendente</a:t>
            </a:r>
            <a:r>
              <a:rPr lang="en-US" sz="2600">
                <a:solidFill>
                  <a:srgbClr val="0070C0"/>
                </a:solidFill>
              </a:rPr>
              <a:t> dal </a:t>
            </a:r>
            <a:r>
              <a:rPr lang="en-US" sz="2600" err="1">
                <a:solidFill>
                  <a:srgbClr val="0070C0"/>
                </a:solidFill>
              </a:rPr>
              <a:t>contesto</a:t>
            </a:r>
            <a:endParaRPr sz="2600">
              <a:solidFill>
                <a:srgbClr val="0070C0"/>
              </a:solidFill>
            </a:endParaRPr>
          </a:p>
          <a:p>
            <a:pPr marL="365760" lvl="0" indent="-173481" algn="l" rtl="0">
              <a:lnSpc>
                <a:spcPct val="100000"/>
              </a:lnSpc>
              <a:spcBef>
                <a:spcPts val="0"/>
              </a:spcBef>
              <a:spcAft>
                <a:spcPts val="0"/>
              </a:spcAft>
              <a:buSzPts val="1300"/>
              <a:buNone/>
            </a:pPr>
            <a:endParaRPr sz="2600">
              <a:solidFill>
                <a:srgbClr val="0070C0"/>
              </a:solidFill>
            </a:endParaRPr>
          </a:p>
          <a:p>
            <a:pPr marL="109728" lvl="0" indent="0" algn="l" rtl="0">
              <a:lnSpc>
                <a:spcPct val="100000"/>
              </a:lnSpc>
              <a:spcBef>
                <a:spcPts val="0"/>
              </a:spcBef>
              <a:spcAft>
                <a:spcPts val="0"/>
              </a:spcAft>
              <a:buSzPts val="1300"/>
              <a:buNone/>
            </a:pPr>
            <a:r>
              <a:rPr lang="en-US" sz="2600">
                <a:solidFill>
                  <a:srgbClr val="0070C0"/>
                </a:solidFill>
              </a:rPr>
              <a:t>Il </a:t>
            </a:r>
            <a:r>
              <a:rPr lang="en-US" sz="2600" err="1">
                <a:solidFill>
                  <a:srgbClr val="0070C0"/>
                </a:solidFill>
              </a:rPr>
              <a:t>laboratorio</a:t>
            </a:r>
            <a:r>
              <a:rPr lang="en-US" sz="2600">
                <a:solidFill>
                  <a:srgbClr val="0070C0"/>
                </a:solidFill>
              </a:rPr>
              <a:t> per </a:t>
            </a:r>
            <a:r>
              <a:rPr lang="en-US" sz="2600" err="1">
                <a:solidFill>
                  <a:srgbClr val="0070C0"/>
                </a:solidFill>
              </a:rPr>
              <a:t>sé</a:t>
            </a:r>
            <a:r>
              <a:rPr lang="en-US" sz="2600">
                <a:solidFill>
                  <a:srgbClr val="0070C0"/>
                </a:solidFill>
              </a:rPr>
              <a:t> non è un </a:t>
            </a:r>
            <a:r>
              <a:rPr lang="en-US" sz="2600" err="1">
                <a:solidFill>
                  <a:srgbClr val="0070C0"/>
                </a:solidFill>
              </a:rPr>
              <a:t>contesto</a:t>
            </a:r>
            <a:r>
              <a:rPr lang="en-US" sz="2600">
                <a:solidFill>
                  <a:srgbClr val="0070C0"/>
                </a:solidFill>
              </a:rPr>
              <a:t> </a:t>
            </a:r>
            <a:r>
              <a:rPr lang="en-US" sz="2600" err="1">
                <a:solidFill>
                  <a:srgbClr val="0070C0"/>
                </a:solidFill>
              </a:rPr>
              <a:t>neutrale</a:t>
            </a:r>
            <a:r>
              <a:rPr lang="en-US" sz="2600">
                <a:solidFill>
                  <a:srgbClr val="0070C0"/>
                </a:solidFill>
              </a:rPr>
              <a:t> ma è </a:t>
            </a:r>
            <a:r>
              <a:rPr lang="en-US" sz="2600" err="1">
                <a:solidFill>
                  <a:srgbClr val="0070C0"/>
                </a:solidFill>
              </a:rPr>
              <a:t>esso</a:t>
            </a:r>
            <a:r>
              <a:rPr lang="en-US" sz="2600">
                <a:solidFill>
                  <a:srgbClr val="0070C0"/>
                </a:solidFill>
              </a:rPr>
              <a:t> </a:t>
            </a:r>
            <a:r>
              <a:rPr lang="en-US" sz="2600" err="1">
                <a:solidFill>
                  <a:srgbClr val="0070C0"/>
                </a:solidFill>
              </a:rPr>
              <a:t>stesso</a:t>
            </a:r>
            <a:r>
              <a:rPr lang="en-US" sz="2600">
                <a:solidFill>
                  <a:srgbClr val="0070C0"/>
                </a:solidFill>
              </a:rPr>
              <a:t> </a:t>
            </a:r>
            <a:r>
              <a:rPr lang="en-US" sz="2600" err="1">
                <a:solidFill>
                  <a:srgbClr val="0070C0"/>
                </a:solidFill>
              </a:rPr>
              <a:t>un’istituzione</a:t>
            </a:r>
            <a:r>
              <a:rPr lang="en-US" sz="2600">
                <a:solidFill>
                  <a:srgbClr val="0070C0"/>
                </a:solidFill>
              </a:rPr>
              <a:t> con le sue </a:t>
            </a:r>
            <a:r>
              <a:rPr lang="en-US" sz="2600" err="1">
                <a:solidFill>
                  <a:srgbClr val="0070C0"/>
                </a:solidFill>
              </a:rPr>
              <a:t>regole</a:t>
            </a:r>
            <a:r>
              <a:rPr lang="en-US" sz="2600">
                <a:solidFill>
                  <a:srgbClr val="0070C0"/>
                </a:solidFill>
              </a:rPr>
              <a:t> </a:t>
            </a:r>
            <a:r>
              <a:rPr lang="en-US" sz="2600" err="1">
                <a:solidFill>
                  <a:srgbClr val="0070C0"/>
                </a:solidFill>
              </a:rPr>
              <a:t>formali</a:t>
            </a:r>
            <a:r>
              <a:rPr lang="en-US" sz="2600">
                <a:solidFill>
                  <a:srgbClr val="0070C0"/>
                </a:solidFill>
              </a:rPr>
              <a:t> e </a:t>
            </a:r>
            <a:r>
              <a:rPr lang="en-US" sz="2600" err="1">
                <a:solidFill>
                  <a:srgbClr val="0070C0"/>
                </a:solidFill>
              </a:rPr>
              <a:t>informali</a:t>
            </a:r>
            <a:r>
              <a:rPr lang="en-US" sz="2600">
                <a:solidFill>
                  <a:srgbClr val="0070C0"/>
                </a:solidFill>
              </a:rPr>
              <a:t>, </a:t>
            </a:r>
            <a:r>
              <a:rPr lang="en-US" sz="2600" err="1">
                <a:solidFill>
                  <a:srgbClr val="0070C0"/>
                </a:solidFill>
              </a:rPr>
              <a:t>esplicite</a:t>
            </a:r>
            <a:r>
              <a:rPr lang="en-US" sz="2600">
                <a:solidFill>
                  <a:srgbClr val="0070C0"/>
                </a:solidFill>
              </a:rPr>
              <a:t> o </a:t>
            </a:r>
            <a:r>
              <a:rPr lang="en-US" sz="2600" err="1">
                <a:solidFill>
                  <a:srgbClr val="0070C0"/>
                </a:solidFill>
              </a:rPr>
              <a:t>tacite</a:t>
            </a:r>
            <a:endParaRPr sz="2600">
              <a:solidFill>
                <a:srgbClr val="0070C0"/>
              </a:solidFill>
            </a:endParaRPr>
          </a:p>
          <a:p>
            <a:pPr marL="342900" lvl="0" indent="-146050" algn="l" rtl="0">
              <a:lnSpc>
                <a:spcPct val="100000"/>
              </a:lnSpc>
              <a:spcBef>
                <a:spcPts val="0"/>
              </a:spcBef>
              <a:spcAft>
                <a:spcPts val="0"/>
              </a:spcAft>
              <a:buSzPts val="1300"/>
              <a:buNone/>
            </a:pPr>
            <a:endParaRPr sz="2600">
              <a:solidFill>
                <a:srgbClr val="0070C0"/>
              </a:solidFill>
            </a:endParaRPr>
          </a:p>
          <a:p>
            <a:pPr marL="114300" lvl="0" indent="0" algn="l" rtl="0">
              <a:lnSpc>
                <a:spcPct val="100000"/>
              </a:lnSpc>
              <a:spcBef>
                <a:spcPts val="0"/>
              </a:spcBef>
              <a:spcAft>
                <a:spcPts val="0"/>
              </a:spcAft>
              <a:buSzPts val="1300"/>
              <a:buNone/>
            </a:pPr>
            <a:r>
              <a:rPr lang="en-US" sz="2600">
                <a:solidFill>
                  <a:srgbClr val="0070C0"/>
                </a:solidFill>
              </a:rPr>
              <a:t>I </a:t>
            </a:r>
            <a:r>
              <a:rPr lang="en-US" sz="2600" err="1">
                <a:solidFill>
                  <a:srgbClr val="0070C0"/>
                </a:solidFill>
              </a:rPr>
              <a:t>giochi</a:t>
            </a:r>
            <a:r>
              <a:rPr lang="en-US" sz="2600">
                <a:solidFill>
                  <a:srgbClr val="0070C0"/>
                </a:solidFill>
              </a:rPr>
              <a:t> in </a:t>
            </a:r>
            <a:r>
              <a:rPr lang="en-US" sz="2600" err="1">
                <a:solidFill>
                  <a:srgbClr val="0070C0"/>
                </a:solidFill>
              </a:rPr>
              <a:t>laboratorio</a:t>
            </a:r>
            <a:r>
              <a:rPr lang="en-US" sz="2600">
                <a:solidFill>
                  <a:srgbClr val="0070C0"/>
                </a:solidFill>
              </a:rPr>
              <a:t> </a:t>
            </a:r>
            <a:r>
              <a:rPr lang="en-US" sz="2600" err="1">
                <a:solidFill>
                  <a:srgbClr val="0070C0"/>
                </a:solidFill>
              </a:rPr>
              <a:t>sono</a:t>
            </a:r>
            <a:r>
              <a:rPr lang="en-US" sz="2600">
                <a:solidFill>
                  <a:srgbClr val="0070C0"/>
                </a:solidFill>
              </a:rPr>
              <a:t> di </a:t>
            </a:r>
            <a:r>
              <a:rPr lang="en-US" sz="2600" err="1">
                <a:solidFill>
                  <a:srgbClr val="0070C0"/>
                </a:solidFill>
              </a:rPr>
              <a:t>solito</a:t>
            </a:r>
            <a:r>
              <a:rPr lang="en-US" sz="2600">
                <a:solidFill>
                  <a:srgbClr val="0070C0"/>
                </a:solidFill>
              </a:rPr>
              <a:t> </a:t>
            </a:r>
            <a:r>
              <a:rPr lang="en-US" sz="2600" err="1">
                <a:solidFill>
                  <a:srgbClr val="0070C0"/>
                </a:solidFill>
              </a:rPr>
              <a:t>testati</a:t>
            </a:r>
            <a:r>
              <a:rPr lang="en-US" sz="2600">
                <a:solidFill>
                  <a:srgbClr val="0070C0"/>
                </a:solidFill>
              </a:rPr>
              <a:t> </a:t>
            </a:r>
            <a:r>
              <a:rPr lang="en-US" sz="2600" err="1">
                <a:solidFill>
                  <a:srgbClr val="0070C0"/>
                </a:solidFill>
              </a:rPr>
              <a:t>senza</a:t>
            </a:r>
            <a:r>
              <a:rPr lang="en-US" sz="2600">
                <a:solidFill>
                  <a:srgbClr val="0070C0"/>
                </a:solidFill>
              </a:rPr>
              <a:t> </a:t>
            </a:r>
            <a:r>
              <a:rPr lang="en-US" sz="2600" err="1">
                <a:solidFill>
                  <a:srgbClr val="0070C0"/>
                </a:solidFill>
              </a:rPr>
              <a:t>contesto</a:t>
            </a:r>
            <a:r>
              <a:rPr lang="en-US" sz="2600">
                <a:solidFill>
                  <a:srgbClr val="0070C0"/>
                </a:solidFill>
              </a:rPr>
              <a:t> ma </a:t>
            </a:r>
            <a:r>
              <a:rPr lang="en-US" sz="2600" err="1">
                <a:solidFill>
                  <a:srgbClr val="0070C0"/>
                </a:solidFill>
              </a:rPr>
              <a:t>i</a:t>
            </a:r>
            <a:r>
              <a:rPr lang="en-US" sz="2600">
                <a:solidFill>
                  <a:srgbClr val="0070C0"/>
                </a:solidFill>
              </a:rPr>
              <a:t> </a:t>
            </a:r>
            <a:r>
              <a:rPr lang="en-US" sz="2600" err="1">
                <a:solidFill>
                  <a:srgbClr val="0070C0"/>
                </a:solidFill>
              </a:rPr>
              <a:t>soggetti</a:t>
            </a:r>
            <a:r>
              <a:rPr lang="en-US" sz="2600">
                <a:solidFill>
                  <a:srgbClr val="0070C0"/>
                </a:solidFill>
              </a:rPr>
              <a:t> </a:t>
            </a:r>
            <a:r>
              <a:rPr lang="en-US" sz="2600" err="1">
                <a:solidFill>
                  <a:srgbClr val="0070C0"/>
                </a:solidFill>
              </a:rPr>
              <a:t>sperimentali</a:t>
            </a:r>
            <a:r>
              <a:rPr lang="en-US" sz="2600">
                <a:solidFill>
                  <a:srgbClr val="0070C0"/>
                </a:solidFill>
              </a:rPr>
              <a:t> </a:t>
            </a:r>
            <a:r>
              <a:rPr lang="en-US" sz="2600" err="1">
                <a:solidFill>
                  <a:srgbClr val="0070C0"/>
                </a:solidFill>
              </a:rPr>
              <a:t>applicano</a:t>
            </a:r>
            <a:r>
              <a:rPr lang="en-US" sz="2600">
                <a:solidFill>
                  <a:srgbClr val="0070C0"/>
                </a:solidFill>
              </a:rPr>
              <a:t> </a:t>
            </a:r>
            <a:r>
              <a:rPr lang="en-US" sz="2600" err="1">
                <a:solidFill>
                  <a:srgbClr val="0070C0"/>
                </a:solidFill>
              </a:rPr>
              <a:t>comunque</a:t>
            </a:r>
            <a:r>
              <a:rPr lang="en-US" sz="2600">
                <a:solidFill>
                  <a:srgbClr val="0070C0"/>
                </a:solidFill>
              </a:rPr>
              <a:t> le </a:t>
            </a:r>
            <a:r>
              <a:rPr lang="en-US" sz="2600" err="1">
                <a:solidFill>
                  <a:srgbClr val="0070C0"/>
                </a:solidFill>
              </a:rPr>
              <a:t>loro</a:t>
            </a:r>
            <a:r>
              <a:rPr lang="en-US" sz="2600">
                <a:solidFill>
                  <a:srgbClr val="0070C0"/>
                </a:solidFill>
              </a:rPr>
              <a:t> </a:t>
            </a:r>
            <a:r>
              <a:rPr lang="en-US" sz="2600" err="1">
                <a:solidFill>
                  <a:srgbClr val="0070C0"/>
                </a:solidFill>
              </a:rPr>
              <a:t>etichette</a:t>
            </a:r>
            <a:r>
              <a:rPr lang="en-US" sz="2600">
                <a:solidFill>
                  <a:srgbClr val="0070C0"/>
                </a:solidFill>
              </a:rPr>
              <a:t> </a:t>
            </a:r>
            <a:r>
              <a:rPr lang="en-US" sz="2600" err="1">
                <a:solidFill>
                  <a:srgbClr val="0070C0"/>
                </a:solidFill>
              </a:rPr>
              <a:t>agli</a:t>
            </a:r>
            <a:r>
              <a:rPr lang="en-US" sz="2600">
                <a:solidFill>
                  <a:srgbClr val="0070C0"/>
                </a:solidFill>
              </a:rPr>
              <a:t> </a:t>
            </a:r>
            <a:r>
              <a:rPr lang="en-US" sz="2600" err="1">
                <a:solidFill>
                  <a:srgbClr val="0070C0"/>
                </a:solidFill>
              </a:rPr>
              <a:t>stimoli</a:t>
            </a:r>
            <a:r>
              <a:rPr lang="en-US" sz="2600">
                <a:solidFill>
                  <a:srgbClr val="0070C0"/>
                </a:solidFill>
              </a:rPr>
              <a:t> </a:t>
            </a:r>
            <a:r>
              <a:rPr lang="en-US" sz="2600" err="1">
                <a:solidFill>
                  <a:srgbClr val="0070C0"/>
                </a:solidFill>
              </a:rPr>
              <a:t>sperimentali</a:t>
            </a:r>
            <a:endParaRPr>
              <a:solidFill>
                <a:srgbClr val="0070C0"/>
              </a:solidFill>
            </a:endParaRPr>
          </a:p>
          <a:p>
            <a:pPr marL="342900" lvl="0" indent="-146050" algn="l" rtl="0">
              <a:lnSpc>
                <a:spcPct val="100000"/>
              </a:lnSpc>
              <a:spcBef>
                <a:spcPts val="0"/>
              </a:spcBef>
              <a:spcAft>
                <a:spcPts val="0"/>
              </a:spcAft>
              <a:buSzPts val="1300"/>
              <a:buNone/>
            </a:pPr>
            <a:endParaRPr sz="2600">
              <a:latin typeface="Arial"/>
              <a:ea typeface="Arial"/>
              <a:cs typeface="Arial"/>
              <a:sym typeface="Arial"/>
            </a:endParaRPr>
          </a:p>
          <a:p>
            <a:pPr marL="365760" lvl="0" indent="-173481" algn="l" rtl="0">
              <a:lnSpc>
                <a:spcPct val="100000"/>
              </a:lnSpc>
              <a:spcBef>
                <a:spcPts val="0"/>
              </a:spcBef>
              <a:spcAft>
                <a:spcPts val="0"/>
              </a:spcAft>
              <a:buSzPts val="1300"/>
              <a:buNone/>
            </a:pPr>
            <a:endParaRPr sz="2600">
              <a:latin typeface="Arial"/>
              <a:ea typeface="Arial"/>
              <a:cs typeface="Arial"/>
              <a:sym typeface="Arial"/>
            </a:endParaRPr>
          </a:p>
        </p:txBody>
      </p:sp>
      <p:sp>
        <p:nvSpPr>
          <p:cNvPr id="132" name="Google Shape;132;p19"/>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70C0"/>
                </a:solidFill>
              </a:rPr>
              <a:t>Synthetic field cues</a:t>
            </a:r>
            <a:endParaRPr>
              <a:solidFill>
                <a:srgbClr val="0070C0"/>
              </a:solidFill>
            </a:endParaRPr>
          </a:p>
        </p:txBody>
      </p:sp>
      <p:sp>
        <p:nvSpPr>
          <p:cNvPr id="138" name="Google Shape;138;p20"/>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0"/>
              </a:spcBef>
              <a:spcAft>
                <a:spcPts val="0"/>
              </a:spcAft>
              <a:buSzPts val="1200"/>
              <a:buNone/>
            </a:pPr>
            <a:r>
              <a:rPr lang="en-US" sz="2400" err="1">
                <a:solidFill>
                  <a:srgbClr val="0070C0"/>
                </a:solidFill>
              </a:rPr>
              <a:t>L’uso</a:t>
            </a:r>
            <a:r>
              <a:rPr lang="en-US" sz="2400">
                <a:solidFill>
                  <a:srgbClr val="0070C0"/>
                </a:solidFill>
              </a:rPr>
              <a:t> </a:t>
            </a:r>
            <a:r>
              <a:rPr lang="en-US" sz="2400" err="1">
                <a:solidFill>
                  <a:srgbClr val="0070C0"/>
                </a:solidFill>
              </a:rPr>
              <a:t>della</a:t>
            </a:r>
            <a:r>
              <a:rPr lang="en-US" sz="2400">
                <a:solidFill>
                  <a:srgbClr val="0070C0"/>
                </a:solidFill>
              </a:rPr>
              <a:t> </a:t>
            </a:r>
            <a:r>
              <a:rPr lang="en-US" sz="2400" err="1">
                <a:solidFill>
                  <a:srgbClr val="0070C0"/>
                </a:solidFill>
              </a:rPr>
              <a:t>realtà</a:t>
            </a:r>
            <a:r>
              <a:rPr lang="en-US" sz="2400">
                <a:solidFill>
                  <a:srgbClr val="0070C0"/>
                </a:solidFill>
              </a:rPr>
              <a:t> </a:t>
            </a:r>
            <a:r>
              <a:rPr lang="en-US" sz="2400" err="1">
                <a:solidFill>
                  <a:srgbClr val="0070C0"/>
                </a:solidFill>
              </a:rPr>
              <a:t>virtuale</a:t>
            </a:r>
            <a:r>
              <a:rPr lang="en-US" sz="2400">
                <a:solidFill>
                  <a:srgbClr val="0070C0"/>
                </a:solidFill>
              </a:rPr>
              <a:t> </a:t>
            </a:r>
            <a:r>
              <a:rPr lang="en-US" sz="2400" err="1">
                <a:solidFill>
                  <a:srgbClr val="0070C0"/>
                </a:solidFill>
              </a:rPr>
              <a:t>può</a:t>
            </a:r>
            <a:r>
              <a:rPr lang="en-US" sz="2400">
                <a:solidFill>
                  <a:srgbClr val="0070C0"/>
                </a:solidFill>
              </a:rPr>
              <a:t> </a:t>
            </a:r>
            <a:r>
              <a:rPr lang="en-US" sz="2400" err="1">
                <a:solidFill>
                  <a:srgbClr val="0070C0"/>
                </a:solidFill>
              </a:rPr>
              <a:t>fornire</a:t>
            </a:r>
            <a:r>
              <a:rPr lang="en-US" sz="2400">
                <a:solidFill>
                  <a:srgbClr val="0070C0"/>
                </a:solidFill>
              </a:rPr>
              <a:t> in </a:t>
            </a:r>
            <a:r>
              <a:rPr lang="en-US" sz="2400" err="1">
                <a:solidFill>
                  <a:srgbClr val="0070C0"/>
                </a:solidFill>
              </a:rPr>
              <a:t>modo</a:t>
            </a:r>
            <a:r>
              <a:rPr lang="en-US" sz="2400">
                <a:solidFill>
                  <a:srgbClr val="0070C0"/>
                </a:solidFill>
              </a:rPr>
              <a:t> </a:t>
            </a:r>
            <a:r>
              <a:rPr lang="en-US" sz="2400" err="1">
                <a:solidFill>
                  <a:srgbClr val="0070C0"/>
                </a:solidFill>
              </a:rPr>
              <a:t>rigoroso</a:t>
            </a:r>
            <a:r>
              <a:rPr lang="en-US" sz="2400">
                <a:solidFill>
                  <a:srgbClr val="0070C0"/>
                </a:solidFill>
              </a:rPr>
              <a:t> </a:t>
            </a:r>
            <a:r>
              <a:rPr lang="en-US" sz="2400" err="1">
                <a:solidFill>
                  <a:srgbClr val="0070C0"/>
                </a:solidFill>
              </a:rPr>
              <a:t>scientificamente</a:t>
            </a:r>
            <a:r>
              <a:rPr lang="en-US" sz="2400">
                <a:solidFill>
                  <a:srgbClr val="0070C0"/>
                </a:solidFill>
              </a:rPr>
              <a:t>  </a:t>
            </a:r>
            <a:r>
              <a:rPr lang="en-US" sz="2400" err="1">
                <a:solidFill>
                  <a:srgbClr val="0070C0"/>
                </a:solidFill>
              </a:rPr>
              <a:t>questo</a:t>
            </a:r>
            <a:r>
              <a:rPr lang="en-US" sz="2400">
                <a:solidFill>
                  <a:srgbClr val="0070C0"/>
                </a:solidFill>
              </a:rPr>
              <a:t> </a:t>
            </a:r>
            <a:r>
              <a:rPr lang="en-US" sz="2400" err="1">
                <a:solidFill>
                  <a:srgbClr val="0070C0"/>
                </a:solidFill>
              </a:rPr>
              <a:t>tipo</a:t>
            </a:r>
            <a:r>
              <a:rPr lang="en-US" sz="2400">
                <a:solidFill>
                  <a:srgbClr val="0070C0"/>
                </a:solidFill>
              </a:rPr>
              <a:t> di </a:t>
            </a:r>
            <a:r>
              <a:rPr lang="en-US" sz="2400" err="1">
                <a:solidFill>
                  <a:srgbClr val="0070C0"/>
                </a:solidFill>
              </a:rPr>
              <a:t>contesto</a:t>
            </a:r>
            <a:endParaRPr sz="2400">
              <a:solidFill>
                <a:srgbClr val="0070C0"/>
              </a:solidFill>
            </a:endParaRPr>
          </a:p>
          <a:p>
            <a:pPr marL="342900" lvl="0" indent="-152400" algn="l" rtl="0">
              <a:lnSpc>
                <a:spcPct val="90000"/>
              </a:lnSpc>
              <a:spcBef>
                <a:spcPts val="480"/>
              </a:spcBef>
              <a:spcAft>
                <a:spcPts val="0"/>
              </a:spcAft>
              <a:buSzPts val="1200"/>
              <a:buNone/>
            </a:pPr>
            <a:endParaRPr sz="2400">
              <a:solidFill>
                <a:srgbClr val="0070C0"/>
              </a:solidFill>
            </a:endParaRPr>
          </a:p>
          <a:p>
            <a:pPr marL="114300" lvl="0" indent="0" algn="l" rtl="0">
              <a:lnSpc>
                <a:spcPct val="90000"/>
              </a:lnSpc>
              <a:spcBef>
                <a:spcPts val="480"/>
              </a:spcBef>
              <a:spcAft>
                <a:spcPts val="0"/>
              </a:spcAft>
              <a:buSzPts val="1200"/>
              <a:buNone/>
            </a:pPr>
            <a:r>
              <a:rPr lang="en-US" sz="2400">
                <a:solidFill>
                  <a:srgbClr val="0070C0"/>
                </a:solidFill>
              </a:rPr>
              <a:t>“A Virtual Experiment is an experiment set in a controlled lab-like environment, using typical lab or field participants, that generates </a:t>
            </a:r>
            <a:r>
              <a:rPr lang="en-US" sz="2400" b="1">
                <a:solidFill>
                  <a:srgbClr val="0070C0"/>
                </a:solidFill>
              </a:rPr>
              <a:t>synthetic field cues </a:t>
            </a:r>
            <a:r>
              <a:rPr lang="en-US" sz="2400">
                <a:solidFill>
                  <a:srgbClr val="0070C0"/>
                </a:solidFill>
              </a:rPr>
              <a:t>using Virtual Reality (VR) technology.” </a:t>
            </a:r>
            <a:endParaRPr>
              <a:solidFill>
                <a:srgbClr val="0070C0"/>
              </a:solidFill>
            </a:endParaRPr>
          </a:p>
          <a:p>
            <a:pPr marL="342900" lvl="0" indent="-228600" algn="r" rtl="0">
              <a:lnSpc>
                <a:spcPct val="90000"/>
              </a:lnSpc>
              <a:spcBef>
                <a:spcPts val="480"/>
              </a:spcBef>
              <a:spcAft>
                <a:spcPts val="0"/>
              </a:spcAft>
              <a:buSzPts val="1200"/>
              <a:buNone/>
            </a:pPr>
            <a:r>
              <a:rPr lang="en-US" sz="2400">
                <a:solidFill>
                  <a:srgbClr val="0070C0"/>
                </a:solidFill>
              </a:rPr>
              <a:t>Fiore et al. (2009)</a:t>
            </a:r>
            <a:endParaRPr sz="2400">
              <a:solidFill>
                <a:srgbClr val="0070C0"/>
              </a:solidFill>
            </a:endParaRPr>
          </a:p>
          <a:p>
            <a:pPr marL="114300" lvl="0" indent="0" algn="l" rtl="0">
              <a:lnSpc>
                <a:spcPct val="90000"/>
              </a:lnSpc>
              <a:spcBef>
                <a:spcPts val="480"/>
              </a:spcBef>
              <a:spcAft>
                <a:spcPts val="0"/>
              </a:spcAft>
              <a:buSzPts val="1200"/>
              <a:buNone/>
            </a:pPr>
            <a:endParaRPr sz="2400">
              <a:solidFill>
                <a:srgbClr val="0070C0"/>
              </a:solidFill>
            </a:endParaRPr>
          </a:p>
          <a:p>
            <a:pPr marL="114300" lvl="0" indent="0" algn="l" rtl="0">
              <a:lnSpc>
                <a:spcPct val="90000"/>
              </a:lnSpc>
              <a:spcBef>
                <a:spcPts val="480"/>
              </a:spcBef>
              <a:spcAft>
                <a:spcPts val="0"/>
              </a:spcAft>
              <a:buSzPts val="2400"/>
              <a:buNone/>
            </a:pPr>
            <a:r>
              <a:rPr lang="en-US" sz="2400" err="1">
                <a:solidFill>
                  <a:srgbClr val="0070C0"/>
                </a:solidFill>
              </a:rPr>
              <a:t>Gli</a:t>
            </a:r>
            <a:r>
              <a:rPr lang="en-US" sz="2400">
                <a:solidFill>
                  <a:srgbClr val="0070C0"/>
                </a:solidFill>
              </a:rPr>
              <a:t> </a:t>
            </a:r>
            <a:r>
              <a:rPr lang="en-US" sz="2400" err="1">
                <a:solidFill>
                  <a:srgbClr val="0070C0"/>
                </a:solidFill>
              </a:rPr>
              <a:t>esperimenti</a:t>
            </a:r>
            <a:r>
              <a:rPr lang="en-US" sz="2400">
                <a:solidFill>
                  <a:srgbClr val="0070C0"/>
                </a:solidFill>
              </a:rPr>
              <a:t> in </a:t>
            </a:r>
            <a:r>
              <a:rPr lang="en-US" sz="2400" err="1">
                <a:solidFill>
                  <a:srgbClr val="0070C0"/>
                </a:solidFill>
              </a:rPr>
              <a:t>realtà</a:t>
            </a:r>
            <a:r>
              <a:rPr lang="en-US" sz="2400">
                <a:solidFill>
                  <a:srgbClr val="0070C0"/>
                </a:solidFill>
              </a:rPr>
              <a:t> </a:t>
            </a:r>
            <a:r>
              <a:rPr lang="en-US" sz="2400" err="1">
                <a:solidFill>
                  <a:srgbClr val="0070C0"/>
                </a:solidFill>
              </a:rPr>
              <a:t>virtuale</a:t>
            </a:r>
            <a:r>
              <a:rPr lang="en-US" sz="2400">
                <a:solidFill>
                  <a:srgbClr val="0070C0"/>
                </a:solidFill>
              </a:rPr>
              <a:t> </a:t>
            </a:r>
            <a:r>
              <a:rPr lang="en-US" sz="2400" err="1">
                <a:solidFill>
                  <a:srgbClr val="0070C0"/>
                </a:solidFill>
              </a:rPr>
              <a:t>possono</a:t>
            </a:r>
            <a:r>
              <a:rPr lang="en-US" sz="2400">
                <a:solidFill>
                  <a:srgbClr val="0070C0"/>
                </a:solidFill>
              </a:rPr>
              <a:t> </a:t>
            </a:r>
            <a:r>
              <a:rPr lang="en-US" sz="2400" err="1">
                <a:solidFill>
                  <a:srgbClr val="0070C0"/>
                </a:solidFill>
              </a:rPr>
              <a:t>essere</a:t>
            </a:r>
            <a:r>
              <a:rPr lang="en-US" sz="2400">
                <a:solidFill>
                  <a:srgbClr val="0070C0"/>
                </a:solidFill>
              </a:rPr>
              <a:t> </a:t>
            </a:r>
            <a:r>
              <a:rPr lang="en-US" sz="2400" err="1">
                <a:solidFill>
                  <a:srgbClr val="0070C0"/>
                </a:solidFill>
              </a:rPr>
              <a:t>considerati</a:t>
            </a:r>
            <a:r>
              <a:rPr lang="en-US" sz="2400">
                <a:solidFill>
                  <a:srgbClr val="0070C0"/>
                </a:solidFill>
              </a:rPr>
              <a:t> </a:t>
            </a:r>
            <a:r>
              <a:rPr lang="en-US" sz="2400" err="1">
                <a:solidFill>
                  <a:srgbClr val="0070C0"/>
                </a:solidFill>
              </a:rPr>
              <a:t>esperimenti</a:t>
            </a:r>
            <a:r>
              <a:rPr lang="en-US" sz="2400">
                <a:solidFill>
                  <a:srgbClr val="0070C0"/>
                </a:solidFill>
              </a:rPr>
              <a:t> </a:t>
            </a:r>
            <a:r>
              <a:rPr lang="en-US" sz="2400" err="1">
                <a:solidFill>
                  <a:srgbClr val="0070C0"/>
                </a:solidFill>
              </a:rPr>
              <a:t>sul</a:t>
            </a:r>
            <a:r>
              <a:rPr lang="en-US" sz="2400">
                <a:solidFill>
                  <a:srgbClr val="0070C0"/>
                </a:solidFill>
              </a:rPr>
              <a:t> campo in cui </a:t>
            </a:r>
            <a:r>
              <a:rPr lang="en-US" sz="2400" err="1">
                <a:solidFill>
                  <a:srgbClr val="0070C0"/>
                </a:solidFill>
              </a:rPr>
              <a:t>il</a:t>
            </a:r>
            <a:r>
              <a:rPr lang="en-US" sz="2400">
                <a:solidFill>
                  <a:srgbClr val="0070C0"/>
                </a:solidFill>
              </a:rPr>
              <a:t> </a:t>
            </a:r>
            <a:r>
              <a:rPr lang="en-US" sz="2400" err="1">
                <a:solidFill>
                  <a:srgbClr val="0070C0"/>
                </a:solidFill>
              </a:rPr>
              <a:t>soggetto</a:t>
            </a:r>
            <a:r>
              <a:rPr lang="en-US" sz="2400">
                <a:solidFill>
                  <a:srgbClr val="0070C0"/>
                </a:solidFill>
              </a:rPr>
              <a:t> è </a:t>
            </a:r>
            <a:r>
              <a:rPr lang="en-US" sz="2400" err="1">
                <a:solidFill>
                  <a:srgbClr val="0070C0"/>
                </a:solidFill>
              </a:rPr>
              <a:t>immerso</a:t>
            </a:r>
            <a:r>
              <a:rPr lang="en-US" sz="2400">
                <a:solidFill>
                  <a:srgbClr val="0070C0"/>
                </a:solidFill>
              </a:rPr>
              <a:t> in un </a:t>
            </a:r>
            <a:r>
              <a:rPr lang="en-US" sz="2400" err="1">
                <a:solidFill>
                  <a:srgbClr val="0070C0"/>
                </a:solidFill>
              </a:rPr>
              <a:t>contesto</a:t>
            </a:r>
            <a:r>
              <a:rPr lang="en-US" sz="2400">
                <a:solidFill>
                  <a:srgbClr val="0070C0"/>
                </a:solidFill>
              </a:rPr>
              <a:t> </a:t>
            </a:r>
            <a:r>
              <a:rPr lang="en-US" sz="2400" err="1">
                <a:solidFill>
                  <a:srgbClr val="0070C0"/>
                </a:solidFill>
              </a:rPr>
              <a:t>che</a:t>
            </a:r>
            <a:r>
              <a:rPr lang="en-US" sz="2400">
                <a:solidFill>
                  <a:srgbClr val="0070C0"/>
                </a:solidFill>
              </a:rPr>
              <a:t> è sotto </a:t>
            </a:r>
            <a:r>
              <a:rPr lang="en-US" sz="2400" err="1">
                <a:solidFill>
                  <a:srgbClr val="0070C0"/>
                </a:solidFill>
              </a:rPr>
              <a:t>il</a:t>
            </a:r>
            <a:r>
              <a:rPr lang="en-US" sz="2400">
                <a:solidFill>
                  <a:srgbClr val="0070C0"/>
                </a:solidFill>
              </a:rPr>
              <a:t> </a:t>
            </a:r>
            <a:r>
              <a:rPr lang="en-US" sz="2400" err="1">
                <a:solidFill>
                  <a:srgbClr val="0070C0"/>
                </a:solidFill>
              </a:rPr>
              <a:t>completo</a:t>
            </a:r>
            <a:r>
              <a:rPr lang="en-US" sz="2400">
                <a:solidFill>
                  <a:srgbClr val="0070C0"/>
                </a:solidFill>
              </a:rPr>
              <a:t> </a:t>
            </a:r>
            <a:r>
              <a:rPr lang="en-US" sz="2400" err="1">
                <a:solidFill>
                  <a:srgbClr val="0070C0"/>
                </a:solidFill>
              </a:rPr>
              <a:t>controllo</a:t>
            </a:r>
            <a:r>
              <a:rPr lang="en-US" sz="2400">
                <a:solidFill>
                  <a:srgbClr val="0070C0"/>
                </a:solidFill>
              </a:rPr>
              <a:t> </a:t>
            </a:r>
            <a:r>
              <a:rPr lang="en-US" sz="2400" err="1">
                <a:solidFill>
                  <a:srgbClr val="0070C0"/>
                </a:solidFill>
              </a:rPr>
              <a:t>dello</a:t>
            </a:r>
            <a:r>
              <a:rPr lang="en-US" sz="2400">
                <a:solidFill>
                  <a:srgbClr val="0070C0"/>
                </a:solidFill>
              </a:rPr>
              <a:t> </a:t>
            </a:r>
            <a:r>
              <a:rPr lang="en-US" sz="2400" err="1">
                <a:solidFill>
                  <a:srgbClr val="0070C0"/>
                </a:solidFill>
              </a:rPr>
              <a:t>sperimentatore</a:t>
            </a:r>
            <a:r>
              <a:rPr lang="en-US" sz="2400">
                <a:solidFill>
                  <a:srgbClr val="0070C0"/>
                </a:solidFill>
              </a:rPr>
              <a:t> (</a:t>
            </a:r>
            <a:r>
              <a:rPr lang="en-US" sz="2400" b="1">
                <a:solidFill>
                  <a:srgbClr val="0070C0"/>
                </a:solidFill>
              </a:rPr>
              <a:t>proper </a:t>
            </a:r>
            <a:r>
              <a:rPr lang="en-US" sz="2400" b="1" i="1">
                <a:solidFill>
                  <a:srgbClr val="0070C0"/>
                </a:solidFill>
              </a:rPr>
              <a:t>framed</a:t>
            </a:r>
            <a:r>
              <a:rPr lang="en-US" sz="2400" b="1">
                <a:solidFill>
                  <a:srgbClr val="0070C0"/>
                </a:solidFill>
              </a:rPr>
              <a:t> field experiments</a:t>
            </a:r>
            <a:r>
              <a:rPr lang="en-US" sz="2400">
                <a:solidFill>
                  <a:srgbClr val="0070C0"/>
                </a:solidFill>
              </a:rPr>
              <a:t>)</a:t>
            </a:r>
            <a:endParaRPr sz="2600">
              <a:solidFill>
                <a:srgbClr val="0070C0"/>
              </a:solidFill>
            </a:endParaRPr>
          </a:p>
          <a:p>
            <a:pPr marL="342900" lvl="0" indent="-76200" algn="l" rtl="0">
              <a:lnSpc>
                <a:spcPct val="90000"/>
              </a:lnSpc>
              <a:spcBef>
                <a:spcPts val="480"/>
              </a:spcBef>
              <a:spcAft>
                <a:spcPts val="0"/>
              </a:spcAft>
              <a:buSzPts val="2400"/>
              <a:buNone/>
            </a:pPr>
            <a:endParaRPr sz="2400">
              <a:solidFill>
                <a:srgbClr val="0070C0"/>
              </a:solidFill>
            </a:endParaRPr>
          </a:p>
          <a:p>
            <a:pPr marL="342900" lvl="0" indent="-88900" algn="l" rtl="0">
              <a:lnSpc>
                <a:spcPct val="90000"/>
              </a:lnSpc>
              <a:spcBef>
                <a:spcPts val="440"/>
              </a:spcBef>
              <a:spcAft>
                <a:spcPts val="0"/>
              </a:spcAft>
              <a:buSzPts val="2200"/>
              <a:buFont typeface="Arial"/>
              <a:buNone/>
            </a:pPr>
            <a:endParaRPr sz="2200"/>
          </a:p>
        </p:txBody>
      </p:sp>
      <p:sp>
        <p:nvSpPr>
          <p:cNvPr id="139" name="Google Shape;139;p20"/>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70C0"/>
                </a:solidFill>
              </a:rPr>
              <a:t>Effective sensory substitution</a:t>
            </a:r>
            <a:endParaRPr sz="4000">
              <a:solidFill>
                <a:srgbClr val="0070C0"/>
              </a:solidFill>
            </a:endParaRPr>
          </a:p>
        </p:txBody>
      </p:sp>
      <p:sp>
        <p:nvSpPr>
          <p:cNvPr id="145" name="Google Shape;145;p2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114300" lvl="0" indent="0" algn="l" rtl="0">
              <a:spcBef>
                <a:spcPts val="0"/>
              </a:spcBef>
              <a:spcAft>
                <a:spcPts val="0"/>
              </a:spcAft>
              <a:buSzPts val="2200"/>
              <a:buNone/>
            </a:pPr>
            <a:r>
              <a:rPr lang="en-US">
                <a:solidFill>
                  <a:srgbClr val="0070C0"/>
                </a:solidFill>
              </a:rPr>
              <a:t>Se le </a:t>
            </a:r>
            <a:r>
              <a:rPr lang="en-US" err="1">
                <a:solidFill>
                  <a:srgbClr val="0070C0"/>
                </a:solidFill>
              </a:rPr>
              <a:t>percezioni</a:t>
            </a:r>
            <a:r>
              <a:rPr lang="en-US">
                <a:solidFill>
                  <a:srgbClr val="0070C0"/>
                </a:solidFill>
              </a:rPr>
              <a:t> </a:t>
            </a:r>
            <a:r>
              <a:rPr lang="en-US" err="1">
                <a:solidFill>
                  <a:srgbClr val="0070C0"/>
                </a:solidFill>
              </a:rPr>
              <a:t>sensoriali</a:t>
            </a:r>
            <a:r>
              <a:rPr lang="en-US">
                <a:solidFill>
                  <a:srgbClr val="0070C0"/>
                </a:solidFill>
              </a:rPr>
              <a:t> </a:t>
            </a:r>
            <a:r>
              <a:rPr lang="en-US" err="1">
                <a:solidFill>
                  <a:srgbClr val="0070C0"/>
                </a:solidFill>
              </a:rPr>
              <a:t>sono</a:t>
            </a:r>
            <a:r>
              <a:rPr lang="en-US">
                <a:solidFill>
                  <a:srgbClr val="0070C0"/>
                </a:solidFill>
              </a:rPr>
              <a:t> </a:t>
            </a:r>
            <a:r>
              <a:rPr lang="en-US" err="1">
                <a:solidFill>
                  <a:srgbClr val="0070C0"/>
                </a:solidFill>
              </a:rPr>
              <a:t>effettivamente</a:t>
            </a:r>
            <a:r>
              <a:rPr lang="en-US">
                <a:solidFill>
                  <a:srgbClr val="0070C0"/>
                </a:solidFill>
              </a:rPr>
              <a:t> </a:t>
            </a:r>
            <a:r>
              <a:rPr lang="en-US" err="1">
                <a:solidFill>
                  <a:srgbClr val="0070C0"/>
                </a:solidFill>
              </a:rPr>
              <a:t>sostituite</a:t>
            </a:r>
            <a:r>
              <a:rPr lang="en-US">
                <a:solidFill>
                  <a:srgbClr val="0070C0"/>
                </a:solidFill>
              </a:rPr>
              <a:t> in un </a:t>
            </a:r>
            <a:r>
              <a:rPr lang="en-US" err="1">
                <a:solidFill>
                  <a:srgbClr val="0070C0"/>
                </a:solidFill>
              </a:rPr>
              <a:t>ambiente</a:t>
            </a:r>
            <a:r>
              <a:rPr lang="en-US">
                <a:solidFill>
                  <a:srgbClr val="0070C0"/>
                </a:solidFill>
              </a:rPr>
              <a:t> </a:t>
            </a:r>
            <a:r>
              <a:rPr lang="en-US" err="1">
                <a:solidFill>
                  <a:srgbClr val="0070C0"/>
                </a:solidFill>
              </a:rPr>
              <a:t>isolato</a:t>
            </a:r>
            <a:r>
              <a:rPr lang="en-US">
                <a:solidFill>
                  <a:srgbClr val="0070C0"/>
                </a:solidFill>
              </a:rPr>
              <a:t>, </a:t>
            </a:r>
            <a:r>
              <a:rPr lang="en-US" err="1">
                <a:solidFill>
                  <a:srgbClr val="0070C0"/>
                </a:solidFill>
              </a:rPr>
              <a:t>il</a:t>
            </a:r>
            <a:r>
              <a:rPr lang="en-US">
                <a:solidFill>
                  <a:srgbClr val="0070C0"/>
                </a:solidFill>
              </a:rPr>
              <a:t> </a:t>
            </a:r>
            <a:r>
              <a:rPr lang="en-US" err="1">
                <a:solidFill>
                  <a:srgbClr val="0070C0"/>
                </a:solidFill>
              </a:rPr>
              <a:t>cervello</a:t>
            </a:r>
            <a:r>
              <a:rPr lang="en-US">
                <a:solidFill>
                  <a:srgbClr val="0070C0"/>
                </a:solidFill>
              </a:rPr>
              <a:t> non ha </a:t>
            </a:r>
            <a:r>
              <a:rPr lang="en-US" err="1">
                <a:solidFill>
                  <a:srgbClr val="0070C0"/>
                </a:solidFill>
              </a:rPr>
              <a:t>altra</a:t>
            </a:r>
            <a:r>
              <a:rPr lang="en-US">
                <a:solidFill>
                  <a:srgbClr val="0070C0"/>
                </a:solidFill>
              </a:rPr>
              <a:t> </a:t>
            </a:r>
            <a:r>
              <a:rPr lang="en-US" err="1">
                <a:solidFill>
                  <a:srgbClr val="0070C0"/>
                </a:solidFill>
              </a:rPr>
              <a:t>alternativa</a:t>
            </a:r>
            <a:r>
              <a:rPr lang="en-US">
                <a:solidFill>
                  <a:srgbClr val="0070C0"/>
                </a:solidFill>
              </a:rPr>
              <a:t> </a:t>
            </a:r>
            <a:r>
              <a:rPr lang="en-US" err="1">
                <a:solidFill>
                  <a:srgbClr val="0070C0"/>
                </a:solidFill>
              </a:rPr>
              <a:t>che</a:t>
            </a:r>
            <a:r>
              <a:rPr lang="en-US">
                <a:solidFill>
                  <a:srgbClr val="0070C0"/>
                </a:solidFill>
              </a:rPr>
              <a:t> </a:t>
            </a:r>
            <a:r>
              <a:rPr lang="en-US" err="1">
                <a:solidFill>
                  <a:srgbClr val="0070C0"/>
                </a:solidFill>
              </a:rPr>
              <a:t>dedurre</a:t>
            </a:r>
            <a:r>
              <a:rPr lang="en-US">
                <a:solidFill>
                  <a:srgbClr val="0070C0"/>
                </a:solidFill>
              </a:rPr>
              <a:t> la </a:t>
            </a:r>
            <a:r>
              <a:rPr lang="en-US" err="1">
                <a:solidFill>
                  <a:srgbClr val="0070C0"/>
                </a:solidFill>
              </a:rPr>
              <a:t>sua</a:t>
            </a:r>
            <a:r>
              <a:rPr lang="en-US">
                <a:solidFill>
                  <a:srgbClr val="0070C0"/>
                </a:solidFill>
              </a:rPr>
              <a:t> </a:t>
            </a:r>
            <a:r>
              <a:rPr lang="en-US" err="1">
                <a:solidFill>
                  <a:srgbClr val="0070C0"/>
                </a:solidFill>
              </a:rPr>
              <a:t>percezione</a:t>
            </a:r>
            <a:r>
              <a:rPr lang="en-US">
                <a:solidFill>
                  <a:srgbClr val="0070C0"/>
                </a:solidFill>
              </a:rPr>
              <a:t> dal </a:t>
            </a:r>
            <a:r>
              <a:rPr lang="en-US" err="1">
                <a:solidFill>
                  <a:srgbClr val="0070C0"/>
                </a:solidFill>
              </a:rPr>
              <a:t>suo</a:t>
            </a:r>
            <a:r>
              <a:rPr lang="en-US">
                <a:solidFill>
                  <a:srgbClr val="0070C0"/>
                </a:solidFill>
              </a:rPr>
              <a:t> </a:t>
            </a:r>
            <a:r>
              <a:rPr lang="en-US" err="1">
                <a:solidFill>
                  <a:srgbClr val="0070C0"/>
                </a:solidFill>
              </a:rPr>
              <a:t>flusso</a:t>
            </a:r>
            <a:r>
              <a:rPr lang="en-US">
                <a:solidFill>
                  <a:srgbClr val="0070C0"/>
                </a:solidFill>
              </a:rPr>
              <a:t> </a:t>
            </a:r>
            <a:r>
              <a:rPr lang="en-US" err="1">
                <a:solidFill>
                  <a:srgbClr val="0070C0"/>
                </a:solidFill>
              </a:rPr>
              <a:t>reale</a:t>
            </a:r>
            <a:r>
              <a:rPr lang="en-US">
                <a:solidFill>
                  <a:srgbClr val="0070C0"/>
                </a:solidFill>
              </a:rPr>
              <a:t> di </a:t>
            </a:r>
            <a:r>
              <a:rPr lang="en-US" err="1">
                <a:solidFill>
                  <a:srgbClr val="0070C0"/>
                </a:solidFill>
              </a:rPr>
              <a:t>dati</a:t>
            </a:r>
            <a:r>
              <a:rPr lang="en-US">
                <a:solidFill>
                  <a:srgbClr val="0070C0"/>
                </a:solidFill>
              </a:rPr>
              <a:t> </a:t>
            </a:r>
            <a:r>
              <a:rPr lang="en-US" err="1">
                <a:solidFill>
                  <a:srgbClr val="0070C0"/>
                </a:solidFill>
              </a:rPr>
              <a:t>sensoriali</a:t>
            </a:r>
            <a:r>
              <a:rPr lang="en-US">
                <a:solidFill>
                  <a:srgbClr val="0070C0"/>
                </a:solidFill>
              </a:rPr>
              <a:t>, </a:t>
            </a:r>
            <a:r>
              <a:rPr lang="en-US" err="1">
                <a:solidFill>
                  <a:srgbClr val="0070C0"/>
                </a:solidFill>
              </a:rPr>
              <a:t>cioè</a:t>
            </a:r>
            <a:r>
              <a:rPr lang="en-US">
                <a:solidFill>
                  <a:srgbClr val="0070C0"/>
                </a:solidFill>
              </a:rPr>
              <a:t> </a:t>
            </a:r>
            <a:r>
              <a:rPr lang="en-US" err="1">
                <a:solidFill>
                  <a:srgbClr val="0070C0"/>
                </a:solidFill>
              </a:rPr>
              <a:t>dall’ambiente</a:t>
            </a:r>
            <a:r>
              <a:rPr lang="en-US">
                <a:solidFill>
                  <a:srgbClr val="0070C0"/>
                </a:solidFill>
              </a:rPr>
              <a:t> </a:t>
            </a:r>
            <a:r>
              <a:rPr lang="en-US" err="1">
                <a:solidFill>
                  <a:srgbClr val="0070C0"/>
                </a:solidFill>
              </a:rPr>
              <a:t>virtuale</a:t>
            </a:r>
            <a:r>
              <a:rPr lang="en-US">
                <a:solidFill>
                  <a:srgbClr val="0070C0"/>
                </a:solidFill>
              </a:rPr>
              <a:t>.</a:t>
            </a:r>
            <a:endParaRPr>
              <a:solidFill>
                <a:srgbClr val="0070C0"/>
              </a:solidFill>
            </a:endParaRPr>
          </a:p>
          <a:p>
            <a:pPr marL="114300" lvl="0" indent="0" algn="l" rtl="0">
              <a:spcBef>
                <a:spcPts val="440"/>
              </a:spcBef>
              <a:spcAft>
                <a:spcPts val="0"/>
              </a:spcAft>
              <a:buSzPts val="2200"/>
              <a:buNone/>
            </a:pPr>
            <a:endParaRPr>
              <a:solidFill>
                <a:srgbClr val="0070C0"/>
              </a:solidFill>
            </a:endParaRPr>
          </a:p>
          <a:p>
            <a:pPr marL="114300" lvl="0" indent="0" algn="l" rtl="0">
              <a:spcBef>
                <a:spcPts val="440"/>
              </a:spcBef>
              <a:spcAft>
                <a:spcPts val="0"/>
              </a:spcAft>
              <a:buSzPts val="2200"/>
              <a:buNone/>
            </a:pPr>
            <a:r>
              <a:rPr lang="en-US">
                <a:solidFill>
                  <a:srgbClr val="0070C0"/>
                </a:solidFill>
              </a:rPr>
              <a:t>La </a:t>
            </a:r>
            <a:r>
              <a:rPr lang="en-US" err="1">
                <a:solidFill>
                  <a:srgbClr val="0070C0"/>
                </a:solidFill>
              </a:rPr>
              <a:t>coscienza</a:t>
            </a:r>
            <a:r>
              <a:rPr lang="en-US">
                <a:solidFill>
                  <a:srgbClr val="0070C0"/>
                </a:solidFill>
              </a:rPr>
              <a:t> </a:t>
            </a:r>
            <a:r>
              <a:rPr lang="en-US" err="1">
                <a:solidFill>
                  <a:srgbClr val="0070C0"/>
                </a:solidFill>
              </a:rPr>
              <a:t>viene</a:t>
            </a:r>
            <a:r>
              <a:rPr lang="en-US">
                <a:solidFill>
                  <a:srgbClr val="0070C0"/>
                </a:solidFill>
              </a:rPr>
              <a:t> </a:t>
            </a:r>
            <a:r>
              <a:rPr lang="en-US" err="1">
                <a:solidFill>
                  <a:srgbClr val="0070C0"/>
                </a:solidFill>
              </a:rPr>
              <a:t>trasformata</a:t>
            </a:r>
            <a:r>
              <a:rPr lang="en-US">
                <a:solidFill>
                  <a:srgbClr val="0070C0"/>
                </a:solidFill>
              </a:rPr>
              <a:t> in </a:t>
            </a:r>
            <a:r>
              <a:rPr lang="en-US" err="1">
                <a:solidFill>
                  <a:srgbClr val="0070C0"/>
                </a:solidFill>
              </a:rPr>
              <a:t>consapevolezza</a:t>
            </a:r>
            <a:r>
              <a:rPr lang="en-US">
                <a:solidFill>
                  <a:srgbClr val="0070C0"/>
                </a:solidFill>
              </a:rPr>
              <a:t> </a:t>
            </a:r>
            <a:r>
              <a:rPr lang="en-US" err="1">
                <a:solidFill>
                  <a:srgbClr val="0070C0"/>
                </a:solidFill>
              </a:rPr>
              <a:t>dello</a:t>
            </a:r>
            <a:r>
              <a:rPr lang="en-US">
                <a:solidFill>
                  <a:srgbClr val="0070C0"/>
                </a:solidFill>
              </a:rPr>
              <a:t> scenario </a:t>
            </a:r>
            <a:r>
              <a:rPr lang="en-US" err="1">
                <a:solidFill>
                  <a:srgbClr val="0070C0"/>
                </a:solidFill>
              </a:rPr>
              <a:t>virtuale</a:t>
            </a:r>
            <a:r>
              <a:rPr lang="en-US">
                <a:solidFill>
                  <a:srgbClr val="0070C0"/>
                </a:solidFill>
              </a:rPr>
              <a:t> </a:t>
            </a:r>
            <a:r>
              <a:rPr lang="en-US" err="1">
                <a:solidFill>
                  <a:srgbClr val="0070C0"/>
                </a:solidFill>
              </a:rPr>
              <a:t>piuttosto</a:t>
            </a:r>
            <a:r>
              <a:rPr lang="en-US">
                <a:solidFill>
                  <a:srgbClr val="0070C0"/>
                </a:solidFill>
              </a:rPr>
              <a:t> </a:t>
            </a:r>
            <a:r>
              <a:rPr lang="en-US" err="1">
                <a:solidFill>
                  <a:srgbClr val="0070C0"/>
                </a:solidFill>
              </a:rPr>
              <a:t>che</a:t>
            </a:r>
            <a:r>
              <a:rPr lang="en-US">
                <a:solidFill>
                  <a:srgbClr val="0070C0"/>
                </a:solidFill>
              </a:rPr>
              <a:t> in </a:t>
            </a:r>
            <a:r>
              <a:rPr lang="en-US" err="1">
                <a:solidFill>
                  <a:srgbClr val="0070C0"/>
                </a:solidFill>
              </a:rPr>
              <a:t>quello</a:t>
            </a:r>
            <a:r>
              <a:rPr lang="en-US">
                <a:solidFill>
                  <a:srgbClr val="0070C0"/>
                </a:solidFill>
              </a:rPr>
              <a:t> </a:t>
            </a:r>
            <a:r>
              <a:rPr lang="en-US" err="1">
                <a:solidFill>
                  <a:srgbClr val="0070C0"/>
                </a:solidFill>
              </a:rPr>
              <a:t>reale</a:t>
            </a:r>
            <a:r>
              <a:rPr lang="en-US">
                <a:solidFill>
                  <a:srgbClr val="0070C0"/>
                </a:solidFill>
              </a:rPr>
              <a:t>, </a:t>
            </a:r>
            <a:r>
              <a:rPr lang="en-US" err="1">
                <a:solidFill>
                  <a:srgbClr val="0070C0"/>
                </a:solidFill>
              </a:rPr>
              <a:t>nonostante</a:t>
            </a:r>
            <a:r>
              <a:rPr lang="en-US">
                <a:solidFill>
                  <a:srgbClr val="0070C0"/>
                </a:solidFill>
              </a:rPr>
              <a:t> </a:t>
            </a:r>
            <a:r>
              <a:rPr lang="en-US" err="1">
                <a:solidFill>
                  <a:srgbClr val="0070C0"/>
                </a:solidFill>
              </a:rPr>
              <a:t>il</a:t>
            </a:r>
            <a:r>
              <a:rPr lang="en-US">
                <a:solidFill>
                  <a:srgbClr val="0070C0"/>
                </a:solidFill>
              </a:rPr>
              <a:t> </a:t>
            </a:r>
            <a:r>
              <a:rPr lang="en-US" err="1">
                <a:solidFill>
                  <a:srgbClr val="0070C0"/>
                </a:solidFill>
              </a:rPr>
              <a:t>fatto</a:t>
            </a:r>
            <a:r>
              <a:rPr lang="en-US">
                <a:solidFill>
                  <a:srgbClr val="0070C0"/>
                </a:solidFill>
              </a:rPr>
              <a:t> </a:t>
            </a:r>
            <a:r>
              <a:rPr lang="en-US" err="1">
                <a:solidFill>
                  <a:srgbClr val="0070C0"/>
                </a:solidFill>
              </a:rPr>
              <a:t>che</a:t>
            </a:r>
            <a:r>
              <a:rPr lang="en-US">
                <a:solidFill>
                  <a:srgbClr val="0070C0"/>
                </a:solidFill>
              </a:rPr>
              <a:t> </a:t>
            </a:r>
            <a:r>
              <a:rPr lang="en-US" err="1">
                <a:solidFill>
                  <a:srgbClr val="0070C0"/>
                </a:solidFill>
              </a:rPr>
              <a:t>l’utente</a:t>
            </a:r>
            <a:r>
              <a:rPr lang="en-US">
                <a:solidFill>
                  <a:srgbClr val="0070C0"/>
                </a:solidFill>
              </a:rPr>
              <a:t> </a:t>
            </a:r>
            <a:r>
              <a:rPr lang="en-US" err="1">
                <a:solidFill>
                  <a:srgbClr val="0070C0"/>
                </a:solidFill>
              </a:rPr>
              <a:t>sia</a:t>
            </a:r>
            <a:r>
              <a:rPr lang="en-US">
                <a:solidFill>
                  <a:srgbClr val="0070C0"/>
                </a:solidFill>
              </a:rPr>
              <a:t> a </a:t>
            </a:r>
            <a:r>
              <a:rPr lang="en-US" err="1">
                <a:solidFill>
                  <a:srgbClr val="0070C0"/>
                </a:solidFill>
              </a:rPr>
              <a:t>conoscenza</a:t>
            </a:r>
            <a:r>
              <a:rPr lang="en-US">
                <a:solidFill>
                  <a:srgbClr val="0070C0"/>
                </a:solidFill>
              </a:rPr>
              <a:t> </a:t>
            </a:r>
            <a:r>
              <a:rPr lang="en-US" err="1">
                <a:solidFill>
                  <a:srgbClr val="0070C0"/>
                </a:solidFill>
              </a:rPr>
              <a:t>che</a:t>
            </a:r>
            <a:r>
              <a:rPr lang="en-US">
                <a:solidFill>
                  <a:srgbClr val="0070C0"/>
                </a:solidFill>
              </a:rPr>
              <a:t> </a:t>
            </a:r>
            <a:r>
              <a:rPr lang="en-US" err="1">
                <a:solidFill>
                  <a:srgbClr val="0070C0"/>
                </a:solidFill>
              </a:rPr>
              <a:t>questo</a:t>
            </a:r>
            <a:r>
              <a:rPr lang="en-US">
                <a:solidFill>
                  <a:srgbClr val="0070C0"/>
                </a:solidFill>
              </a:rPr>
              <a:t> non è </a:t>
            </a:r>
            <a:r>
              <a:rPr lang="en-US" err="1">
                <a:solidFill>
                  <a:srgbClr val="0070C0"/>
                </a:solidFill>
              </a:rPr>
              <a:t>reale</a:t>
            </a:r>
            <a:r>
              <a:rPr lang="en-US">
                <a:solidFill>
                  <a:srgbClr val="0070C0"/>
                </a:solidFill>
              </a:rPr>
              <a:t>.</a:t>
            </a:r>
            <a:endParaRPr>
              <a:solidFill>
                <a:srgbClr val="0070C0"/>
              </a:solidFill>
            </a:endParaRPr>
          </a:p>
          <a:p>
            <a:pPr marL="114300" lvl="0" indent="0" algn="l" rtl="0">
              <a:spcBef>
                <a:spcPts val="440"/>
              </a:spcBef>
              <a:spcAft>
                <a:spcPts val="0"/>
              </a:spcAft>
              <a:buSzPts val="2200"/>
              <a:buNone/>
            </a:pPr>
            <a:endParaRPr>
              <a:solidFill>
                <a:srgbClr val="0070C0"/>
              </a:solidFill>
            </a:endParaRPr>
          </a:p>
          <a:p>
            <a:pPr marL="114300" lvl="0" indent="0" algn="l" rtl="0">
              <a:spcBef>
                <a:spcPts val="440"/>
              </a:spcBef>
              <a:spcAft>
                <a:spcPts val="0"/>
              </a:spcAft>
              <a:buSzPts val="2200"/>
              <a:buNone/>
            </a:pPr>
            <a:r>
              <a:rPr lang="en-US">
                <a:solidFill>
                  <a:srgbClr val="0070C0"/>
                </a:solidFill>
              </a:rPr>
              <a:t>Con un </a:t>
            </a:r>
            <a:r>
              <a:rPr lang="en-US" err="1">
                <a:solidFill>
                  <a:srgbClr val="0070C0"/>
                </a:solidFill>
              </a:rPr>
              <a:t>sistema</a:t>
            </a:r>
            <a:r>
              <a:rPr lang="en-US">
                <a:solidFill>
                  <a:srgbClr val="0070C0"/>
                </a:solidFill>
              </a:rPr>
              <a:t> VR </a:t>
            </a:r>
            <a:r>
              <a:rPr lang="en-US" err="1">
                <a:solidFill>
                  <a:srgbClr val="0070C0"/>
                </a:solidFill>
              </a:rPr>
              <a:t>coinvolgente</a:t>
            </a:r>
            <a:r>
              <a:rPr lang="en-US">
                <a:solidFill>
                  <a:srgbClr val="0070C0"/>
                </a:solidFill>
              </a:rPr>
              <a:t> </a:t>
            </a:r>
            <a:r>
              <a:rPr lang="en-US" err="1">
                <a:solidFill>
                  <a:srgbClr val="0070C0"/>
                </a:solidFill>
              </a:rPr>
              <a:t>si</a:t>
            </a:r>
            <a:r>
              <a:rPr lang="en-US">
                <a:solidFill>
                  <a:srgbClr val="0070C0"/>
                </a:solidFill>
              </a:rPr>
              <a:t> </a:t>
            </a:r>
            <a:r>
              <a:rPr lang="en-US" err="1">
                <a:solidFill>
                  <a:srgbClr val="0070C0"/>
                </a:solidFill>
              </a:rPr>
              <a:t>intende</a:t>
            </a:r>
            <a:r>
              <a:rPr lang="en-US">
                <a:solidFill>
                  <a:srgbClr val="0070C0"/>
                </a:solidFill>
              </a:rPr>
              <a:t> </a:t>
            </a:r>
            <a:r>
              <a:rPr lang="en-US" err="1">
                <a:solidFill>
                  <a:srgbClr val="0070C0"/>
                </a:solidFill>
              </a:rPr>
              <a:t>appunto</a:t>
            </a:r>
            <a:r>
              <a:rPr lang="en-US">
                <a:solidFill>
                  <a:srgbClr val="0070C0"/>
                </a:solidFill>
              </a:rPr>
              <a:t> </a:t>
            </a:r>
            <a:r>
              <a:rPr lang="en-US" err="1">
                <a:solidFill>
                  <a:srgbClr val="0070C0"/>
                </a:solidFill>
              </a:rPr>
              <a:t>quello</a:t>
            </a:r>
            <a:r>
              <a:rPr lang="en-US">
                <a:solidFill>
                  <a:srgbClr val="0070C0"/>
                </a:solidFill>
              </a:rPr>
              <a:t> </a:t>
            </a:r>
            <a:r>
              <a:rPr lang="en-US" err="1">
                <a:solidFill>
                  <a:srgbClr val="0070C0"/>
                </a:solidFill>
              </a:rPr>
              <a:t>che</a:t>
            </a:r>
            <a:r>
              <a:rPr lang="en-US">
                <a:solidFill>
                  <a:srgbClr val="0070C0"/>
                </a:solidFill>
              </a:rPr>
              <a:t> </a:t>
            </a:r>
            <a:r>
              <a:rPr lang="en-US" err="1">
                <a:solidFill>
                  <a:srgbClr val="0070C0"/>
                </a:solidFill>
              </a:rPr>
              <a:t>fornisce</a:t>
            </a:r>
            <a:r>
              <a:rPr lang="en-US">
                <a:solidFill>
                  <a:srgbClr val="0070C0"/>
                </a:solidFill>
              </a:rPr>
              <a:t> la </a:t>
            </a:r>
            <a:r>
              <a:rPr lang="en-US" err="1">
                <a:solidFill>
                  <a:srgbClr val="0070C0"/>
                </a:solidFill>
              </a:rPr>
              <a:t>capacità</a:t>
            </a:r>
            <a:r>
              <a:rPr lang="en-US">
                <a:solidFill>
                  <a:srgbClr val="0070C0"/>
                </a:solidFill>
              </a:rPr>
              <a:t> di </a:t>
            </a:r>
            <a:r>
              <a:rPr lang="en-US" err="1">
                <a:solidFill>
                  <a:srgbClr val="0070C0"/>
                </a:solidFill>
              </a:rPr>
              <a:t>percepire</a:t>
            </a:r>
            <a:r>
              <a:rPr lang="en-US">
                <a:solidFill>
                  <a:srgbClr val="0070C0"/>
                </a:solidFill>
              </a:rPr>
              <a:t> </a:t>
            </a:r>
            <a:r>
              <a:rPr lang="en-US" err="1">
                <a:solidFill>
                  <a:srgbClr val="0070C0"/>
                </a:solidFill>
              </a:rPr>
              <a:t>attraverso</a:t>
            </a:r>
            <a:r>
              <a:rPr lang="en-US">
                <a:solidFill>
                  <a:srgbClr val="0070C0"/>
                </a:solidFill>
              </a:rPr>
              <a:t> </a:t>
            </a:r>
            <a:r>
              <a:rPr lang="en-US" err="1">
                <a:solidFill>
                  <a:srgbClr val="0070C0"/>
                </a:solidFill>
              </a:rPr>
              <a:t>contingenze</a:t>
            </a:r>
            <a:r>
              <a:rPr lang="en-US">
                <a:solidFill>
                  <a:srgbClr val="0070C0"/>
                </a:solidFill>
              </a:rPr>
              <a:t> </a:t>
            </a:r>
            <a:r>
              <a:rPr lang="en-US" err="1">
                <a:solidFill>
                  <a:srgbClr val="0070C0"/>
                </a:solidFill>
              </a:rPr>
              <a:t>senso-motorie</a:t>
            </a:r>
            <a:r>
              <a:rPr lang="en-US">
                <a:solidFill>
                  <a:srgbClr val="0070C0"/>
                </a:solidFill>
              </a:rPr>
              <a:t> </a:t>
            </a:r>
            <a:r>
              <a:rPr lang="en-US" err="1">
                <a:solidFill>
                  <a:srgbClr val="0070C0"/>
                </a:solidFill>
              </a:rPr>
              <a:t>naturali</a:t>
            </a:r>
            <a:endParaRPr>
              <a:solidFill>
                <a:srgbClr val="0070C0"/>
              </a:solidFill>
            </a:endParaRPr>
          </a:p>
        </p:txBody>
      </p:sp>
      <p:sp>
        <p:nvSpPr>
          <p:cNvPr id="146" name="Google Shape;146;p21"/>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a:solidFill>
                  <a:srgbClr val="0070C0"/>
                </a:solidFill>
              </a:rPr>
              <a:t>Low and High Immersive Virtual Environments</a:t>
            </a:r>
            <a:endParaRPr sz="3600">
              <a:solidFill>
                <a:srgbClr val="0070C0"/>
              </a:solidFill>
            </a:endParaRPr>
          </a:p>
        </p:txBody>
      </p:sp>
      <p:sp>
        <p:nvSpPr>
          <p:cNvPr id="152" name="Google Shape;152;p22"/>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1200"/>
              <a:buNone/>
            </a:pPr>
            <a:r>
              <a:rPr lang="en-US" sz="2400" b="1">
                <a:solidFill>
                  <a:srgbClr val="0070C0"/>
                </a:solidFill>
              </a:rPr>
              <a:t>Low-Immersive Virtual Experiments (LIVE) </a:t>
            </a:r>
            <a:endParaRPr>
              <a:solidFill>
                <a:srgbClr val="0070C0"/>
              </a:solidFill>
            </a:endParaRPr>
          </a:p>
          <a:p>
            <a:pPr marL="0" lvl="0" indent="0" algn="l" rtl="0">
              <a:spcBef>
                <a:spcPts val="0"/>
              </a:spcBef>
              <a:spcAft>
                <a:spcPts val="0"/>
              </a:spcAft>
              <a:buSzPts val="1200"/>
              <a:buNone/>
            </a:pPr>
            <a:r>
              <a:rPr lang="en-US" sz="2400" err="1">
                <a:solidFill>
                  <a:srgbClr val="0070C0"/>
                </a:solidFill>
              </a:rPr>
              <a:t>utilizzano</a:t>
            </a:r>
            <a:r>
              <a:rPr lang="en-US" sz="2400">
                <a:solidFill>
                  <a:srgbClr val="0070C0"/>
                </a:solidFill>
              </a:rPr>
              <a:t> </a:t>
            </a:r>
            <a:r>
              <a:rPr lang="en-US" sz="2400" err="1">
                <a:solidFill>
                  <a:srgbClr val="0070C0"/>
                </a:solidFill>
              </a:rPr>
              <a:t>applicazioni</a:t>
            </a:r>
            <a:r>
              <a:rPr lang="en-US" sz="2400">
                <a:solidFill>
                  <a:srgbClr val="0070C0"/>
                </a:solidFill>
              </a:rPr>
              <a:t> </a:t>
            </a:r>
            <a:r>
              <a:rPr lang="en-US" sz="2400" err="1">
                <a:solidFill>
                  <a:srgbClr val="0070C0"/>
                </a:solidFill>
              </a:rPr>
              <a:t>riprodotte</a:t>
            </a:r>
            <a:r>
              <a:rPr lang="en-US" sz="2400">
                <a:solidFill>
                  <a:srgbClr val="0070C0"/>
                </a:solidFill>
              </a:rPr>
              <a:t> </a:t>
            </a:r>
            <a:r>
              <a:rPr lang="en-US" sz="2400" err="1">
                <a:solidFill>
                  <a:srgbClr val="0070C0"/>
                </a:solidFill>
              </a:rPr>
              <a:t>sullo</a:t>
            </a:r>
            <a:r>
              <a:rPr lang="en-US" sz="2400">
                <a:solidFill>
                  <a:srgbClr val="0070C0"/>
                </a:solidFill>
              </a:rPr>
              <a:t> </a:t>
            </a:r>
            <a:r>
              <a:rPr lang="en-US" sz="2400" err="1">
                <a:solidFill>
                  <a:srgbClr val="0070C0"/>
                </a:solidFill>
              </a:rPr>
              <a:t>schermo</a:t>
            </a:r>
            <a:r>
              <a:rPr lang="en-US" sz="2400">
                <a:solidFill>
                  <a:srgbClr val="0070C0"/>
                </a:solidFill>
              </a:rPr>
              <a:t> del computer, come </a:t>
            </a:r>
            <a:r>
              <a:rPr lang="en-US" sz="2400" err="1">
                <a:solidFill>
                  <a:srgbClr val="0070C0"/>
                </a:solidFill>
              </a:rPr>
              <a:t>simulazioni</a:t>
            </a:r>
            <a:r>
              <a:rPr lang="en-US" sz="2400">
                <a:solidFill>
                  <a:srgbClr val="0070C0"/>
                </a:solidFill>
              </a:rPr>
              <a:t> </a:t>
            </a:r>
            <a:r>
              <a:rPr lang="en-US" sz="2400" err="1">
                <a:solidFill>
                  <a:srgbClr val="0070C0"/>
                </a:solidFill>
              </a:rPr>
              <a:t>virtuali</a:t>
            </a:r>
            <a:r>
              <a:rPr lang="en-US" sz="2400">
                <a:solidFill>
                  <a:srgbClr val="0070C0"/>
                </a:solidFill>
              </a:rPr>
              <a:t> </a:t>
            </a:r>
            <a:r>
              <a:rPr lang="en-US" sz="2400" err="1">
                <a:solidFill>
                  <a:srgbClr val="0070C0"/>
                </a:solidFill>
              </a:rPr>
              <a:t>costruite</a:t>
            </a:r>
            <a:r>
              <a:rPr lang="en-US" sz="2400">
                <a:solidFill>
                  <a:srgbClr val="0070C0"/>
                </a:solidFill>
              </a:rPr>
              <a:t> “ad hoc”, </a:t>
            </a:r>
            <a:r>
              <a:rPr lang="en-US" sz="2400" err="1">
                <a:solidFill>
                  <a:srgbClr val="0070C0"/>
                </a:solidFill>
              </a:rPr>
              <a:t>dispositivi</a:t>
            </a:r>
            <a:r>
              <a:rPr lang="en-US" sz="2400">
                <a:solidFill>
                  <a:srgbClr val="0070C0"/>
                </a:solidFill>
              </a:rPr>
              <a:t> di </a:t>
            </a:r>
            <a:r>
              <a:rPr lang="en-US" sz="2400" err="1">
                <a:solidFill>
                  <a:srgbClr val="0070C0"/>
                </a:solidFill>
              </a:rPr>
              <a:t>realtà</a:t>
            </a:r>
            <a:r>
              <a:rPr lang="en-US" sz="2400">
                <a:solidFill>
                  <a:srgbClr val="0070C0"/>
                </a:solidFill>
              </a:rPr>
              <a:t> </a:t>
            </a:r>
            <a:r>
              <a:rPr lang="en-US" sz="2400" err="1">
                <a:solidFill>
                  <a:srgbClr val="0070C0"/>
                </a:solidFill>
              </a:rPr>
              <a:t>aumentata</a:t>
            </a:r>
            <a:r>
              <a:rPr lang="en-US" sz="2400">
                <a:solidFill>
                  <a:srgbClr val="0070C0"/>
                </a:solidFill>
              </a:rPr>
              <a:t> (</a:t>
            </a:r>
            <a:r>
              <a:rPr lang="en-US" sz="2400" err="1">
                <a:solidFill>
                  <a:srgbClr val="0070C0"/>
                </a:solidFill>
              </a:rPr>
              <a:t>Hololens</a:t>
            </a:r>
            <a:r>
              <a:rPr lang="en-US" sz="2400">
                <a:solidFill>
                  <a:srgbClr val="0070C0"/>
                </a:solidFill>
              </a:rPr>
              <a:t>) o </a:t>
            </a:r>
            <a:r>
              <a:rPr lang="en-US" sz="2400" err="1">
                <a:solidFill>
                  <a:srgbClr val="0070C0"/>
                </a:solidFill>
              </a:rPr>
              <a:t>mondi</a:t>
            </a:r>
            <a:r>
              <a:rPr lang="en-US" sz="2400">
                <a:solidFill>
                  <a:srgbClr val="0070C0"/>
                </a:solidFill>
              </a:rPr>
              <a:t> </a:t>
            </a:r>
            <a:r>
              <a:rPr lang="en-US" sz="2400" err="1">
                <a:solidFill>
                  <a:srgbClr val="0070C0"/>
                </a:solidFill>
              </a:rPr>
              <a:t>virtuali</a:t>
            </a:r>
            <a:r>
              <a:rPr lang="en-US" sz="2400">
                <a:solidFill>
                  <a:srgbClr val="0070C0"/>
                </a:solidFill>
              </a:rPr>
              <a:t> (Second Life, Project </a:t>
            </a:r>
            <a:r>
              <a:rPr lang="en-US" sz="2400" err="1">
                <a:solidFill>
                  <a:srgbClr val="0070C0"/>
                </a:solidFill>
              </a:rPr>
              <a:t>Sansar</a:t>
            </a:r>
            <a:r>
              <a:rPr lang="en-US" sz="2400">
                <a:solidFill>
                  <a:srgbClr val="0070C0"/>
                </a:solidFill>
              </a:rPr>
              <a:t>) </a:t>
            </a:r>
            <a:r>
              <a:rPr lang="en-US" sz="2400" err="1">
                <a:solidFill>
                  <a:srgbClr val="0070C0"/>
                </a:solidFill>
              </a:rPr>
              <a:t>che</a:t>
            </a:r>
            <a:r>
              <a:rPr lang="en-US" sz="2400">
                <a:solidFill>
                  <a:srgbClr val="0070C0"/>
                </a:solidFill>
              </a:rPr>
              <a:t> </a:t>
            </a:r>
            <a:r>
              <a:rPr lang="en-US" sz="2400" err="1">
                <a:solidFill>
                  <a:srgbClr val="0070C0"/>
                </a:solidFill>
              </a:rPr>
              <a:t>inducono</a:t>
            </a:r>
            <a:r>
              <a:rPr lang="en-US" sz="2400">
                <a:solidFill>
                  <a:srgbClr val="0070C0"/>
                </a:solidFill>
              </a:rPr>
              <a:t> un </a:t>
            </a:r>
            <a:r>
              <a:rPr lang="en-US" sz="2400" err="1">
                <a:solidFill>
                  <a:srgbClr val="0070C0"/>
                </a:solidFill>
              </a:rPr>
              <a:t>senso</a:t>
            </a:r>
            <a:r>
              <a:rPr lang="en-US" sz="2400">
                <a:solidFill>
                  <a:srgbClr val="0070C0"/>
                </a:solidFill>
              </a:rPr>
              <a:t> di </a:t>
            </a:r>
            <a:r>
              <a:rPr lang="en-US" sz="2400" err="1">
                <a:solidFill>
                  <a:srgbClr val="0070C0"/>
                </a:solidFill>
              </a:rPr>
              <a:t>presenza</a:t>
            </a:r>
            <a:r>
              <a:rPr lang="en-US" sz="2400">
                <a:solidFill>
                  <a:srgbClr val="0070C0"/>
                </a:solidFill>
              </a:rPr>
              <a:t> </a:t>
            </a:r>
            <a:r>
              <a:rPr lang="en-US" sz="2400" err="1">
                <a:solidFill>
                  <a:srgbClr val="0070C0"/>
                </a:solidFill>
              </a:rPr>
              <a:t>debole</a:t>
            </a:r>
            <a:r>
              <a:rPr lang="en-US" sz="2400">
                <a:solidFill>
                  <a:srgbClr val="0070C0"/>
                </a:solidFill>
              </a:rPr>
              <a:t> o a </a:t>
            </a:r>
            <a:r>
              <a:rPr lang="en-US" sz="2400" err="1">
                <a:solidFill>
                  <a:srgbClr val="0070C0"/>
                </a:solidFill>
              </a:rPr>
              <a:t>bassa</a:t>
            </a:r>
            <a:r>
              <a:rPr lang="en-US" sz="2400">
                <a:solidFill>
                  <a:srgbClr val="0070C0"/>
                </a:solidFill>
              </a:rPr>
              <a:t> </a:t>
            </a:r>
            <a:r>
              <a:rPr lang="en-US" sz="2400" err="1">
                <a:solidFill>
                  <a:srgbClr val="0070C0"/>
                </a:solidFill>
              </a:rPr>
              <a:t>immersività</a:t>
            </a:r>
            <a:endParaRPr sz="2400">
              <a:solidFill>
                <a:srgbClr val="0070C0"/>
              </a:solidFill>
            </a:endParaRPr>
          </a:p>
          <a:p>
            <a:pPr marL="0" lvl="0" indent="0" algn="l" rtl="0">
              <a:spcBef>
                <a:spcPts val="0"/>
              </a:spcBef>
              <a:spcAft>
                <a:spcPts val="0"/>
              </a:spcAft>
              <a:buSzPts val="1200"/>
              <a:buNone/>
            </a:pPr>
            <a:endParaRPr sz="2400">
              <a:solidFill>
                <a:srgbClr val="0070C0"/>
              </a:solidFill>
            </a:endParaRPr>
          </a:p>
          <a:p>
            <a:pPr marL="0" lvl="0" indent="0" algn="ctr" rtl="0">
              <a:spcBef>
                <a:spcPts val="0"/>
              </a:spcBef>
              <a:spcAft>
                <a:spcPts val="0"/>
              </a:spcAft>
              <a:buSzPts val="1200"/>
              <a:buNone/>
            </a:pPr>
            <a:r>
              <a:rPr lang="en-US" sz="2400" b="1">
                <a:solidFill>
                  <a:srgbClr val="0070C0"/>
                </a:solidFill>
              </a:rPr>
              <a:t>High-Immersive Virtual Experiments (HIVE) </a:t>
            </a:r>
            <a:endParaRPr>
              <a:solidFill>
                <a:srgbClr val="0070C0"/>
              </a:solidFill>
            </a:endParaRPr>
          </a:p>
          <a:p>
            <a:pPr marL="0" lvl="0" indent="0" algn="l" rtl="0">
              <a:spcBef>
                <a:spcPts val="0"/>
              </a:spcBef>
              <a:spcAft>
                <a:spcPts val="0"/>
              </a:spcAft>
              <a:buSzPts val="1200"/>
              <a:buNone/>
            </a:pPr>
            <a:r>
              <a:rPr lang="en-US" sz="2400" err="1">
                <a:solidFill>
                  <a:srgbClr val="0070C0"/>
                </a:solidFill>
              </a:rPr>
              <a:t>utilizzano</a:t>
            </a:r>
            <a:r>
              <a:rPr lang="en-US" sz="2400">
                <a:solidFill>
                  <a:srgbClr val="0070C0"/>
                </a:solidFill>
              </a:rPr>
              <a:t> </a:t>
            </a:r>
            <a:r>
              <a:rPr lang="en-US" sz="2400" err="1">
                <a:solidFill>
                  <a:srgbClr val="0070C0"/>
                </a:solidFill>
              </a:rPr>
              <a:t>strumenti</a:t>
            </a:r>
            <a:r>
              <a:rPr lang="en-US" sz="2400">
                <a:solidFill>
                  <a:srgbClr val="0070C0"/>
                </a:solidFill>
              </a:rPr>
              <a:t> di </a:t>
            </a:r>
            <a:r>
              <a:rPr lang="en-US" sz="2400" err="1">
                <a:solidFill>
                  <a:srgbClr val="0070C0"/>
                </a:solidFill>
              </a:rPr>
              <a:t>visualizzazione</a:t>
            </a:r>
            <a:r>
              <a:rPr lang="en-US" sz="2400">
                <a:solidFill>
                  <a:srgbClr val="0070C0"/>
                </a:solidFill>
              </a:rPr>
              <a:t> </a:t>
            </a:r>
            <a:r>
              <a:rPr lang="en-US" sz="2400" err="1">
                <a:solidFill>
                  <a:srgbClr val="0070C0"/>
                </a:solidFill>
              </a:rPr>
              <a:t>specializzati</a:t>
            </a:r>
            <a:r>
              <a:rPr lang="en-US" sz="2400">
                <a:solidFill>
                  <a:srgbClr val="0070C0"/>
                </a:solidFill>
              </a:rPr>
              <a:t> come </a:t>
            </a:r>
            <a:r>
              <a:rPr lang="en-US" sz="2400" err="1">
                <a:solidFill>
                  <a:srgbClr val="0070C0"/>
                </a:solidFill>
              </a:rPr>
              <a:t>caschetti</a:t>
            </a:r>
            <a:r>
              <a:rPr lang="en-US" sz="2400">
                <a:solidFill>
                  <a:srgbClr val="0070C0"/>
                </a:solidFill>
              </a:rPr>
              <a:t> di </a:t>
            </a:r>
            <a:r>
              <a:rPr lang="en-US" sz="2400" err="1">
                <a:solidFill>
                  <a:srgbClr val="0070C0"/>
                </a:solidFill>
              </a:rPr>
              <a:t>realtà</a:t>
            </a:r>
            <a:r>
              <a:rPr lang="en-US" sz="2400">
                <a:solidFill>
                  <a:srgbClr val="0070C0"/>
                </a:solidFill>
              </a:rPr>
              <a:t> </a:t>
            </a:r>
            <a:r>
              <a:rPr lang="en-US" sz="2400" err="1">
                <a:solidFill>
                  <a:srgbClr val="0070C0"/>
                </a:solidFill>
              </a:rPr>
              <a:t>virtuale</a:t>
            </a:r>
            <a:r>
              <a:rPr lang="en-US" sz="2400">
                <a:solidFill>
                  <a:srgbClr val="0070C0"/>
                </a:solidFill>
              </a:rPr>
              <a:t> (Oculus), CAVE o </a:t>
            </a:r>
            <a:r>
              <a:rPr lang="en-US" sz="2400" err="1">
                <a:solidFill>
                  <a:srgbClr val="0070C0"/>
                </a:solidFill>
              </a:rPr>
              <a:t>dispositivi</a:t>
            </a:r>
            <a:r>
              <a:rPr lang="en-US" sz="2400">
                <a:solidFill>
                  <a:srgbClr val="0070C0"/>
                </a:solidFill>
              </a:rPr>
              <a:t> di </a:t>
            </a:r>
            <a:r>
              <a:rPr lang="en-US" sz="2400" err="1">
                <a:solidFill>
                  <a:srgbClr val="0070C0"/>
                </a:solidFill>
              </a:rPr>
              <a:t>realtà</a:t>
            </a:r>
            <a:r>
              <a:rPr lang="en-US" sz="2400">
                <a:solidFill>
                  <a:srgbClr val="0070C0"/>
                </a:solidFill>
              </a:rPr>
              <a:t> </a:t>
            </a:r>
            <a:r>
              <a:rPr lang="en-US" sz="2400" err="1">
                <a:solidFill>
                  <a:srgbClr val="0070C0"/>
                </a:solidFill>
              </a:rPr>
              <a:t>aumentata</a:t>
            </a:r>
            <a:r>
              <a:rPr lang="en-US" sz="2400">
                <a:solidFill>
                  <a:srgbClr val="0070C0"/>
                </a:solidFill>
              </a:rPr>
              <a:t> (</a:t>
            </a:r>
            <a:r>
              <a:rPr lang="en-US" sz="2400" err="1">
                <a:solidFill>
                  <a:srgbClr val="0070C0"/>
                </a:solidFill>
              </a:rPr>
              <a:t>Hololens</a:t>
            </a:r>
            <a:r>
              <a:rPr lang="en-US" sz="2400">
                <a:solidFill>
                  <a:srgbClr val="0070C0"/>
                </a:solidFill>
              </a:rPr>
              <a:t>) </a:t>
            </a:r>
            <a:r>
              <a:rPr lang="en-US" sz="2400" err="1">
                <a:solidFill>
                  <a:srgbClr val="0070C0"/>
                </a:solidFill>
              </a:rPr>
              <a:t>che</a:t>
            </a:r>
            <a:r>
              <a:rPr lang="en-US" sz="2400">
                <a:solidFill>
                  <a:srgbClr val="0070C0"/>
                </a:solidFill>
              </a:rPr>
              <a:t> </a:t>
            </a:r>
            <a:r>
              <a:rPr lang="en-US" sz="2400" err="1">
                <a:solidFill>
                  <a:srgbClr val="0070C0"/>
                </a:solidFill>
              </a:rPr>
              <a:t>isolano</a:t>
            </a:r>
            <a:r>
              <a:rPr lang="en-US" sz="2400">
                <a:solidFill>
                  <a:srgbClr val="0070C0"/>
                </a:solidFill>
              </a:rPr>
              <a:t> dal </a:t>
            </a:r>
            <a:r>
              <a:rPr lang="en-US" sz="2400" err="1">
                <a:solidFill>
                  <a:srgbClr val="0070C0"/>
                </a:solidFill>
              </a:rPr>
              <a:t>punto</a:t>
            </a:r>
            <a:r>
              <a:rPr lang="en-US" sz="2400">
                <a:solidFill>
                  <a:srgbClr val="0070C0"/>
                </a:solidFill>
              </a:rPr>
              <a:t> di vista </a:t>
            </a:r>
            <a:r>
              <a:rPr lang="en-US" sz="2400" err="1">
                <a:solidFill>
                  <a:srgbClr val="0070C0"/>
                </a:solidFill>
              </a:rPr>
              <a:t>percettivo</a:t>
            </a:r>
            <a:r>
              <a:rPr lang="en-US" sz="2400">
                <a:solidFill>
                  <a:srgbClr val="0070C0"/>
                </a:solidFill>
              </a:rPr>
              <a:t> </a:t>
            </a:r>
            <a:r>
              <a:rPr lang="en-US" sz="2400" err="1">
                <a:solidFill>
                  <a:srgbClr val="0070C0"/>
                </a:solidFill>
              </a:rPr>
              <a:t>i</a:t>
            </a:r>
            <a:r>
              <a:rPr lang="en-US" sz="2400">
                <a:solidFill>
                  <a:srgbClr val="0070C0"/>
                </a:solidFill>
              </a:rPr>
              <a:t> </a:t>
            </a:r>
            <a:r>
              <a:rPr lang="en-US" sz="2400" err="1">
                <a:solidFill>
                  <a:srgbClr val="0070C0"/>
                </a:solidFill>
              </a:rPr>
              <a:t>soggetti</a:t>
            </a:r>
            <a:r>
              <a:rPr lang="en-US" sz="2400">
                <a:solidFill>
                  <a:srgbClr val="0070C0"/>
                </a:solidFill>
              </a:rPr>
              <a:t> </a:t>
            </a:r>
            <a:r>
              <a:rPr lang="en-US" sz="2400" err="1">
                <a:solidFill>
                  <a:srgbClr val="0070C0"/>
                </a:solidFill>
              </a:rPr>
              <a:t>sperimentali</a:t>
            </a:r>
            <a:r>
              <a:rPr lang="en-US" sz="2400">
                <a:solidFill>
                  <a:srgbClr val="0070C0"/>
                </a:solidFill>
              </a:rPr>
              <a:t> </a:t>
            </a:r>
            <a:r>
              <a:rPr lang="en-US" sz="2400" err="1">
                <a:solidFill>
                  <a:srgbClr val="0070C0"/>
                </a:solidFill>
              </a:rPr>
              <a:t>che</a:t>
            </a:r>
            <a:r>
              <a:rPr lang="en-US" sz="2400">
                <a:solidFill>
                  <a:srgbClr val="0070C0"/>
                </a:solidFill>
              </a:rPr>
              <a:t> </a:t>
            </a:r>
            <a:r>
              <a:rPr lang="en-US" sz="2400" err="1">
                <a:solidFill>
                  <a:srgbClr val="0070C0"/>
                </a:solidFill>
              </a:rPr>
              <a:t>interagiscono</a:t>
            </a:r>
            <a:r>
              <a:rPr lang="en-US" sz="2400">
                <a:solidFill>
                  <a:srgbClr val="0070C0"/>
                </a:solidFill>
              </a:rPr>
              <a:t> con un </a:t>
            </a:r>
            <a:r>
              <a:rPr lang="en-US" sz="2400" err="1">
                <a:solidFill>
                  <a:srgbClr val="0070C0"/>
                </a:solidFill>
              </a:rPr>
              <a:t>ambiente</a:t>
            </a:r>
            <a:r>
              <a:rPr lang="en-US" sz="2400">
                <a:solidFill>
                  <a:srgbClr val="0070C0"/>
                </a:solidFill>
              </a:rPr>
              <a:t> </a:t>
            </a:r>
            <a:r>
              <a:rPr lang="en-US" sz="2400" err="1">
                <a:solidFill>
                  <a:srgbClr val="0070C0"/>
                </a:solidFill>
              </a:rPr>
              <a:t>artificale</a:t>
            </a:r>
            <a:r>
              <a:rPr lang="en-US" sz="2400">
                <a:solidFill>
                  <a:srgbClr val="0070C0"/>
                </a:solidFill>
              </a:rPr>
              <a:t> ad </a:t>
            </a:r>
            <a:r>
              <a:rPr lang="en-US" sz="2400" err="1">
                <a:solidFill>
                  <a:srgbClr val="0070C0"/>
                </a:solidFill>
              </a:rPr>
              <a:t>alta</a:t>
            </a:r>
            <a:r>
              <a:rPr lang="en-US" sz="2400">
                <a:solidFill>
                  <a:srgbClr val="0070C0"/>
                </a:solidFill>
              </a:rPr>
              <a:t> </a:t>
            </a:r>
            <a:r>
              <a:rPr lang="en-US" sz="2400" err="1">
                <a:solidFill>
                  <a:srgbClr val="0070C0"/>
                </a:solidFill>
              </a:rPr>
              <a:t>immersività</a:t>
            </a:r>
            <a:endParaRPr sz="2400">
              <a:solidFill>
                <a:srgbClr val="0070C0"/>
              </a:solidFill>
            </a:endParaRPr>
          </a:p>
          <a:p>
            <a:pPr marL="0" lvl="0" indent="0" algn="l" rtl="0">
              <a:spcBef>
                <a:spcPts val="0"/>
              </a:spcBef>
              <a:spcAft>
                <a:spcPts val="0"/>
              </a:spcAft>
              <a:buSzPts val="1300"/>
              <a:buNone/>
            </a:pPr>
            <a:endParaRPr sz="2600">
              <a:latin typeface="Arial"/>
              <a:ea typeface="Arial"/>
              <a:cs typeface="Arial"/>
              <a:sym typeface="Arial"/>
            </a:endParaRPr>
          </a:p>
        </p:txBody>
      </p:sp>
      <p:sp>
        <p:nvSpPr>
          <p:cNvPr id="153" name="Google Shape;153;p22"/>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467544" y="188640"/>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err="1">
                <a:solidFill>
                  <a:srgbClr val="0070C0"/>
                </a:solidFill>
              </a:rPr>
              <a:t>Gli</a:t>
            </a:r>
            <a:r>
              <a:rPr lang="en-US">
                <a:solidFill>
                  <a:srgbClr val="0070C0"/>
                </a:solidFill>
              </a:rPr>
              <a:t> </a:t>
            </a:r>
            <a:r>
              <a:rPr lang="en-US" err="1">
                <a:solidFill>
                  <a:srgbClr val="0070C0"/>
                </a:solidFill>
              </a:rPr>
              <a:t>Strumenti</a:t>
            </a:r>
            <a:endParaRPr>
              <a:solidFill>
                <a:srgbClr val="0070C0"/>
              </a:solidFill>
            </a:endParaRPr>
          </a:p>
        </p:txBody>
      </p:sp>
      <p:sp>
        <p:nvSpPr>
          <p:cNvPr id="159" name="Google Shape;159;p2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560"/>
              </a:spcBef>
              <a:spcAft>
                <a:spcPts val="0"/>
              </a:spcAft>
              <a:buSzPts val="2800"/>
              <a:buChar char="•"/>
            </a:pPr>
            <a:r>
              <a:rPr lang="en-US" sz="2800" err="1">
                <a:solidFill>
                  <a:srgbClr val="0070C0"/>
                </a:solidFill>
              </a:rPr>
              <a:t>Realtà</a:t>
            </a:r>
            <a:r>
              <a:rPr lang="en-US" sz="2800">
                <a:solidFill>
                  <a:srgbClr val="0070C0"/>
                </a:solidFill>
              </a:rPr>
              <a:t> </a:t>
            </a:r>
            <a:r>
              <a:rPr lang="en-US" sz="2800" err="1">
                <a:solidFill>
                  <a:srgbClr val="0070C0"/>
                </a:solidFill>
              </a:rPr>
              <a:t>aumentata</a:t>
            </a:r>
            <a:endParaRPr>
              <a:solidFill>
                <a:srgbClr val="0070C0"/>
              </a:solidFill>
            </a:endParaRPr>
          </a:p>
          <a:p>
            <a:pPr marL="342900" indent="-228600">
              <a:lnSpc>
                <a:spcPct val="150000"/>
              </a:lnSpc>
              <a:spcBef>
                <a:spcPts val="560"/>
              </a:spcBef>
              <a:buSzPts val="2800"/>
            </a:pPr>
            <a:r>
              <a:rPr lang="en-US" sz="2800" err="1">
                <a:solidFill>
                  <a:srgbClr val="0070C0"/>
                </a:solidFill>
              </a:rPr>
              <a:t>Simulazioni</a:t>
            </a:r>
            <a:r>
              <a:rPr lang="en-US" sz="2800">
                <a:solidFill>
                  <a:srgbClr val="0070C0"/>
                </a:solidFill>
              </a:rPr>
              <a:t> </a:t>
            </a:r>
            <a:r>
              <a:rPr lang="en-US" sz="2800" err="1">
                <a:solidFill>
                  <a:srgbClr val="0070C0"/>
                </a:solidFill>
              </a:rPr>
              <a:t>virtuali</a:t>
            </a:r>
            <a:r>
              <a:rPr lang="en-US" sz="2800">
                <a:solidFill>
                  <a:srgbClr val="0070C0"/>
                </a:solidFill>
              </a:rPr>
              <a:t> </a:t>
            </a:r>
          </a:p>
          <a:p>
            <a:pPr marL="342900" lvl="0" indent="-228600" algn="l" rtl="0">
              <a:lnSpc>
                <a:spcPct val="150000"/>
              </a:lnSpc>
              <a:spcBef>
                <a:spcPts val="560"/>
              </a:spcBef>
              <a:spcAft>
                <a:spcPts val="0"/>
              </a:spcAft>
              <a:buSzPts val="2800"/>
              <a:buChar char="•"/>
            </a:pPr>
            <a:r>
              <a:rPr lang="en-US" sz="2800">
                <a:solidFill>
                  <a:srgbClr val="0070C0"/>
                </a:solidFill>
              </a:rPr>
              <a:t>Mondi </a:t>
            </a:r>
            <a:r>
              <a:rPr lang="en-US" sz="2800" err="1">
                <a:solidFill>
                  <a:srgbClr val="0070C0"/>
                </a:solidFill>
              </a:rPr>
              <a:t>virtuali</a:t>
            </a:r>
            <a:endParaRPr>
              <a:solidFill>
                <a:srgbClr val="0070C0"/>
              </a:solidFill>
            </a:endParaRPr>
          </a:p>
          <a:p>
            <a:pPr marL="342900" lvl="0" indent="-228600" algn="l" rtl="0">
              <a:lnSpc>
                <a:spcPct val="150000"/>
              </a:lnSpc>
              <a:spcBef>
                <a:spcPts val="560"/>
              </a:spcBef>
              <a:spcAft>
                <a:spcPts val="0"/>
              </a:spcAft>
              <a:buSzPts val="2800"/>
              <a:buChar char="•"/>
            </a:pPr>
            <a:r>
              <a:rPr lang="en-US" sz="2800" err="1">
                <a:solidFill>
                  <a:srgbClr val="0070C0"/>
                </a:solidFill>
              </a:rPr>
              <a:t>Caschetto</a:t>
            </a:r>
            <a:r>
              <a:rPr lang="en-US" sz="2800">
                <a:solidFill>
                  <a:srgbClr val="0070C0"/>
                </a:solidFill>
              </a:rPr>
              <a:t> Oculus VR</a:t>
            </a:r>
            <a:endParaRPr>
              <a:solidFill>
                <a:srgbClr val="0070C0"/>
              </a:solidFill>
            </a:endParaRPr>
          </a:p>
          <a:p>
            <a:pPr marL="342900" lvl="0" indent="-228600" algn="l" rtl="0">
              <a:lnSpc>
                <a:spcPct val="150000"/>
              </a:lnSpc>
              <a:spcBef>
                <a:spcPts val="560"/>
              </a:spcBef>
              <a:spcAft>
                <a:spcPts val="0"/>
              </a:spcAft>
              <a:buSzPts val="2800"/>
              <a:buChar char="•"/>
            </a:pPr>
            <a:r>
              <a:rPr lang="en-US" sz="2800">
                <a:solidFill>
                  <a:srgbClr val="0070C0"/>
                </a:solidFill>
              </a:rPr>
              <a:t>Sistema HTC Vive</a:t>
            </a:r>
            <a:endParaRPr>
              <a:solidFill>
                <a:srgbClr val="0070C0"/>
              </a:solidFill>
            </a:endParaRPr>
          </a:p>
          <a:p>
            <a:pPr marL="342900" lvl="0" indent="-228600" algn="l" rtl="0">
              <a:lnSpc>
                <a:spcPct val="150000"/>
              </a:lnSpc>
              <a:spcBef>
                <a:spcPts val="560"/>
              </a:spcBef>
              <a:spcAft>
                <a:spcPts val="0"/>
              </a:spcAft>
              <a:buSzPts val="2800"/>
              <a:buChar char="•"/>
            </a:pPr>
            <a:r>
              <a:rPr lang="en-US" sz="2800">
                <a:solidFill>
                  <a:srgbClr val="0070C0"/>
                </a:solidFill>
              </a:rPr>
              <a:t>CAVE </a:t>
            </a:r>
            <a:r>
              <a:rPr lang="en-US" sz="2800" err="1">
                <a:solidFill>
                  <a:srgbClr val="0070C0"/>
                </a:solidFill>
              </a:rPr>
              <a:t>Ambiente</a:t>
            </a:r>
            <a:r>
              <a:rPr lang="en-US" sz="2800">
                <a:solidFill>
                  <a:srgbClr val="0070C0"/>
                </a:solidFill>
              </a:rPr>
              <a:t> </a:t>
            </a:r>
            <a:r>
              <a:rPr lang="en-US" sz="2800" err="1">
                <a:solidFill>
                  <a:srgbClr val="0070C0"/>
                </a:solidFill>
              </a:rPr>
              <a:t>Virtuale</a:t>
            </a:r>
            <a:r>
              <a:rPr lang="en-US" sz="2800">
                <a:solidFill>
                  <a:srgbClr val="0070C0"/>
                </a:solidFill>
              </a:rPr>
              <a:t> </a:t>
            </a:r>
            <a:r>
              <a:rPr lang="en-US" sz="2800" err="1">
                <a:solidFill>
                  <a:srgbClr val="0070C0"/>
                </a:solidFill>
              </a:rPr>
              <a:t>Automatico</a:t>
            </a:r>
            <a:r>
              <a:rPr lang="en-US" sz="2800">
                <a:solidFill>
                  <a:srgbClr val="0070C0"/>
                </a:solidFill>
              </a:rPr>
              <a:t> </a:t>
            </a:r>
            <a:endParaRPr>
              <a:solidFill>
                <a:srgbClr val="0070C0"/>
              </a:solidFill>
            </a:endParaRPr>
          </a:p>
          <a:p>
            <a:pPr marL="342900" lvl="0" indent="-50800" algn="l" rtl="0">
              <a:spcBef>
                <a:spcPts val="560"/>
              </a:spcBef>
              <a:spcAft>
                <a:spcPts val="0"/>
              </a:spcAft>
              <a:buSzPts val="2800"/>
              <a:buNone/>
            </a:pPr>
            <a:endParaRPr sz="2800">
              <a:solidFill>
                <a:srgbClr val="0070C0"/>
              </a:solidFill>
            </a:endParaRPr>
          </a:p>
        </p:txBody>
      </p:sp>
      <p:sp>
        <p:nvSpPr>
          <p:cNvPr id="160" name="Google Shape;160;p23"/>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5"/>
          <p:cNvSpPr txBox="1"/>
          <p:nvPr/>
        </p:nvSpPr>
        <p:spPr>
          <a:xfrm>
            <a:off x="623601" y="1474480"/>
            <a:ext cx="740908"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BASATA SU </a:t>
            </a:r>
            <a:endParaRPr/>
          </a:p>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MARKER</a:t>
            </a:r>
            <a:endParaRPr/>
          </a:p>
        </p:txBody>
      </p:sp>
      <p:sp>
        <p:nvSpPr>
          <p:cNvPr id="204" name="Google Shape;204;p25"/>
          <p:cNvSpPr txBox="1"/>
          <p:nvPr/>
        </p:nvSpPr>
        <p:spPr>
          <a:xfrm>
            <a:off x="2514740" y="1474480"/>
            <a:ext cx="833883" cy="2154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MARKER-LESS</a:t>
            </a:r>
            <a:endParaRPr/>
          </a:p>
        </p:txBody>
      </p:sp>
      <p:sp>
        <p:nvSpPr>
          <p:cNvPr id="205" name="Google Shape;205;p25"/>
          <p:cNvSpPr txBox="1"/>
          <p:nvPr/>
        </p:nvSpPr>
        <p:spPr>
          <a:xfrm>
            <a:off x="4311827" y="1438214"/>
            <a:ext cx="591829" cy="38472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VISORI</a:t>
            </a:r>
            <a:r>
              <a:rPr lang="en-US" sz="1100">
                <a:solidFill>
                  <a:schemeClr val="dk1"/>
                </a:solidFill>
                <a:latin typeface="Arial Black"/>
                <a:ea typeface="Arial Black"/>
                <a:cs typeface="Arial Black"/>
                <a:sym typeface="Arial Black"/>
              </a:rPr>
              <a:t> </a:t>
            </a:r>
            <a:endParaRPr/>
          </a:p>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CABLATI</a:t>
            </a:r>
            <a:endParaRPr/>
          </a:p>
        </p:txBody>
      </p:sp>
      <p:sp>
        <p:nvSpPr>
          <p:cNvPr id="206" name="Google Shape;206;p25"/>
          <p:cNvSpPr txBox="1"/>
          <p:nvPr/>
        </p:nvSpPr>
        <p:spPr>
          <a:xfrm>
            <a:off x="6586621" y="1406185"/>
            <a:ext cx="869149" cy="38472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VISORI</a:t>
            </a:r>
            <a:r>
              <a:rPr lang="en-US" sz="1100">
                <a:solidFill>
                  <a:schemeClr val="dk1"/>
                </a:solidFill>
                <a:latin typeface="Arial Black"/>
                <a:ea typeface="Arial Black"/>
                <a:cs typeface="Arial Black"/>
                <a:sym typeface="Arial Black"/>
              </a:rPr>
              <a:t> </a:t>
            </a:r>
            <a:endParaRPr/>
          </a:p>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TUTTO-IN-UNO</a:t>
            </a:r>
            <a:endParaRPr/>
          </a:p>
        </p:txBody>
      </p:sp>
      <p:sp>
        <p:nvSpPr>
          <p:cNvPr id="207" name="Google Shape;207;p25"/>
          <p:cNvSpPr txBox="1"/>
          <p:nvPr/>
        </p:nvSpPr>
        <p:spPr>
          <a:xfrm>
            <a:off x="378181" y="4754344"/>
            <a:ext cx="145368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Sono le tecnologie più stabili oggi. </a:t>
            </a:r>
            <a:endParaRPr/>
          </a:p>
          <a:p>
            <a:pPr marL="0" marR="0" lvl="0" indent="0" algn="l" rtl="0">
              <a:spcBef>
                <a:spcPts val="0"/>
              </a:spcBef>
              <a:spcAft>
                <a:spcPts val="0"/>
              </a:spcAft>
              <a:buNone/>
            </a:pPr>
            <a:endParaRPr sz="70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Richiedono la presenza di un marker nello spazio reale da «aumentare»</a:t>
            </a:r>
            <a:endParaRPr/>
          </a:p>
        </p:txBody>
      </p:sp>
      <p:sp>
        <p:nvSpPr>
          <p:cNvPr id="208" name="Google Shape;208;p25"/>
          <p:cNvSpPr txBox="1"/>
          <p:nvPr/>
        </p:nvSpPr>
        <p:spPr>
          <a:xfrm>
            <a:off x="2146418" y="4739596"/>
            <a:ext cx="1493595"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Di nuova concezione.</a:t>
            </a:r>
            <a:endParaRPr/>
          </a:p>
          <a:p>
            <a:pPr marL="0" marR="0" lvl="0" indent="0" algn="l" rtl="0">
              <a:spcBef>
                <a:spcPts val="0"/>
              </a:spcBef>
              <a:spcAft>
                <a:spcPts val="0"/>
              </a:spcAft>
              <a:buNone/>
            </a:pPr>
            <a:endParaRPr sz="70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Consentono di posizionare oggetti digitali sui piani orizzontali e verticali del mondo fisico in scala. </a:t>
            </a:r>
            <a:endParaRPr/>
          </a:p>
        </p:txBody>
      </p:sp>
      <p:sp>
        <p:nvSpPr>
          <p:cNvPr id="209" name="Google Shape;209;p25"/>
          <p:cNvSpPr txBox="1"/>
          <p:nvPr/>
        </p:nvSpPr>
        <p:spPr>
          <a:xfrm>
            <a:off x="3856359" y="4754344"/>
            <a:ext cx="1526379" cy="6309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per uso sia commerciale che professionale. </a:t>
            </a:r>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Abilitano un numero ridotto di casi d’uso</a:t>
            </a:r>
            <a:endParaRPr/>
          </a:p>
        </p:txBody>
      </p:sp>
      <p:sp>
        <p:nvSpPr>
          <p:cNvPr id="210" name="Google Shape;210;p25"/>
          <p:cNvSpPr txBox="1"/>
          <p:nvPr/>
        </p:nvSpPr>
        <p:spPr>
          <a:xfrm>
            <a:off x="5614743" y="4754345"/>
            <a:ext cx="3350188"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Prodotti per uso sia commerciale che professionale.</a:t>
            </a:r>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Sono lo stato dell’arte della tecnologia AR oggi.</a:t>
            </a:r>
            <a:endParaRPr/>
          </a:p>
        </p:txBody>
      </p:sp>
      <p:pic>
        <p:nvPicPr>
          <p:cNvPr id="211" name="Google Shape;211;p25"/>
          <p:cNvPicPr preferRelativeResize="0"/>
          <p:nvPr/>
        </p:nvPicPr>
        <p:blipFill rotWithShape="1">
          <a:blip r:embed="rId3">
            <a:alphaModFix/>
          </a:blip>
          <a:srcRect/>
          <a:stretch/>
        </p:blipFill>
        <p:spPr>
          <a:xfrm>
            <a:off x="5799007" y="2170541"/>
            <a:ext cx="1253338" cy="2078503"/>
          </a:xfrm>
          <a:prstGeom prst="rect">
            <a:avLst/>
          </a:prstGeom>
          <a:noFill/>
          <a:ln>
            <a:noFill/>
          </a:ln>
        </p:spPr>
      </p:pic>
      <p:sp>
        <p:nvSpPr>
          <p:cNvPr id="212" name="Google Shape;212;p25"/>
          <p:cNvSpPr txBox="1"/>
          <p:nvPr/>
        </p:nvSpPr>
        <p:spPr>
          <a:xfrm>
            <a:off x="5614744" y="4368015"/>
            <a:ext cx="1718561" cy="2000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b="1">
                <a:solidFill>
                  <a:schemeClr val="dk1"/>
                </a:solidFill>
                <a:latin typeface="Century Gothic"/>
                <a:ea typeface="Century Gothic"/>
                <a:cs typeface="Century Gothic"/>
                <a:sym typeface="Century Gothic"/>
              </a:rPr>
              <a:t>Microsoft HOLOLENS</a:t>
            </a:r>
            <a:endParaRPr sz="700" b="1">
              <a:solidFill>
                <a:srgbClr val="FF0000"/>
              </a:solidFill>
              <a:latin typeface="Century Gothic"/>
              <a:ea typeface="Century Gothic"/>
              <a:cs typeface="Century Gothic"/>
              <a:sym typeface="Century Gothic"/>
            </a:endParaRPr>
          </a:p>
        </p:txBody>
      </p:sp>
      <p:sp>
        <p:nvSpPr>
          <p:cNvPr id="213" name="Google Shape;213;p25"/>
          <p:cNvSpPr txBox="1"/>
          <p:nvPr/>
        </p:nvSpPr>
        <p:spPr>
          <a:xfrm>
            <a:off x="7435019" y="4368015"/>
            <a:ext cx="1408243" cy="2000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b="1">
                <a:solidFill>
                  <a:schemeClr val="dk1"/>
                </a:solidFill>
                <a:latin typeface="Century Gothic"/>
                <a:ea typeface="Century Gothic"/>
                <a:cs typeface="Century Gothic"/>
                <a:sym typeface="Century Gothic"/>
              </a:rPr>
              <a:t>Magic Leap One</a:t>
            </a:r>
            <a:endParaRPr sz="700" b="1">
              <a:solidFill>
                <a:srgbClr val="FF0000"/>
              </a:solidFill>
              <a:latin typeface="Century Gothic"/>
              <a:ea typeface="Century Gothic"/>
              <a:cs typeface="Century Gothic"/>
              <a:sym typeface="Century Gothic"/>
            </a:endParaRPr>
          </a:p>
        </p:txBody>
      </p:sp>
      <p:pic>
        <p:nvPicPr>
          <p:cNvPr id="214" name="Google Shape;214;p25"/>
          <p:cNvPicPr preferRelativeResize="0"/>
          <p:nvPr/>
        </p:nvPicPr>
        <p:blipFill rotWithShape="1">
          <a:blip r:embed="rId4">
            <a:alphaModFix/>
          </a:blip>
          <a:srcRect/>
          <a:stretch/>
        </p:blipFill>
        <p:spPr>
          <a:xfrm>
            <a:off x="3994155" y="2710906"/>
            <a:ext cx="1250786" cy="1238793"/>
          </a:xfrm>
          <a:prstGeom prst="rect">
            <a:avLst/>
          </a:prstGeom>
          <a:noFill/>
          <a:ln>
            <a:noFill/>
          </a:ln>
        </p:spPr>
      </p:pic>
      <p:pic>
        <p:nvPicPr>
          <p:cNvPr id="215" name="Google Shape;215;p25"/>
          <p:cNvPicPr preferRelativeResize="0"/>
          <p:nvPr/>
        </p:nvPicPr>
        <p:blipFill rotWithShape="1">
          <a:blip r:embed="rId5">
            <a:alphaModFix/>
          </a:blip>
          <a:srcRect/>
          <a:stretch/>
        </p:blipFill>
        <p:spPr>
          <a:xfrm>
            <a:off x="451599" y="2410901"/>
            <a:ext cx="1379625" cy="1291039"/>
          </a:xfrm>
          <a:prstGeom prst="rect">
            <a:avLst/>
          </a:prstGeom>
          <a:noFill/>
          <a:ln>
            <a:noFill/>
          </a:ln>
        </p:spPr>
      </p:pic>
      <p:pic>
        <p:nvPicPr>
          <p:cNvPr id="216" name="Google Shape;216;p25"/>
          <p:cNvPicPr preferRelativeResize="0"/>
          <p:nvPr/>
        </p:nvPicPr>
        <p:blipFill rotWithShape="1">
          <a:blip r:embed="rId6">
            <a:alphaModFix/>
          </a:blip>
          <a:srcRect/>
          <a:stretch/>
        </p:blipFill>
        <p:spPr>
          <a:xfrm>
            <a:off x="2521808" y="2063422"/>
            <a:ext cx="744371" cy="1740265"/>
          </a:xfrm>
          <a:prstGeom prst="rect">
            <a:avLst/>
          </a:prstGeom>
          <a:noFill/>
          <a:ln>
            <a:noFill/>
          </a:ln>
        </p:spPr>
      </p:pic>
      <p:pic>
        <p:nvPicPr>
          <p:cNvPr id="217" name="Google Shape;217;p25"/>
          <p:cNvPicPr preferRelativeResize="0"/>
          <p:nvPr/>
        </p:nvPicPr>
        <p:blipFill rotWithShape="1">
          <a:blip r:embed="rId7">
            <a:alphaModFix/>
          </a:blip>
          <a:srcRect/>
          <a:stretch/>
        </p:blipFill>
        <p:spPr>
          <a:xfrm>
            <a:off x="7165645" y="2482741"/>
            <a:ext cx="1298917" cy="1362510"/>
          </a:xfrm>
          <a:prstGeom prst="rect">
            <a:avLst/>
          </a:prstGeom>
          <a:noFill/>
          <a:ln>
            <a:noFill/>
          </a:ln>
        </p:spPr>
      </p:pic>
      <p:sp>
        <p:nvSpPr>
          <p:cNvPr id="218" name="Google Shape;218;p25"/>
          <p:cNvSpPr/>
          <p:nvPr/>
        </p:nvSpPr>
        <p:spPr>
          <a:xfrm>
            <a:off x="2073914" y="1342767"/>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25"/>
          <p:cNvSpPr/>
          <p:nvPr/>
        </p:nvSpPr>
        <p:spPr>
          <a:xfrm>
            <a:off x="3679543" y="1292911"/>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0" name="Google Shape;220;p25"/>
          <p:cNvSpPr/>
          <p:nvPr/>
        </p:nvSpPr>
        <p:spPr>
          <a:xfrm>
            <a:off x="5376418" y="1340899"/>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1" name="Google Shape;221;p25"/>
          <p:cNvPicPr preferRelativeResize="0"/>
          <p:nvPr/>
        </p:nvPicPr>
        <p:blipFill rotWithShape="1">
          <a:blip r:embed="rId8">
            <a:alphaModFix/>
          </a:blip>
          <a:srcRect/>
          <a:stretch/>
        </p:blipFill>
        <p:spPr>
          <a:xfrm>
            <a:off x="615851" y="3845250"/>
            <a:ext cx="711560" cy="254445"/>
          </a:xfrm>
          <a:prstGeom prst="rect">
            <a:avLst/>
          </a:prstGeom>
          <a:noFill/>
          <a:ln>
            <a:noFill/>
          </a:ln>
        </p:spPr>
      </p:pic>
      <p:pic>
        <p:nvPicPr>
          <p:cNvPr id="222" name="Google Shape;222;p25"/>
          <p:cNvPicPr preferRelativeResize="0"/>
          <p:nvPr/>
        </p:nvPicPr>
        <p:blipFill rotWithShape="1">
          <a:blip r:embed="rId9">
            <a:alphaModFix/>
          </a:blip>
          <a:srcRect t="30012" b="30678"/>
          <a:stretch/>
        </p:blipFill>
        <p:spPr>
          <a:xfrm>
            <a:off x="500465" y="4253731"/>
            <a:ext cx="888295" cy="349184"/>
          </a:xfrm>
          <a:prstGeom prst="rect">
            <a:avLst/>
          </a:prstGeom>
          <a:noFill/>
          <a:ln>
            <a:noFill/>
          </a:ln>
        </p:spPr>
      </p:pic>
      <p:pic>
        <p:nvPicPr>
          <p:cNvPr id="223" name="Google Shape;223;p25"/>
          <p:cNvPicPr preferRelativeResize="0"/>
          <p:nvPr/>
        </p:nvPicPr>
        <p:blipFill rotWithShape="1">
          <a:blip r:embed="rId10">
            <a:alphaModFix/>
          </a:blip>
          <a:srcRect/>
          <a:stretch/>
        </p:blipFill>
        <p:spPr>
          <a:xfrm>
            <a:off x="2299195" y="3949699"/>
            <a:ext cx="502164" cy="430427"/>
          </a:xfrm>
          <a:prstGeom prst="rect">
            <a:avLst/>
          </a:prstGeom>
          <a:noFill/>
          <a:ln>
            <a:noFill/>
          </a:ln>
        </p:spPr>
      </p:pic>
      <p:pic>
        <p:nvPicPr>
          <p:cNvPr id="224" name="Google Shape;224;p25"/>
          <p:cNvPicPr preferRelativeResize="0"/>
          <p:nvPr/>
        </p:nvPicPr>
        <p:blipFill rotWithShape="1">
          <a:blip r:embed="rId11">
            <a:alphaModFix/>
          </a:blip>
          <a:srcRect/>
          <a:stretch/>
        </p:blipFill>
        <p:spPr>
          <a:xfrm>
            <a:off x="2947283" y="3970101"/>
            <a:ext cx="313724" cy="418299"/>
          </a:xfrm>
          <a:prstGeom prst="rect">
            <a:avLst/>
          </a:prstGeom>
          <a:noFill/>
          <a:ln>
            <a:noFill/>
          </a:ln>
        </p:spPr>
      </p:pic>
      <p:sp>
        <p:nvSpPr>
          <p:cNvPr id="225" name="Google Shape;225;p25"/>
          <p:cNvSpPr txBox="1"/>
          <p:nvPr/>
        </p:nvSpPr>
        <p:spPr>
          <a:xfrm>
            <a:off x="2329375" y="4420738"/>
            <a:ext cx="457545" cy="2000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b="1">
                <a:solidFill>
                  <a:schemeClr val="dk1"/>
                </a:solidFill>
                <a:latin typeface="Century Gothic"/>
                <a:ea typeface="Century Gothic"/>
                <a:cs typeface="Century Gothic"/>
                <a:sym typeface="Century Gothic"/>
              </a:rPr>
              <a:t>AR kit</a:t>
            </a:r>
            <a:endParaRPr sz="700" b="1">
              <a:solidFill>
                <a:srgbClr val="FF0000"/>
              </a:solidFill>
              <a:latin typeface="Century Gothic"/>
              <a:ea typeface="Century Gothic"/>
              <a:cs typeface="Century Gothic"/>
              <a:sym typeface="Century Gothic"/>
            </a:endParaRPr>
          </a:p>
        </p:txBody>
      </p:sp>
      <p:sp>
        <p:nvSpPr>
          <p:cNvPr id="226" name="Google Shape;226;p25"/>
          <p:cNvSpPr txBox="1"/>
          <p:nvPr/>
        </p:nvSpPr>
        <p:spPr>
          <a:xfrm>
            <a:off x="2837914" y="4430863"/>
            <a:ext cx="552306" cy="2000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b="1">
                <a:solidFill>
                  <a:schemeClr val="dk1"/>
                </a:solidFill>
                <a:latin typeface="Century Gothic"/>
                <a:ea typeface="Century Gothic"/>
                <a:cs typeface="Century Gothic"/>
                <a:sym typeface="Century Gothic"/>
              </a:rPr>
              <a:t>AR Core</a:t>
            </a:r>
            <a:endParaRPr sz="700" b="1">
              <a:solidFill>
                <a:srgbClr val="FF0000"/>
              </a:solidFill>
              <a:latin typeface="Century Gothic"/>
              <a:ea typeface="Century Gothic"/>
              <a:cs typeface="Century Gothic"/>
              <a:sym typeface="Century Gothic"/>
            </a:endParaRPr>
          </a:p>
        </p:txBody>
      </p:sp>
      <p:sp>
        <p:nvSpPr>
          <p:cNvPr id="227" name="Google Shape;227;p25"/>
          <p:cNvSpPr txBox="1">
            <a:spLocks noGrp="1"/>
          </p:cNvSpPr>
          <p:nvPr>
            <p:ph type="title"/>
          </p:nvPr>
        </p:nvSpPr>
        <p:spPr>
          <a:xfrm>
            <a:off x="467544" y="188640"/>
            <a:ext cx="7620000" cy="1143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a:solidFill>
                  <a:srgbClr val="0070C0"/>
                </a:solidFill>
              </a:rPr>
              <a:t>REALTA’ AUMENTATA</a:t>
            </a:r>
            <a:endParaRPr>
              <a:solidFill>
                <a:srgbClr val="0070C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grpSp>
        <p:nvGrpSpPr>
          <p:cNvPr id="233" name="Google Shape;233;p26"/>
          <p:cNvGrpSpPr/>
          <p:nvPr/>
        </p:nvGrpSpPr>
        <p:grpSpPr>
          <a:xfrm>
            <a:off x="7469" y="1414900"/>
            <a:ext cx="4270075" cy="5430472"/>
            <a:chOff x="0" y="1069789"/>
            <a:chExt cx="4573464" cy="4072854"/>
          </a:xfrm>
        </p:grpSpPr>
        <p:sp>
          <p:nvSpPr>
            <p:cNvPr id="234" name="Google Shape;234;p26"/>
            <p:cNvSpPr/>
            <p:nvPr/>
          </p:nvSpPr>
          <p:spPr>
            <a:xfrm>
              <a:off x="0" y="2647334"/>
              <a:ext cx="4573464" cy="676892"/>
            </a:xfrm>
            <a:prstGeom prst="rect">
              <a:avLst/>
            </a:prstGeom>
            <a:solidFill>
              <a:schemeClr val="lt1"/>
            </a:solidFill>
            <a:ln>
              <a:noFill/>
            </a:ln>
          </p:spPr>
          <p:txBody>
            <a:bodyPr spcFirstLastPara="1" wrap="square" lIns="180000" tIns="216000" rIns="180000" bIns="45700" anchor="t" anchorCtr="0">
              <a:noAutofit/>
            </a:bodyPr>
            <a:lstStyle/>
            <a:p>
              <a:pPr marL="0" marR="0" lvl="0" indent="0" algn="ctr" rtl="0">
                <a:spcBef>
                  <a:spcPts val="0"/>
                </a:spcBef>
                <a:spcAft>
                  <a:spcPts val="0"/>
                </a:spcAft>
                <a:buNone/>
              </a:pPr>
              <a:r>
                <a:rPr lang="en-US" sz="1600" b="1">
                  <a:solidFill>
                    <a:srgbClr val="F8243D"/>
                  </a:solidFill>
                  <a:latin typeface="Century Gothic"/>
                  <a:ea typeface="Century Gothic"/>
                  <a:cs typeface="Century Gothic"/>
                  <a:sym typeface="Century Gothic"/>
                </a:rPr>
                <a:t>Augmented Reality</a:t>
              </a:r>
              <a:endParaRPr/>
            </a:p>
            <a:p>
              <a:pPr marL="0" marR="0" lvl="0" indent="0" algn="just" rtl="0">
                <a:spcBef>
                  <a:spcPts val="0"/>
                </a:spcBef>
                <a:spcAft>
                  <a:spcPts val="0"/>
                </a:spcAft>
                <a:buNone/>
              </a:pPr>
              <a:endParaRPr sz="1400">
                <a:solidFill>
                  <a:srgbClr val="595959"/>
                </a:solidFill>
                <a:latin typeface="Century Gothic"/>
                <a:ea typeface="Century Gothic"/>
                <a:cs typeface="Century Gothic"/>
                <a:sym typeface="Century Gothic"/>
              </a:endParaRPr>
            </a:p>
          </p:txBody>
        </p:sp>
        <p:sp>
          <p:nvSpPr>
            <p:cNvPr id="235" name="Google Shape;235;p26"/>
            <p:cNvSpPr/>
            <p:nvPr/>
          </p:nvSpPr>
          <p:spPr>
            <a:xfrm>
              <a:off x="259784" y="3324225"/>
              <a:ext cx="4313680" cy="1818418"/>
            </a:xfrm>
            <a:prstGeom prst="rect">
              <a:avLst/>
            </a:prstGeom>
            <a:solidFill>
              <a:schemeClr val="lt1"/>
            </a:solidFill>
            <a:ln>
              <a:noFill/>
            </a:ln>
          </p:spPr>
          <p:txBody>
            <a:bodyPr spcFirstLastPara="1" wrap="square" lIns="360000" tIns="216000" rIns="360000" bIns="45700" anchor="t" anchorCtr="0">
              <a:noAutofit/>
            </a:bodyPr>
            <a:lstStyle/>
            <a:p>
              <a:pPr marL="0" marR="0" lvl="0" indent="0" algn="just" rtl="0">
                <a:spcBef>
                  <a:spcPts val="0"/>
                </a:spcBef>
                <a:spcAft>
                  <a:spcPts val="0"/>
                </a:spcAft>
                <a:buNone/>
              </a:pPr>
              <a:r>
                <a:rPr lang="en-US" sz="1200">
                  <a:solidFill>
                    <a:srgbClr val="595959"/>
                  </a:solidFill>
                  <a:latin typeface="Century Gothic"/>
                  <a:ea typeface="Century Gothic"/>
                  <a:cs typeface="Century Gothic"/>
                  <a:sym typeface="Century Gothic"/>
                </a:rPr>
                <a:t>La realtà aumentata consiste nella visione di un ambiente reale in cui alcuni suoi elementi sono “aumentati” da contenuti digitali di varia natura.</a:t>
              </a:r>
              <a:endParaRPr sz="1200">
                <a:solidFill>
                  <a:srgbClr val="595959"/>
                </a:solidFill>
                <a:latin typeface="Century Gothic"/>
                <a:ea typeface="Century Gothic"/>
                <a:cs typeface="Century Gothic"/>
                <a:sym typeface="Century Gothic"/>
              </a:endParaRPr>
            </a:p>
          </p:txBody>
        </p:sp>
        <p:sp>
          <p:nvSpPr>
            <p:cNvPr id="236" name="Google Shape;236;p26"/>
            <p:cNvSpPr/>
            <p:nvPr/>
          </p:nvSpPr>
          <p:spPr>
            <a:xfrm>
              <a:off x="1497456" y="1069789"/>
              <a:ext cx="1578553" cy="1578553"/>
            </a:xfrm>
            <a:prstGeom prst="ellipse">
              <a:avLst/>
            </a:prstGeom>
            <a:solidFill>
              <a:schemeClr val="lt1"/>
            </a:solidFill>
            <a:ln w="127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cxnSp>
        <p:nvCxnSpPr>
          <p:cNvPr id="237" name="Google Shape;237;p26"/>
          <p:cNvCxnSpPr/>
          <p:nvPr/>
        </p:nvCxnSpPr>
        <p:spPr>
          <a:xfrm rot="10800000">
            <a:off x="4573464" y="1537837"/>
            <a:ext cx="0" cy="5320164"/>
          </a:xfrm>
          <a:prstGeom prst="straightConnector1">
            <a:avLst/>
          </a:prstGeom>
          <a:noFill/>
          <a:ln w="9525" cap="flat" cmpd="sng">
            <a:solidFill>
              <a:srgbClr val="BFBFBF"/>
            </a:solidFill>
            <a:prstDash val="solid"/>
            <a:round/>
            <a:headEnd type="none" w="sm" len="sm"/>
            <a:tailEnd type="none" w="sm" len="sm"/>
          </a:ln>
        </p:spPr>
      </p:cxnSp>
      <p:grpSp>
        <p:nvGrpSpPr>
          <p:cNvPr id="238" name="Google Shape;238;p26"/>
          <p:cNvGrpSpPr/>
          <p:nvPr/>
        </p:nvGrpSpPr>
        <p:grpSpPr>
          <a:xfrm>
            <a:off x="4277544" y="1426385"/>
            <a:ext cx="4182889" cy="5430472"/>
            <a:chOff x="1" y="1069789"/>
            <a:chExt cx="3877442" cy="4072854"/>
          </a:xfrm>
        </p:grpSpPr>
        <p:sp>
          <p:nvSpPr>
            <p:cNvPr id="239" name="Google Shape;239;p26"/>
            <p:cNvSpPr/>
            <p:nvPr/>
          </p:nvSpPr>
          <p:spPr>
            <a:xfrm>
              <a:off x="1" y="2647334"/>
              <a:ext cx="3733426" cy="676892"/>
            </a:xfrm>
            <a:prstGeom prst="rect">
              <a:avLst/>
            </a:prstGeom>
            <a:solidFill>
              <a:schemeClr val="lt1"/>
            </a:solidFill>
            <a:ln>
              <a:noFill/>
            </a:ln>
          </p:spPr>
          <p:txBody>
            <a:bodyPr spcFirstLastPara="1" wrap="square" lIns="180000" tIns="216000" rIns="180000" bIns="45700" anchor="t" anchorCtr="0">
              <a:noAutofit/>
            </a:bodyPr>
            <a:lstStyle/>
            <a:p>
              <a:pPr marL="0" marR="0" lvl="0" indent="0" algn="ctr" rtl="0">
                <a:spcBef>
                  <a:spcPts val="0"/>
                </a:spcBef>
                <a:spcAft>
                  <a:spcPts val="0"/>
                </a:spcAft>
                <a:buNone/>
              </a:pPr>
              <a:r>
                <a:rPr lang="en-US" sz="1600" b="1">
                  <a:solidFill>
                    <a:srgbClr val="F8243D"/>
                  </a:solidFill>
                  <a:latin typeface="Century Gothic"/>
                  <a:ea typeface="Century Gothic"/>
                  <a:cs typeface="Century Gothic"/>
                  <a:sym typeface="Century Gothic"/>
                </a:rPr>
                <a:t>Mixed Reality</a:t>
              </a:r>
              <a:endParaRPr/>
            </a:p>
            <a:p>
              <a:pPr marL="0" marR="0" lvl="0" indent="0" algn="just" rtl="0">
                <a:spcBef>
                  <a:spcPts val="0"/>
                </a:spcBef>
                <a:spcAft>
                  <a:spcPts val="0"/>
                </a:spcAft>
                <a:buNone/>
              </a:pPr>
              <a:endParaRPr sz="1400">
                <a:solidFill>
                  <a:srgbClr val="595959"/>
                </a:solidFill>
                <a:latin typeface="Century Gothic"/>
                <a:ea typeface="Century Gothic"/>
                <a:cs typeface="Century Gothic"/>
                <a:sym typeface="Century Gothic"/>
              </a:endParaRPr>
            </a:p>
          </p:txBody>
        </p:sp>
        <p:sp>
          <p:nvSpPr>
            <p:cNvPr id="240" name="Google Shape;240;p26"/>
            <p:cNvSpPr/>
            <p:nvPr/>
          </p:nvSpPr>
          <p:spPr>
            <a:xfrm>
              <a:off x="10973" y="3324225"/>
              <a:ext cx="3866470" cy="1818418"/>
            </a:xfrm>
            <a:prstGeom prst="rect">
              <a:avLst/>
            </a:prstGeom>
            <a:solidFill>
              <a:schemeClr val="lt1"/>
            </a:solidFill>
            <a:ln>
              <a:noFill/>
            </a:ln>
          </p:spPr>
          <p:txBody>
            <a:bodyPr spcFirstLastPara="1" wrap="square" lIns="360000" tIns="216000" rIns="360000" bIns="45700" anchor="t" anchorCtr="0">
              <a:noAutofit/>
            </a:bodyPr>
            <a:lstStyle/>
            <a:p>
              <a:pPr marL="0" marR="0" lvl="0" indent="0" algn="just" rtl="0">
                <a:spcBef>
                  <a:spcPts val="0"/>
                </a:spcBef>
                <a:spcAft>
                  <a:spcPts val="0"/>
                </a:spcAft>
                <a:buNone/>
              </a:pPr>
              <a:r>
                <a:rPr lang="en-US" sz="1200">
                  <a:solidFill>
                    <a:srgbClr val="595959"/>
                  </a:solidFill>
                  <a:latin typeface="Century Gothic"/>
                  <a:ea typeface="Century Gothic"/>
                  <a:cs typeface="Century Gothic"/>
                  <a:sym typeface="Century Gothic"/>
                </a:rPr>
                <a:t>La realtà mista consiste nella fusione tra mondo reale e virtuale per produrre nuovi ambienti e visualizzazioni nelle quali oggetti fisici e digitali coesistono ed interagiscono in tempo reale.</a:t>
              </a:r>
              <a:endParaRPr sz="1200">
                <a:solidFill>
                  <a:srgbClr val="595959"/>
                </a:solidFill>
                <a:latin typeface="Century Gothic"/>
                <a:ea typeface="Century Gothic"/>
                <a:cs typeface="Century Gothic"/>
                <a:sym typeface="Century Gothic"/>
              </a:endParaRPr>
            </a:p>
          </p:txBody>
        </p:sp>
        <p:sp>
          <p:nvSpPr>
            <p:cNvPr id="241" name="Google Shape;241;p26"/>
            <p:cNvSpPr/>
            <p:nvPr/>
          </p:nvSpPr>
          <p:spPr>
            <a:xfrm>
              <a:off x="1497456" y="1069789"/>
              <a:ext cx="1578553" cy="1578553"/>
            </a:xfrm>
            <a:prstGeom prst="ellipse">
              <a:avLst/>
            </a:prstGeom>
            <a:solidFill>
              <a:schemeClr val="lt1"/>
            </a:solidFill>
            <a:ln w="127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242" name="Google Shape;242;p26"/>
          <p:cNvPicPr preferRelativeResize="0"/>
          <p:nvPr/>
        </p:nvPicPr>
        <p:blipFill rotWithShape="1">
          <a:blip r:embed="rId3">
            <a:alphaModFix/>
          </a:blip>
          <a:srcRect l="21000" r="20999"/>
          <a:stretch/>
        </p:blipFill>
        <p:spPr>
          <a:xfrm>
            <a:off x="1509101" y="1438998"/>
            <a:ext cx="1560879" cy="2081172"/>
          </a:xfrm>
          <a:prstGeom prst="ellipse">
            <a:avLst/>
          </a:prstGeom>
          <a:noFill/>
          <a:ln>
            <a:noFill/>
          </a:ln>
        </p:spPr>
      </p:pic>
      <p:pic>
        <p:nvPicPr>
          <p:cNvPr id="243" name="Google Shape;243;p26"/>
          <p:cNvPicPr preferRelativeResize="0"/>
          <p:nvPr/>
        </p:nvPicPr>
        <p:blipFill rotWithShape="1">
          <a:blip r:embed="rId4">
            <a:alphaModFix/>
          </a:blip>
          <a:srcRect l="15727" r="37145"/>
          <a:stretch/>
        </p:blipFill>
        <p:spPr>
          <a:xfrm>
            <a:off x="6089938" y="1438997"/>
            <a:ext cx="1569060" cy="2092080"/>
          </a:xfrm>
          <a:prstGeom prst="ellipse">
            <a:avLst/>
          </a:prstGeom>
          <a:noFill/>
          <a:ln>
            <a:noFill/>
          </a:ln>
        </p:spPr>
      </p:pic>
      <p:sp>
        <p:nvSpPr>
          <p:cNvPr id="244" name="Google Shape;244;p26"/>
          <p:cNvSpPr txBox="1"/>
          <p:nvPr/>
        </p:nvSpPr>
        <p:spPr>
          <a:xfrm>
            <a:off x="467544" y="188640"/>
            <a:ext cx="7620000" cy="1143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4600" cap="none">
                <a:solidFill>
                  <a:srgbClr val="0070C0"/>
                </a:solidFill>
                <a:latin typeface="Cambria"/>
                <a:ea typeface="Cambria"/>
                <a:cs typeface="Cambria"/>
                <a:sym typeface="Cambria"/>
              </a:rPr>
              <a:t>REALTA’ AUMENTATA</a:t>
            </a:r>
            <a:endParaRPr>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4"/>
          <p:cNvPicPr preferRelativeResize="0"/>
          <p:nvPr/>
        </p:nvPicPr>
        <p:blipFill rotWithShape="1">
          <a:blip r:embed="rId3">
            <a:alphaModFix/>
          </a:blip>
          <a:srcRect/>
          <a:stretch/>
        </p:blipFill>
        <p:spPr>
          <a:xfrm>
            <a:off x="5097784" y="3023842"/>
            <a:ext cx="1014119" cy="1007533"/>
          </a:xfrm>
          <a:prstGeom prst="rect">
            <a:avLst/>
          </a:prstGeom>
          <a:noFill/>
          <a:ln>
            <a:noFill/>
          </a:ln>
        </p:spPr>
      </p:pic>
      <p:pic>
        <p:nvPicPr>
          <p:cNvPr id="167" name="Google Shape;167;p24"/>
          <p:cNvPicPr preferRelativeResize="0"/>
          <p:nvPr/>
        </p:nvPicPr>
        <p:blipFill rotWithShape="1">
          <a:blip r:embed="rId4">
            <a:alphaModFix/>
          </a:blip>
          <a:srcRect/>
          <a:stretch/>
        </p:blipFill>
        <p:spPr>
          <a:xfrm>
            <a:off x="3908393" y="3067386"/>
            <a:ext cx="1009069" cy="920445"/>
          </a:xfrm>
          <a:prstGeom prst="rect">
            <a:avLst/>
          </a:prstGeom>
          <a:noFill/>
          <a:ln>
            <a:noFill/>
          </a:ln>
        </p:spPr>
      </p:pic>
      <p:grpSp>
        <p:nvGrpSpPr>
          <p:cNvPr id="168" name="Google Shape;168;p24"/>
          <p:cNvGrpSpPr/>
          <p:nvPr/>
        </p:nvGrpSpPr>
        <p:grpSpPr>
          <a:xfrm>
            <a:off x="6257059" y="2315983"/>
            <a:ext cx="1186618" cy="2423252"/>
            <a:chOff x="6257059" y="1913565"/>
            <a:chExt cx="1186618" cy="1817439"/>
          </a:xfrm>
        </p:grpSpPr>
        <p:pic>
          <p:nvPicPr>
            <p:cNvPr id="169" name="Google Shape;169;p24"/>
            <p:cNvPicPr preferRelativeResize="0"/>
            <p:nvPr/>
          </p:nvPicPr>
          <p:blipFill rotWithShape="1">
            <a:blip r:embed="rId5">
              <a:alphaModFix/>
            </a:blip>
            <a:srcRect/>
            <a:stretch/>
          </p:blipFill>
          <p:spPr>
            <a:xfrm>
              <a:off x="6323920" y="1913565"/>
              <a:ext cx="1119757" cy="742950"/>
            </a:xfrm>
            <a:prstGeom prst="rect">
              <a:avLst/>
            </a:prstGeom>
            <a:noFill/>
            <a:ln>
              <a:noFill/>
            </a:ln>
          </p:spPr>
        </p:pic>
        <p:pic>
          <p:nvPicPr>
            <p:cNvPr id="170" name="Google Shape;170;p24"/>
            <p:cNvPicPr preferRelativeResize="0"/>
            <p:nvPr/>
          </p:nvPicPr>
          <p:blipFill rotWithShape="1">
            <a:blip r:embed="rId6">
              <a:alphaModFix/>
            </a:blip>
            <a:srcRect/>
            <a:stretch/>
          </p:blipFill>
          <p:spPr>
            <a:xfrm>
              <a:off x="6257059" y="2566607"/>
              <a:ext cx="1056009" cy="1164397"/>
            </a:xfrm>
            <a:prstGeom prst="rect">
              <a:avLst/>
            </a:prstGeom>
            <a:noFill/>
            <a:ln>
              <a:noFill/>
            </a:ln>
          </p:spPr>
        </p:pic>
      </p:grpSp>
      <p:grpSp>
        <p:nvGrpSpPr>
          <p:cNvPr id="171" name="Google Shape;171;p24"/>
          <p:cNvGrpSpPr/>
          <p:nvPr/>
        </p:nvGrpSpPr>
        <p:grpSpPr>
          <a:xfrm>
            <a:off x="2433902" y="2312271"/>
            <a:ext cx="1117438" cy="2430676"/>
            <a:chOff x="2433902" y="1806623"/>
            <a:chExt cx="1117438" cy="1823007"/>
          </a:xfrm>
        </p:grpSpPr>
        <p:pic>
          <p:nvPicPr>
            <p:cNvPr id="172" name="Google Shape;172;p24"/>
            <p:cNvPicPr preferRelativeResize="0"/>
            <p:nvPr/>
          </p:nvPicPr>
          <p:blipFill rotWithShape="1">
            <a:blip r:embed="rId7">
              <a:alphaModFix/>
            </a:blip>
            <a:srcRect/>
            <a:stretch/>
          </p:blipFill>
          <p:spPr>
            <a:xfrm>
              <a:off x="2683799" y="1806623"/>
              <a:ext cx="750408" cy="563134"/>
            </a:xfrm>
            <a:prstGeom prst="rect">
              <a:avLst/>
            </a:prstGeom>
            <a:noFill/>
            <a:ln>
              <a:noFill/>
            </a:ln>
          </p:spPr>
        </p:pic>
        <p:pic>
          <p:nvPicPr>
            <p:cNvPr id="173" name="Google Shape;173;p24"/>
            <p:cNvPicPr preferRelativeResize="0"/>
            <p:nvPr/>
          </p:nvPicPr>
          <p:blipFill rotWithShape="1">
            <a:blip r:embed="rId8">
              <a:alphaModFix/>
            </a:blip>
            <a:srcRect/>
            <a:stretch/>
          </p:blipFill>
          <p:spPr>
            <a:xfrm>
              <a:off x="2574803" y="2258212"/>
              <a:ext cx="976537" cy="732403"/>
            </a:xfrm>
            <a:prstGeom prst="rect">
              <a:avLst/>
            </a:prstGeom>
            <a:noFill/>
            <a:ln>
              <a:noFill/>
            </a:ln>
          </p:spPr>
        </p:pic>
        <p:pic>
          <p:nvPicPr>
            <p:cNvPr id="174" name="Google Shape;174;p24"/>
            <p:cNvPicPr preferRelativeResize="0"/>
            <p:nvPr/>
          </p:nvPicPr>
          <p:blipFill rotWithShape="1">
            <a:blip r:embed="rId9">
              <a:alphaModFix/>
            </a:blip>
            <a:srcRect/>
            <a:stretch/>
          </p:blipFill>
          <p:spPr>
            <a:xfrm>
              <a:off x="2433902" y="2990615"/>
              <a:ext cx="1107626" cy="639015"/>
            </a:xfrm>
            <a:prstGeom prst="rect">
              <a:avLst/>
            </a:prstGeom>
            <a:noFill/>
            <a:ln>
              <a:noFill/>
            </a:ln>
          </p:spPr>
        </p:pic>
      </p:grpSp>
      <p:pic>
        <p:nvPicPr>
          <p:cNvPr id="175" name="Google Shape;175;p24"/>
          <p:cNvPicPr preferRelativeResize="0"/>
          <p:nvPr/>
        </p:nvPicPr>
        <p:blipFill rotWithShape="1">
          <a:blip r:embed="rId10">
            <a:alphaModFix/>
          </a:blip>
          <a:srcRect/>
          <a:stretch/>
        </p:blipFill>
        <p:spPr>
          <a:xfrm>
            <a:off x="7128120" y="2934942"/>
            <a:ext cx="1580444" cy="1185333"/>
          </a:xfrm>
          <a:prstGeom prst="rect">
            <a:avLst/>
          </a:prstGeom>
          <a:noFill/>
          <a:ln>
            <a:noFill/>
          </a:ln>
        </p:spPr>
      </p:pic>
      <p:sp>
        <p:nvSpPr>
          <p:cNvPr id="176" name="Google Shape;176;p24"/>
          <p:cNvSpPr txBox="1"/>
          <p:nvPr/>
        </p:nvSpPr>
        <p:spPr>
          <a:xfrm>
            <a:off x="931210" y="1773036"/>
            <a:ext cx="47000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0" i="0" u="none" strike="noStrike" cap="none">
                <a:solidFill>
                  <a:srgbClr val="FF0000"/>
                </a:solidFill>
                <a:latin typeface="Century Gothic"/>
                <a:ea typeface="Century Gothic"/>
                <a:cs typeface="Century Gothic"/>
                <a:sym typeface="Century Gothic"/>
              </a:rPr>
              <a:t>CAVE</a:t>
            </a:r>
            <a:endParaRPr/>
          </a:p>
        </p:txBody>
      </p:sp>
      <p:sp>
        <p:nvSpPr>
          <p:cNvPr id="177" name="Google Shape;177;p24"/>
          <p:cNvSpPr txBox="1"/>
          <p:nvPr/>
        </p:nvSpPr>
        <p:spPr>
          <a:xfrm>
            <a:off x="2797750" y="1660186"/>
            <a:ext cx="591829"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b="0" u="none">
                <a:solidFill>
                  <a:srgbClr val="FF0000"/>
                </a:solidFill>
                <a:latin typeface="Century Gothic"/>
                <a:ea typeface="Century Gothic"/>
                <a:cs typeface="Century Gothic"/>
                <a:sym typeface="Century Gothic"/>
              </a:rPr>
              <a:t>VISORI</a:t>
            </a:r>
            <a:endParaRPr/>
          </a:p>
          <a:p>
            <a:pPr marL="0" marR="0" lvl="0" indent="0" algn="ctr" rtl="0">
              <a:spcBef>
                <a:spcPts val="0"/>
              </a:spcBef>
              <a:spcAft>
                <a:spcPts val="0"/>
              </a:spcAft>
              <a:buNone/>
            </a:pPr>
            <a:r>
              <a:rPr lang="en-US" sz="800" b="0" u="none">
                <a:solidFill>
                  <a:srgbClr val="FF0000"/>
                </a:solidFill>
                <a:latin typeface="Century Gothic"/>
                <a:ea typeface="Century Gothic"/>
                <a:cs typeface="Century Gothic"/>
                <a:sym typeface="Century Gothic"/>
              </a:rPr>
              <a:t>CABLATI</a:t>
            </a:r>
            <a:endParaRPr/>
          </a:p>
        </p:txBody>
      </p:sp>
      <p:sp>
        <p:nvSpPr>
          <p:cNvPr id="178" name="Google Shape;178;p24"/>
          <p:cNvSpPr txBox="1"/>
          <p:nvPr/>
        </p:nvSpPr>
        <p:spPr>
          <a:xfrm>
            <a:off x="3971293" y="1660186"/>
            <a:ext cx="861133"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b="0" u="none">
                <a:solidFill>
                  <a:srgbClr val="FF0000"/>
                </a:solidFill>
                <a:latin typeface="Century Gothic"/>
                <a:ea typeface="Century Gothic"/>
                <a:cs typeface="Century Gothic"/>
                <a:sym typeface="Century Gothic"/>
              </a:rPr>
              <a:t>VISORI</a:t>
            </a:r>
            <a:br>
              <a:rPr lang="en-US" sz="800" b="0" u="none">
                <a:solidFill>
                  <a:srgbClr val="FF0000"/>
                </a:solidFill>
                <a:latin typeface="Century Gothic"/>
                <a:ea typeface="Century Gothic"/>
                <a:cs typeface="Century Gothic"/>
                <a:sym typeface="Century Gothic"/>
              </a:rPr>
            </a:br>
            <a:r>
              <a:rPr lang="en-US" sz="800" b="0" u="none">
                <a:solidFill>
                  <a:srgbClr val="FF0000"/>
                </a:solidFill>
                <a:latin typeface="Century Gothic"/>
                <a:ea typeface="Century Gothic"/>
                <a:cs typeface="Century Gothic"/>
                <a:sym typeface="Century Gothic"/>
              </a:rPr>
              <a:t>NON CABLATI</a:t>
            </a:r>
            <a:endParaRPr/>
          </a:p>
        </p:txBody>
      </p:sp>
      <p:sp>
        <p:nvSpPr>
          <p:cNvPr id="179" name="Google Shape;179;p24"/>
          <p:cNvSpPr txBox="1"/>
          <p:nvPr/>
        </p:nvSpPr>
        <p:spPr>
          <a:xfrm>
            <a:off x="5198019" y="1660186"/>
            <a:ext cx="869149"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VISORI</a:t>
            </a:r>
            <a:endParaRPr/>
          </a:p>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TUTTO-IN-UNO</a:t>
            </a:r>
            <a:endParaRPr/>
          </a:p>
        </p:txBody>
      </p:sp>
      <p:sp>
        <p:nvSpPr>
          <p:cNvPr id="180" name="Google Shape;180;p24"/>
          <p:cNvSpPr txBox="1"/>
          <p:nvPr/>
        </p:nvSpPr>
        <p:spPr>
          <a:xfrm>
            <a:off x="6574763" y="1660186"/>
            <a:ext cx="553357"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VISORI</a:t>
            </a:r>
            <a:endParaRPr/>
          </a:p>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MOBILE</a:t>
            </a:r>
            <a:endParaRPr/>
          </a:p>
        </p:txBody>
      </p:sp>
      <p:sp>
        <p:nvSpPr>
          <p:cNvPr id="181" name="Google Shape;181;p24"/>
          <p:cNvSpPr txBox="1"/>
          <p:nvPr/>
        </p:nvSpPr>
        <p:spPr>
          <a:xfrm>
            <a:off x="7543532" y="1664100"/>
            <a:ext cx="846707"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VISORI</a:t>
            </a:r>
            <a:endParaRPr/>
          </a:p>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CARDBOARD</a:t>
            </a:r>
            <a:endParaRPr/>
          </a:p>
        </p:txBody>
      </p:sp>
      <p:sp>
        <p:nvSpPr>
          <p:cNvPr id="182" name="Google Shape;182;p24"/>
          <p:cNvSpPr txBox="1"/>
          <p:nvPr/>
        </p:nvSpPr>
        <p:spPr>
          <a:xfrm>
            <a:off x="378181" y="4839507"/>
            <a:ext cx="1606982" cy="8463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Strumento professionale.</a:t>
            </a:r>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Ad 1, 2, 3 o 4 pareti. </a:t>
            </a:r>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Non esiste un prodotto commerciale ma è progettata ad hoc.</a:t>
            </a:r>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Usata principalmente in ambito ricerca.</a:t>
            </a:r>
            <a:endParaRPr/>
          </a:p>
        </p:txBody>
      </p:sp>
      <p:sp>
        <p:nvSpPr>
          <p:cNvPr id="183" name="Google Shape;183;p24"/>
          <p:cNvSpPr txBox="1"/>
          <p:nvPr/>
        </p:nvSpPr>
        <p:spPr>
          <a:xfrm>
            <a:off x="2499626" y="4845737"/>
            <a:ext cx="1045310" cy="6309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commerciale ma di alta qualità. Richiede un hardware esterno.</a:t>
            </a:r>
            <a:endParaRPr/>
          </a:p>
        </p:txBody>
      </p:sp>
      <p:sp>
        <p:nvSpPr>
          <p:cNvPr id="184" name="Google Shape;184;p24"/>
          <p:cNvSpPr txBox="1"/>
          <p:nvPr/>
        </p:nvSpPr>
        <p:spPr>
          <a:xfrm>
            <a:off x="3790663" y="4839507"/>
            <a:ext cx="104531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commerciale di alta qualità. Richiede un hardware esterno.</a:t>
            </a:r>
            <a:endParaRPr/>
          </a:p>
          <a:p>
            <a:pPr marL="0" marR="0" lvl="0" indent="0" algn="l" rtl="0">
              <a:spcBef>
                <a:spcPts val="0"/>
              </a:spcBef>
              <a:spcAft>
                <a:spcPts val="0"/>
              </a:spcAft>
              <a:buNone/>
            </a:pPr>
            <a:endParaRPr sz="700">
              <a:solidFill>
                <a:srgbClr val="FF0000"/>
              </a:solidFill>
              <a:latin typeface="Century Gothic"/>
              <a:ea typeface="Century Gothic"/>
              <a:cs typeface="Century Gothic"/>
              <a:sym typeface="Century Gothic"/>
            </a:endParaRPr>
          </a:p>
        </p:txBody>
      </p:sp>
      <p:sp>
        <p:nvSpPr>
          <p:cNvPr id="185" name="Google Shape;185;p24"/>
          <p:cNvSpPr txBox="1"/>
          <p:nvPr/>
        </p:nvSpPr>
        <p:spPr>
          <a:xfrm>
            <a:off x="5078898" y="4854604"/>
            <a:ext cx="1045310" cy="6309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commerciale di alta qualità. Non richiede un hardware esterno.</a:t>
            </a:r>
            <a:endParaRPr/>
          </a:p>
        </p:txBody>
      </p:sp>
      <p:sp>
        <p:nvSpPr>
          <p:cNvPr id="186" name="Google Shape;186;p24"/>
          <p:cNvSpPr txBox="1"/>
          <p:nvPr/>
        </p:nvSpPr>
        <p:spPr>
          <a:xfrm>
            <a:off x="6312392" y="4854604"/>
            <a:ext cx="1256467"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commerciale di media qualità. Richiede uno smartphone.</a:t>
            </a:r>
            <a:endParaRPr sz="700">
              <a:solidFill>
                <a:srgbClr val="FF0000"/>
              </a:solidFill>
              <a:latin typeface="Century Gothic"/>
              <a:ea typeface="Century Gothic"/>
              <a:cs typeface="Century Gothic"/>
              <a:sym typeface="Century Gothic"/>
            </a:endParaRPr>
          </a:p>
        </p:txBody>
      </p:sp>
      <p:sp>
        <p:nvSpPr>
          <p:cNvPr id="187" name="Google Shape;187;p24"/>
          <p:cNvSpPr txBox="1"/>
          <p:nvPr/>
        </p:nvSpPr>
        <p:spPr>
          <a:xfrm>
            <a:off x="7601988" y="4839507"/>
            <a:ext cx="858443" cy="6309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di bassa qualità in genere usato come merchandising.</a:t>
            </a:r>
            <a:endParaRPr sz="700">
              <a:solidFill>
                <a:srgbClr val="FF0000"/>
              </a:solidFill>
              <a:latin typeface="Century Gothic"/>
              <a:ea typeface="Century Gothic"/>
              <a:cs typeface="Century Gothic"/>
              <a:sym typeface="Century Gothic"/>
            </a:endParaRPr>
          </a:p>
        </p:txBody>
      </p:sp>
      <p:pic>
        <p:nvPicPr>
          <p:cNvPr id="188" name="Google Shape;188;p24"/>
          <p:cNvPicPr preferRelativeResize="0"/>
          <p:nvPr/>
        </p:nvPicPr>
        <p:blipFill rotWithShape="1">
          <a:blip r:embed="rId11">
            <a:alphaModFix/>
          </a:blip>
          <a:srcRect l="5952" r="20722" b="-8823"/>
          <a:stretch/>
        </p:blipFill>
        <p:spPr>
          <a:xfrm>
            <a:off x="80906" y="2632003"/>
            <a:ext cx="1821817" cy="1791209"/>
          </a:xfrm>
          <a:prstGeom prst="rect">
            <a:avLst/>
          </a:prstGeom>
          <a:noFill/>
          <a:ln>
            <a:noFill/>
          </a:ln>
        </p:spPr>
      </p:pic>
      <p:sp>
        <p:nvSpPr>
          <p:cNvPr id="189" name="Google Shape;189;p24"/>
          <p:cNvSpPr/>
          <p:nvPr/>
        </p:nvSpPr>
        <p:spPr>
          <a:xfrm>
            <a:off x="2131541" y="1342767"/>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0" name="Google Shape;190;p24"/>
          <p:cNvSpPr/>
          <p:nvPr/>
        </p:nvSpPr>
        <p:spPr>
          <a:xfrm>
            <a:off x="3655204" y="1342767"/>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24"/>
          <p:cNvSpPr/>
          <p:nvPr/>
        </p:nvSpPr>
        <p:spPr>
          <a:xfrm>
            <a:off x="4999903" y="1342767"/>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2" name="Google Shape;192;p24"/>
          <p:cNvSpPr/>
          <p:nvPr/>
        </p:nvSpPr>
        <p:spPr>
          <a:xfrm>
            <a:off x="6239432" y="1292911"/>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3" name="Google Shape;193;p24"/>
          <p:cNvSpPr/>
          <p:nvPr/>
        </p:nvSpPr>
        <p:spPr>
          <a:xfrm>
            <a:off x="7606397" y="1292911"/>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4" name="Google Shape;194;p24"/>
          <p:cNvSpPr txBox="1">
            <a:spLocks noGrp="1"/>
          </p:cNvSpPr>
          <p:nvPr>
            <p:ph type="body" idx="1"/>
          </p:nvPr>
        </p:nvSpPr>
        <p:spPr>
          <a:xfrm>
            <a:off x="573853" y="1916869"/>
            <a:ext cx="2994538" cy="4049711"/>
          </a:xfrm>
          <a:prstGeom prst="rect">
            <a:avLst/>
          </a:prstGeom>
          <a:noFill/>
          <a:ln>
            <a:noFill/>
          </a:ln>
        </p:spPr>
        <p:txBody>
          <a:bodyPr spcFirstLastPara="1" wrap="square" lIns="91425" tIns="45700" rIns="91425" bIns="45700" anchor="t" anchorCtr="0">
            <a:noAutofit/>
          </a:bodyPr>
          <a:lstStyle/>
          <a:p>
            <a:pPr marL="342900" lvl="0" indent="-127000" algn="l" rtl="0">
              <a:spcBef>
                <a:spcPts val="0"/>
              </a:spcBef>
              <a:spcAft>
                <a:spcPts val="0"/>
              </a:spcAft>
              <a:buSzPts val="1600"/>
              <a:buNone/>
            </a:pPr>
            <a:endParaRPr/>
          </a:p>
        </p:txBody>
      </p:sp>
      <p:sp>
        <p:nvSpPr>
          <p:cNvPr id="195" name="Google Shape;195;p24"/>
          <p:cNvSpPr txBox="1">
            <a:spLocks noGrp="1"/>
          </p:cNvSpPr>
          <p:nvPr>
            <p:ph type="title"/>
          </p:nvPr>
        </p:nvSpPr>
        <p:spPr>
          <a:xfrm>
            <a:off x="573853" y="544256"/>
            <a:ext cx="7968163" cy="355281"/>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a:solidFill>
                  <a:srgbClr val="0070C0"/>
                </a:solidFill>
              </a:rPr>
              <a:t>REALTA’ VIRTUALE</a:t>
            </a:r>
            <a:endParaRPr>
              <a:solidFill>
                <a:srgbClr val="0070C0"/>
              </a:solidFill>
            </a:endParaRPr>
          </a:p>
        </p:txBody>
      </p:sp>
      <p:sp>
        <p:nvSpPr>
          <p:cNvPr id="196" name="Google Shape;196;p24"/>
          <p:cNvSpPr>
            <a:spLocks noGrp="1"/>
          </p:cNvSpPr>
          <p:nvPr>
            <p:ph type="pic" idx="2"/>
          </p:nvPr>
        </p:nvSpPr>
        <p:spPr>
          <a:xfrm>
            <a:off x="3576404" y="1926975"/>
            <a:ext cx="5118410" cy="4049183"/>
          </a:xfrm>
          <a:prstGeom prst="rect">
            <a:avLst/>
          </a:prstGeom>
          <a:noFill/>
          <a:ln>
            <a:noFill/>
          </a:ln>
        </p:spPr>
        <p:txBody>
          <a:bodyPr spcFirstLastPara="1" wrap="square" lIns="91425" tIns="45700" rIns="91425" bIns="45700" anchor="t" anchorCtr="0">
            <a:noAutofit/>
          </a:bodyPr>
          <a:lstStyle/>
          <a:p>
            <a:pPr marL="0" lvl="0" indent="0" algn="l" rtl="0">
              <a:spcBef>
                <a:spcPts val="440"/>
              </a:spcBef>
              <a:spcAft>
                <a:spcPts val="0"/>
              </a:spcAft>
              <a:buNone/>
            </a:pPr>
            <a:endParaRPr/>
          </a:p>
        </p:txBody>
      </p:sp>
      <p:sp>
        <p:nvSpPr>
          <p:cNvPr id="197" name="Google Shape;197;p24"/>
          <p:cNvSpPr txBox="1">
            <a:spLocks noGrp="1"/>
          </p:cNvSpPr>
          <p:nvPr>
            <p:ph type="subTitle" idx="3"/>
          </p:nvPr>
        </p:nvSpPr>
        <p:spPr>
          <a:xfrm>
            <a:off x="573853" y="1005000"/>
            <a:ext cx="7968163" cy="438427"/>
          </a:xfrm>
          <a:prstGeom prst="rect">
            <a:avLst/>
          </a:prstGeom>
          <a:noFill/>
          <a:ln>
            <a:noFill/>
          </a:ln>
        </p:spPr>
        <p:txBody>
          <a:bodyPr spcFirstLastPara="1" wrap="square" lIns="0" tIns="45700" rIns="91425" bIns="0" anchor="ctr" anchorCtr="0">
            <a:noAutofit/>
          </a:bodyPr>
          <a:lstStyle/>
          <a:p>
            <a:pPr marL="0" lvl="0" indent="0" algn="ctr" rtl="0">
              <a:spcBef>
                <a:spcPts val="0"/>
              </a:spcBef>
              <a:spcAft>
                <a:spcPts val="0"/>
              </a:spcAft>
              <a:buSzPts val="1600"/>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err="1">
                <a:solidFill>
                  <a:srgbClr val="0070C0"/>
                </a:solidFill>
              </a:rPr>
              <a:t>Realtà</a:t>
            </a:r>
            <a:r>
              <a:rPr lang="en-US" sz="4000">
                <a:solidFill>
                  <a:srgbClr val="0070C0"/>
                </a:solidFill>
              </a:rPr>
              <a:t> </a:t>
            </a:r>
            <a:r>
              <a:rPr lang="en-US" sz="4000" err="1">
                <a:solidFill>
                  <a:srgbClr val="0070C0"/>
                </a:solidFill>
              </a:rPr>
              <a:t>aumentata</a:t>
            </a:r>
            <a:r>
              <a:rPr lang="en-US" sz="4000">
                <a:solidFill>
                  <a:srgbClr val="0070C0"/>
                </a:solidFill>
              </a:rPr>
              <a:t> </a:t>
            </a:r>
            <a:r>
              <a:rPr lang="en-US" sz="4000">
                <a:solidFill>
                  <a:srgbClr val="FF0000"/>
                </a:solidFill>
              </a:rPr>
              <a:t>(LIVE)</a:t>
            </a:r>
            <a:endParaRPr>
              <a:solidFill>
                <a:srgbClr val="FF0000"/>
              </a:solidFill>
            </a:endParaRPr>
          </a:p>
        </p:txBody>
      </p:sp>
      <p:sp>
        <p:nvSpPr>
          <p:cNvPr id="259" name="Google Shape;259;p28"/>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600"/>
              <a:buFont typeface="Noto Sans Symbols"/>
              <a:buNone/>
            </a:pPr>
            <a:r>
              <a:rPr lang="en-US" sz="2600"/>
              <a:t>	</a:t>
            </a:r>
            <a:endParaRPr sz="2400"/>
          </a:p>
          <a:p>
            <a:pPr marL="342900" lvl="0" indent="-63500" algn="l" rtl="0">
              <a:spcBef>
                <a:spcPts val="520"/>
              </a:spcBef>
              <a:spcAft>
                <a:spcPts val="0"/>
              </a:spcAft>
              <a:buSzPts val="2600"/>
              <a:buNone/>
            </a:pPr>
            <a:endParaRPr sz="2600"/>
          </a:p>
          <a:p>
            <a:pPr marL="342900" lvl="0" indent="-76200" algn="l" rtl="0">
              <a:spcBef>
                <a:spcPts val="480"/>
              </a:spcBef>
              <a:spcAft>
                <a:spcPts val="0"/>
              </a:spcAft>
              <a:buSzPts val="2400"/>
              <a:buNone/>
            </a:pPr>
            <a:endParaRPr sz="2400"/>
          </a:p>
          <a:p>
            <a:pPr marL="342900" lvl="0" indent="-88900" algn="l" rtl="0">
              <a:spcBef>
                <a:spcPts val="440"/>
              </a:spcBef>
              <a:spcAft>
                <a:spcPts val="0"/>
              </a:spcAft>
              <a:buSzPts val="2200"/>
              <a:buFont typeface="Arial"/>
              <a:buNone/>
            </a:pPr>
            <a:endParaRPr sz="2200"/>
          </a:p>
        </p:txBody>
      </p:sp>
      <p:sp>
        <p:nvSpPr>
          <p:cNvPr id="260" name="Google Shape;260;p28"/>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13</a:t>
            </a:fld>
            <a:endParaRPr/>
          </a:p>
        </p:txBody>
      </p:sp>
      <p:pic>
        <p:nvPicPr>
          <p:cNvPr id="261" name="Google Shape;261;p28"/>
          <p:cNvPicPr preferRelativeResize="0"/>
          <p:nvPr/>
        </p:nvPicPr>
        <p:blipFill rotWithShape="1">
          <a:blip r:embed="rId3">
            <a:alphaModFix/>
          </a:blip>
          <a:srcRect/>
          <a:stretch/>
        </p:blipFill>
        <p:spPr>
          <a:xfrm>
            <a:off x="127123" y="1988840"/>
            <a:ext cx="8261301" cy="360661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err="1">
                <a:solidFill>
                  <a:srgbClr val="0070C0"/>
                </a:solidFill>
              </a:rPr>
              <a:t>Simulazioni</a:t>
            </a:r>
            <a:r>
              <a:rPr lang="en-US" sz="4000">
                <a:solidFill>
                  <a:srgbClr val="0070C0"/>
                </a:solidFill>
              </a:rPr>
              <a:t> </a:t>
            </a:r>
            <a:r>
              <a:rPr lang="en-US" sz="4000" err="1">
                <a:solidFill>
                  <a:srgbClr val="0070C0"/>
                </a:solidFill>
              </a:rPr>
              <a:t>Virtuali</a:t>
            </a:r>
            <a:r>
              <a:rPr lang="en-US" sz="4000">
                <a:solidFill>
                  <a:srgbClr val="0070C0"/>
                </a:solidFill>
              </a:rPr>
              <a:t> </a:t>
            </a:r>
            <a:r>
              <a:rPr lang="en-US" sz="4000">
                <a:solidFill>
                  <a:srgbClr val="FF0000"/>
                </a:solidFill>
              </a:rPr>
              <a:t>(LIVE)</a:t>
            </a:r>
            <a:endParaRPr>
              <a:solidFill>
                <a:srgbClr val="FF0000"/>
              </a:solidFill>
            </a:endParaRPr>
          </a:p>
        </p:txBody>
      </p:sp>
      <p:sp>
        <p:nvSpPr>
          <p:cNvPr id="251" name="Google Shape;251;p27"/>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600"/>
              <a:buFont typeface="Noto Sans Symbols"/>
              <a:buNone/>
            </a:pPr>
            <a:r>
              <a:rPr lang="en-US" sz="2600"/>
              <a:t>	</a:t>
            </a:r>
            <a:endParaRPr sz="2400"/>
          </a:p>
          <a:p>
            <a:pPr marL="342900" lvl="0" indent="-63500" algn="l" rtl="0">
              <a:spcBef>
                <a:spcPts val="520"/>
              </a:spcBef>
              <a:spcAft>
                <a:spcPts val="0"/>
              </a:spcAft>
              <a:buSzPts val="2600"/>
              <a:buNone/>
            </a:pPr>
            <a:endParaRPr sz="2600"/>
          </a:p>
          <a:p>
            <a:pPr marL="342900" lvl="0" indent="-76200" algn="l" rtl="0">
              <a:spcBef>
                <a:spcPts val="480"/>
              </a:spcBef>
              <a:spcAft>
                <a:spcPts val="0"/>
              </a:spcAft>
              <a:buSzPts val="2400"/>
              <a:buNone/>
            </a:pPr>
            <a:endParaRPr sz="2400"/>
          </a:p>
          <a:p>
            <a:pPr marL="342900" lvl="0" indent="-88900" algn="l" rtl="0">
              <a:spcBef>
                <a:spcPts val="440"/>
              </a:spcBef>
              <a:spcAft>
                <a:spcPts val="0"/>
              </a:spcAft>
              <a:buSzPts val="2200"/>
              <a:buFont typeface="Arial"/>
              <a:buNone/>
            </a:pPr>
            <a:endParaRPr sz="2200"/>
          </a:p>
        </p:txBody>
      </p:sp>
      <p:sp>
        <p:nvSpPr>
          <p:cNvPr id="252" name="Google Shape;252;p27"/>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14</a:t>
            </a:fld>
            <a:endParaRPr/>
          </a:p>
        </p:txBody>
      </p:sp>
      <p:pic>
        <p:nvPicPr>
          <p:cNvPr id="253" name="Google Shape;253;p27" descr="CantiereEdile2.png">
            <a:hlinkClick r:id="rId3"/>
          </p:cNvPr>
          <p:cNvPicPr preferRelativeResize="0"/>
          <p:nvPr/>
        </p:nvPicPr>
        <p:blipFill rotWithShape="1">
          <a:blip r:embed="rId4">
            <a:alphaModFix/>
          </a:blip>
          <a:srcRect/>
          <a:stretch/>
        </p:blipFill>
        <p:spPr>
          <a:xfrm>
            <a:off x="35496" y="1556792"/>
            <a:ext cx="8388424" cy="510466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p51" descr="vlcsnap-00002.png">
            <a:hlinkClick r:id="rId3"/>
          </p:cNvPr>
          <p:cNvPicPr preferRelativeResize="0"/>
          <p:nvPr/>
        </p:nvPicPr>
        <p:blipFill rotWithShape="1">
          <a:blip r:embed="rId4">
            <a:alphaModFix/>
          </a:blip>
          <a:srcRect/>
          <a:stretch/>
        </p:blipFill>
        <p:spPr>
          <a:xfrm>
            <a:off x="467544" y="332656"/>
            <a:ext cx="3744416" cy="2448272"/>
          </a:xfrm>
          <a:prstGeom prst="rect">
            <a:avLst/>
          </a:prstGeom>
          <a:noFill/>
          <a:ln>
            <a:noFill/>
          </a:ln>
        </p:spPr>
      </p:pic>
      <p:pic>
        <p:nvPicPr>
          <p:cNvPr id="434" name="Google Shape;434;p51" descr="Assistentesociale2.png">
            <a:hlinkClick r:id="rId5"/>
          </p:cNvPr>
          <p:cNvPicPr preferRelativeResize="0"/>
          <p:nvPr/>
        </p:nvPicPr>
        <p:blipFill rotWithShape="1">
          <a:blip r:embed="rId6">
            <a:alphaModFix/>
          </a:blip>
          <a:srcRect/>
          <a:stretch/>
        </p:blipFill>
        <p:spPr>
          <a:xfrm>
            <a:off x="4645447" y="3429000"/>
            <a:ext cx="3744416" cy="2304256"/>
          </a:xfrm>
          <a:prstGeom prst="rect">
            <a:avLst/>
          </a:prstGeom>
          <a:noFill/>
          <a:ln>
            <a:noFill/>
          </a:ln>
        </p:spPr>
      </p:pic>
      <p:pic>
        <p:nvPicPr>
          <p:cNvPr id="435" name="Google Shape;435;p51" descr="CantiereEdile2.png">
            <a:hlinkClick r:id="rId7"/>
          </p:cNvPr>
          <p:cNvPicPr preferRelativeResize="0"/>
          <p:nvPr/>
        </p:nvPicPr>
        <p:blipFill rotWithShape="1">
          <a:blip r:embed="rId8">
            <a:alphaModFix/>
          </a:blip>
          <a:srcRect/>
          <a:stretch/>
        </p:blipFill>
        <p:spPr>
          <a:xfrm>
            <a:off x="4573439" y="332656"/>
            <a:ext cx="3816424" cy="2448272"/>
          </a:xfrm>
          <a:prstGeom prst="rect">
            <a:avLst/>
          </a:prstGeom>
          <a:noFill/>
          <a:ln>
            <a:noFill/>
          </a:ln>
        </p:spPr>
      </p:pic>
      <p:pic>
        <p:nvPicPr>
          <p:cNvPr id="436" name="Google Shape;436;p51" descr="CartieraScarico2.png">
            <a:hlinkClick r:id="rId9"/>
          </p:cNvPr>
          <p:cNvPicPr preferRelativeResize="0"/>
          <p:nvPr/>
        </p:nvPicPr>
        <p:blipFill rotWithShape="1">
          <a:blip r:embed="rId10">
            <a:alphaModFix/>
          </a:blip>
          <a:srcRect/>
          <a:stretch/>
        </p:blipFill>
        <p:spPr>
          <a:xfrm>
            <a:off x="611560" y="3501008"/>
            <a:ext cx="3672408" cy="2232248"/>
          </a:xfrm>
          <a:prstGeom prst="rect">
            <a:avLst/>
          </a:prstGeom>
          <a:noFill/>
          <a:ln>
            <a:noFill/>
          </a:ln>
        </p:spPr>
      </p:pic>
    </p:spTree>
    <p:extLst>
      <p:ext uri="{BB962C8B-B14F-4D97-AF65-F5344CB8AC3E}">
        <p14:creationId xmlns:p14="http://schemas.microsoft.com/office/powerpoint/2010/main" val="1703958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052736"/>
            <a:ext cx="8568952" cy="5616624"/>
          </a:xfrm>
        </p:spPr>
        <p:txBody>
          <a:bodyPr>
            <a:noAutofit/>
          </a:bodyPr>
          <a:lstStyle/>
          <a:p>
            <a:pPr algn="r">
              <a:buNone/>
            </a:pPr>
            <a:endParaRPr lang="it-IT" sz="2000" b="1">
              <a:latin typeface="Arial" pitchFamily="34" charset="0"/>
              <a:cs typeface="Arial" pitchFamily="34" charset="0"/>
            </a:endParaRPr>
          </a:p>
        </p:txBody>
      </p:sp>
      <p:sp>
        <p:nvSpPr>
          <p:cNvPr id="3" name="Title 2"/>
          <p:cNvSpPr>
            <a:spLocks noGrp="1"/>
          </p:cNvSpPr>
          <p:nvPr>
            <p:ph type="title"/>
          </p:nvPr>
        </p:nvSpPr>
        <p:spPr>
          <a:xfrm>
            <a:off x="107504" y="0"/>
            <a:ext cx="8856984" cy="1268760"/>
          </a:xfrm>
        </p:spPr>
        <p:txBody>
          <a:bodyPr>
            <a:normAutofit/>
          </a:bodyPr>
          <a:lstStyle/>
          <a:p>
            <a:pPr algn="ctr"/>
            <a:r>
              <a:rPr lang="it-IT" sz="4000">
                <a:solidFill>
                  <a:srgbClr val="0070C0"/>
                </a:solidFill>
                <a:latin typeface="Cambria" panose="02040503050406030204" pitchFamily="18" charset="0"/>
                <a:ea typeface="Cambria" panose="02040503050406030204" pitchFamily="18" charset="0"/>
                <a:cs typeface="Arial" pitchFamily="34" charset="0"/>
              </a:rPr>
              <a:t>Moral dilemma</a:t>
            </a:r>
            <a:r>
              <a:rPr lang="it-IT" sz="4000">
                <a:solidFill>
                  <a:srgbClr val="FF0000"/>
                </a:solidFill>
                <a:latin typeface="Cambria" panose="02040503050406030204" pitchFamily="18" charset="0"/>
                <a:ea typeface="Cambria" panose="02040503050406030204" pitchFamily="18" charset="0"/>
                <a:cs typeface="Arial" pitchFamily="34" charset="0"/>
              </a:rPr>
              <a:t>(LIVE)</a:t>
            </a:r>
          </a:p>
        </p:txBody>
      </p:sp>
      <p:pic>
        <p:nvPicPr>
          <p:cNvPr id="4" name="Immagin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5" y="1639752"/>
            <a:ext cx="9144000" cy="4808483"/>
          </a:xfrm>
          <a:prstGeom prst="rect">
            <a:avLst/>
          </a:prstGeom>
        </p:spPr>
      </p:pic>
    </p:spTree>
    <p:extLst>
      <p:ext uri="{BB962C8B-B14F-4D97-AF65-F5344CB8AC3E}">
        <p14:creationId xmlns:p14="http://schemas.microsoft.com/office/powerpoint/2010/main" val="3014564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70C0"/>
                </a:solidFill>
              </a:rPr>
              <a:t>Mondi </a:t>
            </a:r>
            <a:r>
              <a:rPr lang="en-US" sz="4000" err="1">
                <a:solidFill>
                  <a:srgbClr val="0070C0"/>
                </a:solidFill>
              </a:rPr>
              <a:t>Virtuali</a:t>
            </a:r>
            <a:r>
              <a:rPr lang="en-US" sz="4000">
                <a:solidFill>
                  <a:srgbClr val="FF0000"/>
                </a:solidFill>
              </a:rPr>
              <a:t>(LIVE)</a:t>
            </a:r>
            <a:endParaRPr>
              <a:solidFill>
                <a:srgbClr val="FF0000"/>
              </a:solidFill>
            </a:endParaRPr>
          </a:p>
        </p:txBody>
      </p:sp>
      <p:sp>
        <p:nvSpPr>
          <p:cNvPr id="274" name="Google Shape;274;p30"/>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600"/>
              <a:buFont typeface="Noto Sans Symbols"/>
              <a:buNone/>
            </a:pPr>
            <a:r>
              <a:rPr lang="en-US" sz="2600"/>
              <a:t>	</a:t>
            </a:r>
            <a:endParaRPr sz="2400"/>
          </a:p>
          <a:p>
            <a:pPr marL="342900" lvl="0" indent="-63500" algn="l" rtl="0">
              <a:spcBef>
                <a:spcPts val="520"/>
              </a:spcBef>
              <a:spcAft>
                <a:spcPts val="0"/>
              </a:spcAft>
              <a:buSzPts val="2600"/>
              <a:buNone/>
            </a:pPr>
            <a:endParaRPr sz="2600"/>
          </a:p>
          <a:p>
            <a:pPr marL="342900" lvl="0" indent="-76200" algn="l" rtl="0">
              <a:spcBef>
                <a:spcPts val="480"/>
              </a:spcBef>
              <a:spcAft>
                <a:spcPts val="0"/>
              </a:spcAft>
              <a:buSzPts val="2400"/>
              <a:buNone/>
            </a:pPr>
            <a:endParaRPr sz="2400"/>
          </a:p>
          <a:p>
            <a:pPr marL="342900" lvl="0" indent="-88900" algn="l" rtl="0">
              <a:spcBef>
                <a:spcPts val="440"/>
              </a:spcBef>
              <a:spcAft>
                <a:spcPts val="0"/>
              </a:spcAft>
              <a:buSzPts val="2200"/>
              <a:buFont typeface="Arial"/>
              <a:buNone/>
            </a:pPr>
            <a:endParaRPr sz="2200"/>
          </a:p>
        </p:txBody>
      </p:sp>
      <p:sp>
        <p:nvSpPr>
          <p:cNvPr id="275" name="Google Shape;275;p30"/>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17</a:t>
            </a:fld>
            <a:endParaRPr/>
          </a:p>
        </p:txBody>
      </p:sp>
      <p:pic>
        <p:nvPicPr>
          <p:cNvPr id="276" name="Google Shape;276;p30"/>
          <p:cNvPicPr preferRelativeResize="0"/>
          <p:nvPr/>
        </p:nvPicPr>
        <p:blipFill rotWithShape="1">
          <a:blip r:embed="rId3">
            <a:alphaModFix/>
          </a:blip>
          <a:srcRect/>
          <a:stretch/>
        </p:blipFill>
        <p:spPr>
          <a:xfrm>
            <a:off x="0" y="1380038"/>
            <a:ext cx="8460134" cy="476579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err="1">
                <a:solidFill>
                  <a:srgbClr val="0070C0"/>
                </a:solidFill>
              </a:rPr>
              <a:t>Caschetto</a:t>
            </a:r>
            <a:r>
              <a:rPr lang="en-US" sz="4000">
                <a:solidFill>
                  <a:srgbClr val="0070C0"/>
                </a:solidFill>
              </a:rPr>
              <a:t> Oculus VR </a:t>
            </a:r>
            <a:r>
              <a:rPr lang="en-US" sz="4000">
                <a:solidFill>
                  <a:srgbClr val="FF0000"/>
                </a:solidFill>
              </a:rPr>
              <a:t>(HIVE)</a:t>
            </a:r>
            <a:endParaRPr>
              <a:solidFill>
                <a:srgbClr val="FF0000"/>
              </a:solidFill>
            </a:endParaRPr>
          </a:p>
        </p:txBody>
      </p:sp>
      <p:sp>
        <p:nvSpPr>
          <p:cNvPr id="289" name="Google Shape;289;p32"/>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18</a:t>
            </a:fld>
            <a:endParaRPr/>
          </a:p>
        </p:txBody>
      </p:sp>
      <p:pic>
        <p:nvPicPr>
          <p:cNvPr id="290" name="Google Shape;290;p32"/>
          <p:cNvPicPr preferRelativeResize="0"/>
          <p:nvPr/>
        </p:nvPicPr>
        <p:blipFill rotWithShape="1">
          <a:blip r:embed="rId3">
            <a:alphaModFix/>
          </a:blip>
          <a:srcRect/>
          <a:stretch/>
        </p:blipFill>
        <p:spPr>
          <a:xfrm>
            <a:off x="1301551" y="1700808"/>
            <a:ext cx="5842000" cy="38989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it-IT" sz="4000">
                <a:solidFill>
                  <a:srgbClr val="0070C0"/>
                </a:solidFill>
                <a:latin typeface="Cambria" panose="02040503050406030204" pitchFamily="18" charset="0"/>
                <a:ea typeface="Cambria" panose="02040503050406030204" pitchFamily="18" charset="0"/>
                <a:cs typeface="Arial" pitchFamily="34" charset="0"/>
              </a:rPr>
              <a:t>Empatia </a:t>
            </a:r>
            <a:r>
              <a:rPr lang="en-US" sz="4000">
                <a:solidFill>
                  <a:srgbClr val="FF0000"/>
                </a:solidFill>
              </a:rPr>
              <a:t>(HIVE)</a:t>
            </a:r>
            <a:endParaRPr lang="it-IT" sz="4000">
              <a:solidFill>
                <a:srgbClr val="0070C0"/>
              </a:solidFill>
              <a:latin typeface="Cambria" panose="02040503050406030204" pitchFamily="18" charset="0"/>
              <a:ea typeface="Cambria" panose="02040503050406030204" pitchFamily="18" charset="0"/>
              <a:cs typeface="Arial" pitchFamily="34" charset="0"/>
            </a:endParaRPr>
          </a:p>
        </p:txBody>
      </p:sp>
      <p:pic>
        <p:nvPicPr>
          <p:cNvPr id="5" name="Picture 2">
            <a:hlinkClick r:id="rId2"/>
          </p:cNvPr>
          <p:cNvPicPr>
            <a:picLocks noChangeAspect="1" noChangeArrowheads="1"/>
          </p:cNvPicPr>
          <p:nvPr/>
        </p:nvPicPr>
        <p:blipFill>
          <a:blip r:embed="rId3" cstate="print"/>
          <a:srcRect/>
          <a:stretch>
            <a:fillRect/>
          </a:stretch>
        </p:blipFill>
        <p:spPr bwMode="auto">
          <a:xfrm>
            <a:off x="971600" y="1268760"/>
            <a:ext cx="6840760" cy="5200981"/>
          </a:xfrm>
          <a:prstGeom prst="rect">
            <a:avLst/>
          </a:prstGeom>
          <a:noFill/>
        </p:spPr>
      </p:pic>
    </p:spTree>
    <p:extLst>
      <p:ext uri="{BB962C8B-B14F-4D97-AF65-F5344CB8AC3E}">
        <p14:creationId xmlns:p14="http://schemas.microsoft.com/office/powerpoint/2010/main" val="2876287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70C0"/>
                </a:solidFill>
              </a:rPr>
              <a:t>Sistema HTC Vive  </a:t>
            </a:r>
            <a:r>
              <a:rPr lang="en-US">
                <a:solidFill>
                  <a:srgbClr val="FF0000"/>
                </a:solidFill>
              </a:rPr>
              <a:t>(HIVE)</a:t>
            </a:r>
            <a:endParaRPr>
              <a:solidFill>
                <a:srgbClr val="FF0000"/>
              </a:solidFill>
            </a:endParaRPr>
          </a:p>
        </p:txBody>
      </p:sp>
      <p:pic>
        <p:nvPicPr>
          <p:cNvPr id="296" name="Google Shape;296;p33"/>
          <p:cNvPicPr preferRelativeResize="0">
            <a:picLocks noGrp="1"/>
          </p:cNvPicPr>
          <p:nvPr>
            <p:ph type="body" idx="1"/>
          </p:nvPr>
        </p:nvPicPr>
        <p:blipFill rotWithShape="1">
          <a:blip r:embed="rId3">
            <a:alphaModFix/>
          </a:blip>
          <a:srcRect/>
          <a:stretch/>
        </p:blipFill>
        <p:spPr>
          <a:xfrm>
            <a:off x="640373" y="1600200"/>
            <a:ext cx="7253653" cy="4800600"/>
          </a:xfrm>
          <a:prstGeom prst="rect">
            <a:avLst/>
          </a:prstGeom>
          <a:noFill/>
          <a:ln>
            <a:noFill/>
          </a:ln>
        </p:spPr>
      </p:pic>
      <p:sp>
        <p:nvSpPr>
          <p:cNvPr id="297" name="Google Shape;297;p33"/>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70C0"/>
                </a:solidFill>
              </a:rPr>
              <a:t>Sistema HTC Vive  </a:t>
            </a:r>
            <a:r>
              <a:rPr lang="en-US">
                <a:solidFill>
                  <a:srgbClr val="FF0000"/>
                </a:solidFill>
              </a:rPr>
              <a:t>(HIVE)</a:t>
            </a:r>
            <a:endParaRPr>
              <a:solidFill>
                <a:srgbClr val="FF0000"/>
              </a:solidFill>
            </a:endParaRPr>
          </a:p>
        </p:txBody>
      </p:sp>
      <p:pic>
        <p:nvPicPr>
          <p:cNvPr id="303" name="Google Shape;303;p34"/>
          <p:cNvPicPr preferRelativeResize="0">
            <a:picLocks noGrp="1"/>
          </p:cNvPicPr>
          <p:nvPr>
            <p:ph type="body" idx="1"/>
          </p:nvPr>
        </p:nvPicPr>
        <p:blipFill rotWithShape="1">
          <a:blip r:embed="rId3">
            <a:alphaModFix/>
          </a:blip>
          <a:srcRect/>
          <a:stretch/>
        </p:blipFill>
        <p:spPr>
          <a:xfrm>
            <a:off x="1171575" y="2095500"/>
            <a:ext cx="6191250" cy="3810000"/>
          </a:xfrm>
          <a:prstGeom prst="rect">
            <a:avLst/>
          </a:prstGeom>
          <a:noFill/>
          <a:ln>
            <a:noFill/>
          </a:ln>
        </p:spPr>
      </p:pic>
      <p:sp>
        <p:nvSpPr>
          <p:cNvPr id="304" name="Google Shape;304;p34"/>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70C0"/>
                </a:solidFill>
              </a:rPr>
              <a:t>CAVE</a:t>
            </a:r>
            <a:r>
              <a:rPr lang="en-US" sz="4000"/>
              <a:t> </a:t>
            </a:r>
            <a:r>
              <a:rPr lang="en-US" sz="4000">
                <a:solidFill>
                  <a:srgbClr val="FF0000"/>
                </a:solidFill>
              </a:rPr>
              <a:t>(HIVE)</a:t>
            </a:r>
            <a:endParaRPr>
              <a:solidFill>
                <a:srgbClr val="FF0000"/>
              </a:solidFill>
            </a:endParaRPr>
          </a:p>
        </p:txBody>
      </p:sp>
      <p:sp>
        <p:nvSpPr>
          <p:cNvPr id="310" name="Google Shape;310;p35"/>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22</a:t>
            </a:fld>
            <a:endParaRPr/>
          </a:p>
        </p:txBody>
      </p:sp>
      <p:pic>
        <p:nvPicPr>
          <p:cNvPr id="311" name="Google Shape;311;p35"/>
          <p:cNvPicPr preferRelativeResize="0"/>
          <p:nvPr/>
        </p:nvPicPr>
        <p:blipFill rotWithShape="1">
          <a:blip r:embed="rId3">
            <a:alphaModFix/>
          </a:blip>
          <a:srcRect/>
          <a:stretch/>
        </p:blipFill>
        <p:spPr>
          <a:xfrm>
            <a:off x="0" y="1556792"/>
            <a:ext cx="8345196" cy="475850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70C0"/>
                </a:solidFill>
              </a:rPr>
              <a:t>CAVE</a:t>
            </a:r>
            <a:r>
              <a:rPr lang="en-US" sz="4000"/>
              <a:t> </a:t>
            </a:r>
            <a:r>
              <a:rPr lang="en-US" sz="4000">
                <a:solidFill>
                  <a:srgbClr val="FF0000"/>
                </a:solidFill>
              </a:rPr>
              <a:t>(HIVE)</a:t>
            </a:r>
            <a:endParaRPr>
              <a:solidFill>
                <a:srgbClr val="FF0000"/>
              </a:solidFill>
            </a:endParaRPr>
          </a:p>
        </p:txBody>
      </p:sp>
      <p:sp>
        <p:nvSpPr>
          <p:cNvPr id="317" name="Google Shape;317;p36"/>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23</a:t>
            </a:fld>
            <a:endParaRPr/>
          </a:p>
        </p:txBody>
      </p:sp>
      <p:pic>
        <p:nvPicPr>
          <p:cNvPr id="318" name="Google Shape;318;p36"/>
          <p:cNvPicPr preferRelativeResize="0"/>
          <p:nvPr/>
        </p:nvPicPr>
        <p:blipFill rotWithShape="1">
          <a:blip r:embed="rId3">
            <a:alphaModFix/>
          </a:blip>
          <a:srcRect/>
          <a:stretch/>
        </p:blipFill>
        <p:spPr>
          <a:xfrm>
            <a:off x="104592" y="1309685"/>
            <a:ext cx="8355840" cy="544510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err="1">
                <a:solidFill>
                  <a:srgbClr val="0070C0"/>
                </a:solidFill>
              </a:rPr>
              <a:t>Vantaggi</a:t>
            </a:r>
            <a:r>
              <a:rPr lang="en-US">
                <a:solidFill>
                  <a:srgbClr val="0070C0"/>
                </a:solidFill>
              </a:rPr>
              <a:t> CAVE</a:t>
            </a:r>
            <a:endParaRPr>
              <a:solidFill>
                <a:srgbClr val="0070C0"/>
              </a:solidFill>
            </a:endParaRPr>
          </a:p>
        </p:txBody>
      </p:sp>
      <p:sp>
        <p:nvSpPr>
          <p:cNvPr id="345" name="Google Shape;345;p40"/>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a:t>CAVE </a:t>
            </a:r>
            <a:r>
              <a:rPr lang="en-US" err="1"/>
              <a:t>offre</a:t>
            </a:r>
            <a:r>
              <a:rPr lang="en-US"/>
              <a:t> un campo </a:t>
            </a:r>
            <a:r>
              <a:rPr lang="en-US" err="1"/>
              <a:t>visivo</a:t>
            </a:r>
            <a:r>
              <a:rPr lang="en-US"/>
              <a:t> </a:t>
            </a:r>
            <a:r>
              <a:rPr lang="en-US" err="1"/>
              <a:t>più</a:t>
            </a:r>
            <a:r>
              <a:rPr lang="en-US"/>
              <a:t> </a:t>
            </a:r>
            <a:r>
              <a:rPr lang="en-US" err="1"/>
              <a:t>ampio</a:t>
            </a:r>
            <a:r>
              <a:rPr lang="en-US"/>
              <a:t> di Oculus Rift e HTC Vive </a:t>
            </a:r>
            <a:r>
              <a:rPr lang="en-US" err="1"/>
              <a:t>che</a:t>
            </a:r>
            <a:r>
              <a:rPr lang="en-US"/>
              <a:t> </a:t>
            </a:r>
            <a:r>
              <a:rPr lang="en-US" err="1"/>
              <a:t>hanno</a:t>
            </a:r>
            <a:r>
              <a:rPr lang="en-US"/>
              <a:t> un campo </a:t>
            </a:r>
            <a:r>
              <a:rPr lang="en-US" err="1"/>
              <a:t>visivo</a:t>
            </a:r>
            <a:r>
              <a:rPr lang="en-US"/>
              <a:t> di </a:t>
            </a:r>
            <a:r>
              <a:rPr lang="en-US" err="1"/>
              <a:t>piccole</a:t>
            </a:r>
            <a:r>
              <a:rPr lang="en-US"/>
              <a:t> </a:t>
            </a:r>
            <a:r>
              <a:rPr lang="en-US" err="1"/>
              <a:t>dimensioni</a:t>
            </a:r>
            <a:r>
              <a:rPr lang="en-US"/>
              <a:t> e </a:t>
            </a:r>
            <a:r>
              <a:rPr lang="en-US" err="1"/>
              <a:t>completo</a:t>
            </a:r>
            <a:r>
              <a:rPr lang="en-US"/>
              <a:t> </a:t>
            </a:r>
            <a:r>
              <a:rPr lang="en-US" err="1"/>
              <a:t>isolamento</a:t>
            </a:r>
            <a:r>
              <a:rPr lang="en-US"/>
              <a:t> dal </a:t>
            </a:r>
            <a:r>
              <a:rPr lang="en-US" err="1"/>
              <a:t>mondo</a:t>
            </a:r>
            <a:r>
              <a:rPr lang="en-US"/>
              <a:t> </a:t>
            </a:r>
            <a:r>
              <a:rPr lang="en-US" err="1"/>
              <a:t>reale</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CAVE </a:t>
            </a:r>
            <a:r>
              <a:rPr lang="en-US" err="1"/>
              <a:t>permette</a:t>
            </a:r>
            <a:r>
              <a:rPr lang="en-US"/>
              <a:t> </a:t>
            </a:r>
            <a:r>
              <a:rPr lang="en-US" err="1"/>
              <a:t>alle</a:t>
            </a:r>
            <a:r>
              <a:rPr lang="en-US"/>
              <a:t> </a:t>
            </a:r>
            <a:r>
              <a:rPr lang="en-US" err="1"/>
              <a:t>persone</a:t>
            </a:r>
            <a:r>
              <a:rPr lang="en-US"/>
              <a:t> di </a:t>
            </a:r>
            <a:r>
              <a:rPr lang="en-US" err="1"/>
              <a:t>essere</a:t>
            </a:r>
            <a:r>
              <a:rPr lang="en-US"/>
              <a:t> </a:t>
            </a:r>
            <a:r>
              <a:rPr lang="en-US" err="1"/>
              <a:t>fisicamente</a:t>
            </a:r>
            <a:r>
              <a:rPr lang="en-US"/>
              <a:t> </a:t>
            </a:r>
            <a:r>
              <a:rPr lang="en-US" err="1"/>
              <a:t>all'interno</a:t>
            </a:r>
            <a:r>
              <a:rPr lang="en-US"/>
              <a:t> </a:t>
            </a:r>
            <a:r>
              <a:rPr lang="en-US" err="1"/>
              <a:t>dell'ambiente</a:t>
            </a:r>
            <a:r>
              <a:rPr lang="en-US"/>
              <a:t> </a:t>
            </a:r>
            <a:r>
              <a:rPr lang="en-US" err="1"/>
              <a:t>virtuale</a:t>
            </a:r>
            <a:r>
              <a:rPr lang="en-US"/>
              <a:t> e </a:t>
            </a:r>
            <a:r>
              <a:rPr lang="en-US" err="1"/>
              <a:t>senza</a:t>
            </a:r>
            <a:r>
              <a:rPr lang="en-US"/>
              <a:t> </a:t>
            </a:r>
            <a:r>
              <a:rPr lang="en-US" err="1"/>
              <a:t>caschetto</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CAVE </a:t>
            </a:r>
            <a:r>
              <a:rPr lang="en-US" err="1"/>
              <a:t>offre</a:t>
            </a:r>
            <a:r>
              <a:rPr lang="en-US"/>
              <a:t> la </a:t>
            </a:r>
            <a:r>
              <a:rPr lang="en-US" err="1"/>
              <a:t>possibilità</a:t>
            </a:r>
            <a:r>
              <a:rPr lang="en-US"/>
              <a:t> di </a:t>
            </a:r>
            <a:r>
              <a:rPr lang="en-US" err="1"/>
              <a:t>interagire</a:t>
            </a:r>
            <a:r>
              <a:rPr lang="en-US"/>
              <a:t> con </a:t>
            </a:r>
            <a:r>
              <a:rPr lang="en-US" err="1"/>
              <a:t>altri</a:t>
            </a:r>
            <a:r>
              <a:rPr lang="en-US"/>
              <a:t> </a:t>
            </a:r>
            <a:r>
              <a:rPr lang="en-US" err="1"/>
              <a:t>individui</a:t>
            </a:r>
            <a:r>
              <a:rPr lang="en-US"/>
              <a:t> in </a:t>
            </a:r>
            <a:r>
              <a:rPr lang="en-US" err="1"/>
              <a:t>mondi</a:t>
            </a:r>
            <a:r>
              <a:rPr lang="en-US"/>
              <a:t> </a:t>
            </a:r>
            <a:r>
              <a:rPr lang="en-US" err="1"/>
              <a:t>artificali</a:t>
            </a:r>
            <a:r>
              <a:rPr lang="en-US"/>
              <a:t> </a:t>
            </a:r>
            <a:r>
              <a:rPr lang="en-US" err="1"/>
              <a:t>appositamente</a:t>
            </a:r>
            <a:r>
              <a:rPr lang="en-US"/>
              <a:t> create </a:t>
            </a:r>
            <a:r>
              <a:rPr lang="en-US" err="1"/>
              <a:t>dallo</a:t>
            </a:r>
            <a:r>
              <a:rPr lang="en-US"/>
              <a:t> </a:t>
            </a:r>
            <a:r>
              <a:rPr lang="en-US" err="1"/>
              <a:t>sperimentatore</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CAVE </a:t>
            </a:r>
            <a:r>
              <a:rPr lang="en-US" err="1"/>
              <a:t>consente</a:t>
            </a:r>
            <a:r>
              <a:rPr lang="en-US"/>
              <a:t> di </a:t>
            </a:r>
            <a:r>
              <a:rPr lang="en-US" err="1"/>
              <a:t>unire</a:t>
            </a:r>
            <a:r>
              <a:rPr lang="en-US"/>
              <a:t> </a:t>
            </a:r>
            <a:r>
              <a:rPr lang="en-US" err="1"/>
              <a:t>imagini</a:t>
            </a:r>
            <a:r>
              <a:rPr lang="en-US"/>
              <a:t> in </a:t>
            </a:r>
            <a:r>
              <a:rPr lang="en-US" err="1"/>
              <a:t>realtà</a:t>
            </a:r>
            <a:r>
              <a:rPr lang="en-US"/>
              <a:t> </a:t>
            </a:r>
            <a:r>
              <a:rPr lang="en-US" err="1"/>
              <a:t>virtuale</a:t>
            </a:r>
            <a:r>
              <a:rPr lang="en-US"/>
              <a:t> con </a:t>
            </a:r>
            <a:r>
              <a:rPr lang="en-US" err="1"/>
              <a:t>oggetti</a:t>
            </a:r>
            <a:r>
              <a:rPr lang="en-US"/>
              <a:t> o </a:t>
            </a:r>
            <a:r>
              <a:rPr lang="en-US" err="1"/>
              <a:t>persone</a:t>
            </a:r>
            <a:r>
              <a:rPr lang="en-US"/>
              <a:t> </a:t>
            </a:r>
            <a:r>
              <a:rPr lang="en-US" err="1"/>
              <a:t>reali</a:t>
            </a:r>
            <a:r>
              <a:rPr lang="en-US"/>
              <a:t> (</a:t>
            </a:r>
            <a:r>
              <a:rPr lang="en-US" err="1"/>
              <a:t>realtà</a:t>
            </a:r>
            <a:r>
              <a:rPr lang="en-US"/>
              <a:t> </a:t>
            </a:r>
            <a:r>
              <a:rPr lang="en-US" err="1"/>
              <a:t>aumentata</a:t>
            </a:r>
            <a:r>
              <a:rPr lang="en-US"/>
              <a:t>)</a:t>
            </a:r>
            <a:endParaRPr/>
          </a:p>
          <a:p>
            <a:pPr marL="342900" lvl="0" indent="-88900" algn="l" rtl="0">
              <a:spcBef>
                <a:spcPts val="440"/>
              </a:spcBef>
              <a:spcAft>
                <a:spcPts val="0"/>
              </a:spcAft>
              <a:buSzPts val="2200"/>
              <a:buNone/>
            </a:pPr>
            <a:endParaRPr/>
          </a:p>
        </p:txBody>
      </p:sp>
      <p:sp>
        <p:nvSpPr>
          <p:cNvPr id="346" name="Google Shape;346;p40"/>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err="1">
                <a:solidFill>
                  <a:srgbClr val="0070C0"/>
                </a:solidFill>
              </a:rPr>
              <a:t>Esperimenti</a:t>
            </a:r>
            <a:r>
              <a:rPr lang="en-US">
                <a:solidFill>
                  <a:srgbClr val="0070C0"/>
                </a:solidFill>
              </a:rPr>
              <a:t> CAVE</a:t>
            </a:r>
            <a:endParaRPr>
              <a:solidFill>
                <a:srgbClr val="0070C0"/>
              </a:solidFill>
            </a:endParaRPr>
          </a:p>
        </p:txBody>
      </p:sp>
      <p:sp>
        <p:nvSpPr>
          <p:cNvPr id="352" name="Google Shape;352;p41"/>
          <p:cNvSpPr txBox="1">
            <a:spLocks noGrp="1"/>
          </p:cNvSpPr>
          <p:nvPr>
            <p:ph type="body" idx="1"/>
          </p:nvPr>
        </p:nvSpPr>
        <p:spPr>
          <a:xfrm>
            <a:off x="457200" y="1196752"/>
            <a:ext cx="7620000" cy="5204048"/>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a:t>Virtual Reality without HMD</a:t>
            </a:r>
            <a:endParaRPr/>
          </a:p>
          <a:p>
            <a:pPr marL="114300" lvl="0" indent="0" algn="l" rtl="0">
              <a:spcBef>
                <a:spcPts val="440"/>
              </a:spcBef>
              <a:spcAft>
                <a:spcPts val="0"/>
              </a:spcAft>
              <a:buSzPts val="2200"/>
              <a:buNone/>
            </a:pPr>
            <a:r>
              <a:rPr lang="en-US" u="sng">
                <a:solidFill>
                  <a:schemeClr val="hlink"/>
                </a:solidFill>
                <a:hlinkClick r:id="rId3"/>
              </a:rPr>
              <a:t>https://www.youtube.com/watch?v=0V0G5M4DQfk</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The CIREVE's Virtual Reality Theater (Cave) - </a:t>
            </a:r>
            <a:r>
              <a:rPr lang="en-US" err="1"/>
              <a:t>Université</a:t>
            </a:r>
            <a:r>
              <a:rPr lang="en-US"/>
              <a:t> de Caen </a:t>
            </a:r>
            <a:r>
              <a:rPr lang="en-US" err="1"/>
              <a:t>Normandie</a:t>
            </a:r>
            <a:endParaRPr/>
          </a:p>
          <a:p>
            <a:pPr marL="114300" lvl="0" indent="0" algn="l" rtl="0">
              <a:spcBef>
                <a:spcPts val="440"/>
              </a:spcBef>
              <a:spcAft>
                <a:spcPts val="0"/>
              </a:spcAft>
              <a:buSzPts val="2200"/>
              <a:buNone/>
            </a:pPr>
            <a:r>
              <a:rPr lang="en-US" u="sng">
                <a:solidFill>
                  <a:schemeClr val="hlink"/>
                </a:solidFill>
                <a:hlinkClick r:id="rId4"/>
              </a:rPr>
              <a:t>https://www.youtube.com/watch?v=_uXlg_QaFlw</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Immersive Virtual Reality Technology: Experience More With EON Reality</a:t>
            </a:r>
            <a:endParaRPr/>
          </a:p>
          <a:p>
            <a:pPr marL="114300" lvl="0" indent="0" algn="l" rtl="0">
              <a:spcBef>
                <a:spcPts val="440"/>
              </a:spcBef>
              <a:spcAft>
                <a:spcPts val="0"/>
              </a:spcAft>
              <a:buSzPts val="2200"/>
              <a:buNone/>
            </a:pPr>
            <a:r>
              <a:rPr lang="en-US" u="sng">
                <a:solidFill>
                  <a:schemeClr val="hlink"/>
                </a:solidFill>
                <a:hlinkClick r:id="rId5"/>
              </a:rPr>
              <a:t>https://www.youtube.com/watch?v=UT5xtpHRdlE</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Altering Human Perception and Behavior through Immersive Virtual Reality (Microsoft research)</a:t>
            </a:r>
            <a:endParaRPr/>
          </a:p>
          <a:p>
            <a:pPr marL="114300" lvl="0" indent="0" algn="l" rtl="0">
              <a:spcBef>
                <a:spcPts val="440"/>
              </a:spcBef>
              <a:spcAft>
                <a:spcPts val="0"/>
              </a:spcAft>
              <a:buSzPts val="2200"/>
              <a:buNone/>
            </a:pPr>
            <a:r>
              <a:rPr lang="en-US" u="sng">
                <a:solidFill>
                  <a:schemeClr val="hlink"/>
                </a:solidFill>
                <a:hlinkClick r:id="rId6"/>
              </a:rPr>
              <a:t>https://www.youtube.com/watch?v=Y-0VHEtyIR4</a:t>
            </a:r>
            <a:endParaRPr/>
          </a:p>
          <a:p>
            <a:pPr marL="342900" lvl="0" indent="-88900" algn="l" rtl="0">
              <a:spcBef>
                <a:spcPts val="440"/>
              </a:spcBef>
              <a:spcAft>
                <a:spcPts val="0"/>
              </a:spcAft>
              <a:buSzPts val="2200"/>
              <a:buNone/>
            </a:pPr>
            <a:endParaRPr/>
          </a:p>
          <a:p>
            <a:pPr marL="342900" lvl="0" indent="-88900" algn="l" rtl="0">
              <a:spcBef>
                <a:spcPts val="440"/>
              </a:spcBef>
              <a:spcAft>
                <a:spcPts val="0"/>
              </a:spcAft>
              <a:buSzPts val="2200"/>
              <a:buNone/>
            </a:pPr>
            <a:endParaRPr/>
          </a:p>
        </p:txBody>
      </p:sp>
      <p:sp>
        <p:nvSpPr>
          <p:cNvPr id="353" name="Google Shape;353;p41"/>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70C0"/>
                </a:solidFill>
              </a:rPr>
              <a:t>CAVE </a:t>
            </a:r>
            <a:r>
              <a:rPr lang="en-US" err="1">
                <a:solidFill>
                  <a:srgbClr val="0070C0"/>
                </a:solidFill>
              </a:rPr>
              <a:t>Applicazioni</a:t>
            </a:r>
            <a:endParaRPr>
              <a:solidFill>
                <a:srgbClr val="0070C0"/>
              </a:solidFill>
            </a:endParaRPr>
          </a:p>
        </p:txBody>
      </p:sp>
      <p:sp>
        <p:nvSpPr>
          <p:cNvPr id="359" name="Google Shape;359;p42"/>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err="1"/>
              <a:t>Educazione</a:t>
            </a:r>
            <a:endParaRPr/>
          </a:p>
          <a:p>
            <a:pPr marL="114300" lvl="0" indent="0" algn="l" rtl="0">
              <a:spcBef>
                <a:spcPts val="440"/>
              </a:spcBef>
              <a:spcAft>
                <a:spcPts val="0"/>
              </a:spcAft>
              <a:buSzPts val="2200"/>
              <a:buNone/>
            </a:pPr>
            <a:r>
              <a:rPr lang="en-US"/>
              <a:t>2015-16 </a:t>
            </a:r>
            <a:r>
              <a:rPr lang="en-US" err="1"/>
              <a:t>LiveBIG</a:t>
            </a:r>
            <a:r>
              <a:rPr lang="en-US"/>
              <a:t>: Inside Wisconsin's virtual reality CAVE</a:t>
            </a:r>
            <a:endParaRPr/>
          </a:p>
          <a:p>
            <a:pPr marL="114300" lvl="0" indent="0" algn="l" rtl="0">
              <a:spcBef>
                <a:spcPts val="440"/>
              </a:spcBef>
              <a:spcAft>
                <a:spcPts val="0"/>
              </a:spcAft>
              <a:buSzPts val="2200"/>
              <a:buNone/>
            </a:pPr>
            <a:r>
              <a:rPr lang="en-US" u="sng">
                <a:solidFill>
                  <a:schemeClr val="hlink"/>
                </a:solidFill>
                <a:hlinkClick r:id="rId3"/>
              </a:rPr>
              <a:t>https://www.youtube.com/watch?v=mBs-OGDoPDY</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Design</a:t>
            </a:r>
            <a:endParaRPr/>
          </a:p>
          <a:p>
            <a:pPr marL="114300" lvl="0" indent="0" algn="l" rtl="0">
              <a:spcBef>
                <a:spcPts val="440"/>
              </a:spcBef>
              <a:spcAft>
                <a:spcPts val="0"/>
              </a:spcAft>
              <a:buSzPts val="2200"/>
              <a:buNone/>
            </a:pPr>
            <a:r>
              <a:rPr lang="en-US"/>
              <a:t>Architecture Virtual Reality Cave</a:t>
            </a:r>
            <a:endParaRPr/>
          </a:p>
          <a:p>
            <a:pPr marL="114300" lvl="0" indent="0">
              <a:spcBef>
                <a:spcPts val="440"/>
              </a:spcBef>
              <a:buSzPts val="2200"/>
              <a:buNone/>
            </a:pPr>
            <a:r>
              <a:rPr lang="en-US" u="sng">
                <a:solidFill>
                  <a:schemeClr val="hlink"/>
                </a:solidFill>
                <a:hlinkClick r:id="rId4"/>
              </a:rPr>
              <a:t>https://www.youtube.com/watch?v=9rM7Vbh_9YA</a:t>
            </a:r>
            <a:endParaRPr lang="en-US" u="sng">
              <a:solidFill>
                <a:schemeClr val="hlink"/>
              </a:solidFill>
            </a:endParaRPr>
          </a:p>
          <a:p>
            <a:pPr marL="114300" lvl="0" indent="0">
              <a:spcBef>
                <a:spcPts val="440"/>
              </a:spcBef>
              <a:buSzPts val="2200"/>
              <a:buNone/>
            </a:pPr>
            <a:endParaRPr/>
          </a:p>
          <a:p>
            <a:pPr marL="342900" lvl="0" indent="-228600" algn="l" rtl="0">
              <a:spcBef>
                <a:spcPts val="440"/>
              </a:spcBef>
              <a:spcAft>
                <a:spcPts val="0"/>
              </a:spcAft>
              <a:buSzPts val="2200"/>
              <a:buChar char="•"/>
            </a:pPr>
            <a:r>
              <a:rPr lang="en-US" err="1"/>
              <a:t>Simulazione</a:t>
            </a:r>
            <a:endParaRPr/>
          </a:p>
          <a:p>
            <a:pPr marL="114300" lvl="0" indent="0" algn="l" rtl="0">
              <a:spcBef>
                <a:spcPts val="440"/>
              </a:spcBef>
              <a:spcAft>
                <a:spcPts val="0"/>
              </a:spcAft>
              <a:buSzPts val="2200"/>
              <a:buNone/>
            </a:pPr>
            <a:r>
              <a:rPr lang="en-US"/>
              <a:t>Simulation Cube @ </a:t>
            </a:r>
            <a:r>
              <a:rPr lang="en-US" err="1"/>
              <a:t>Evo</a:t>
            </a:r>
            <a:r>
              <a:rPr lang="en-US"/>
              <a:t> Philly </a:t>
            </a:r>
            <a:r>
              <a:rPr lang="en-US" err="1"/>
              <a:t>Cira</a:t>
            </a:r>
            <a:r>
              <a:rPr lang="en-US"/>
              <a:t> </a:t>
            </a:r>
            <a:r>
              <a:rPr lang="en-US" err="1"/>
              <a:t>centre</a:t>
            </a:r>
            <a:r>
              <a:rPr lang="en-US"/>
              <a:t> south </a:t>
            </a:r>
            <a:r>
              <a:rPr lang="en-US" err="1"/>
              <a:t>VisionaiR</a:t>
            </a:r>
            <a:r>
              <a:rPr lang="en-US"/>
              <a:t> 3D CAVE Virtual Reality system IBM</a:t>
            </a:r>
            <a:endParaRPr/>
          </a:p>
          <a:p>
            <a:pPr marL="114300" lvl="0" indent="0" algn="l" rtl="0">
              <a:spcBef>
                <a:spcPts val="440"/>
              </a:spcBef>
              <a:spcAft>
                <a:spcPts val="0"/>
              </a:spcAft>
              <a:buSzPts val="2200"/>
              <a:buNone/>
            </a:pPr>
            <a:r>
              <a:rPr lang="en-US" u="sng">
                <a:solidFill>
                  <a:schemeClr val="hlink"/>
                </a:solidFill>
                <a:hlinkClick r:id="rId5"/>
              </a:rPr>
              <a:t>https://www.youtube.com/watch?v=b1SCT7EPaX4</a:t>
            </a:r>
            <a:endParaRPr/>
          </a:p>
          <a:p>
            <a:pPr marL="342900" lvl="0" indent="-88900" algn="l" rtl="0">
              <a:spcBef>
                <a:spcPts val="440"/>
              </a:spcBef>
              <a:spcAft>
                <a:spcPts val="0"/>
              </a:spcAft>
              <a:buSzPts val="2200"/>
              <a:buNone/>
            </a:pPr>
            <a:endParaRPr/>
          </a:p>
          <a:p>
            <a:pPr marL="342900" lvl="0" indent="-88900" algn="l" rtl="0">
              <a:spcBef>
                <a:spcPts val="440"/>
              </a:spcBef>
              <a:spcAft>
                <a:spcPts val="0"/>
              </a:spcAft>
              <a:buSzPts val="2200"/>
              <a:buNone/>
            </a:pPr>
            <a:endParaRPr/>
          </a:p>
        </p:txBody>
      </p:sp>
      <p:sp>
        <p:nvSpPr>
          <p:cNvPr id="360" name="Google Shape;360;p42"/>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70C0"/>
                </a:solidFill>
              </a:rPr>
              <a:t>CAVE </a:t>
            </a:r>
            <a:r>
              <a:rPr lang="en-US" err="1">
                <a:solidFill>
                  <a:srgbClr val="0070C0"/>
                </a:solidFill>
              </a:rPr>
              <a:t>Applicazioni</a:t>
            </a:r>
            <a:endParaRPr>
              <a:solidFill>
                <a:srgbClr val="0070C0"/>
              </a:solidFill>
            </a:endParaRPr>
          </a:p>
        </p:txBody>
      </p:sp>
      <p:sp>
        <p:nvSpPr>
          <p:cNvPr id="366" name="Google Shape;366;p4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a:t>Management </a:t>
            </a:r>
            <a:endParaRPr/>
          </a:p>
          <a:p>
            <a:pPr marL="114300" lvl="0" indent="0" algn="l" rtl="0">
              <a:spcBef>
                <a:spcPts val="440"/>
              </a:spcBef>
              <a:spcAft>
                <a:spcPts val="0"/>
              </a:spcAft>
              <a:buSzPts val="2200"/>
              <a:buNone/>
            </a:pPr>
            <a:r>
              <a:rPr lang="en-US"/>
              <a:t>Implementing Kanban in a Virtual Reality CAVE</a:t>
            </a:r>
            <a:endParaRPr/>
          </a:p>
          <a:p>
            <a:pPr marL="114300" lvl="0" indent="0" algn="l" rtl="0">
              <a:spcBef>
                <a:spcPts val="440"/>
              </a:spcBef>
              <a:spcAft>
                <a:spcPts val="0"/>
              </a:spcAft>
              <a:buSzPts val="2200"/>
              <a:buNone/>
            </a:pPr>
            <a:r>
              <a:rPr lang="en-US" u="sng">
                <a:solidFill>
                  <a:schemeClr val="hlink"/>
                </a:solidFill>
                <a:hlinkClick r:id="rId3"/>
              </a:rPr>
              <a:t>https://www.youtube.com/watch?v=wompfASioZw</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Social Science Experiment</a:t>
            </a:r>
            <a:endParaRPr/>
          </a:p>
          <a:p>
            <a:pPr marL="114300" lvl="0" indent="0" algn="l" rtl="0">
              <a:spcBef>
                <a:spcPts val="440"/>
              </a:spcBef>
              <a:spcAft>
                <a:spcPts val="0"/>
              </a:spcAft>
              <a:buSzPts val="2200"/>
              <a:buNone/>
            </a:pPr>
            <a:r>
              <a:rPr lang="en-US"/>
              <a:t>Immersive Display Queuing Experiment 4</a:t>
            </a:r>
            <a:endParaRPr/>
          </a:p>
          <a:p>
            <a:pPr marL="114300" lvl="0" indent="0" algn="l" rtl="0">
              <a:spcBef>
                <a:spcPts val="440"/>
              </a:spcBef>
              <a:spcAft>
                <a:spcPts val="0"/>
              </a:spcAft>
              <a:buSzPts val="2200"/>
              <a:buNone/>
            </a:pPr>
            <a:r>
              <a:rPr lang="en-US" u="sng">
                <a:solidFill>
                  <a:schemeClr val="hlink"/>
                </a:solidFill>
                <a:hlinkClick r:id="rId4"/>
              </a:rPr>
              <a:t>https://www.youtube.com/watch?v=-rEyKkqrKpY&amp;t=149s</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Riabilitazione</a:t>
            </a:r>
            <a:endParaRPr/>
          </a:p>
          <a:p>
            <a:pPr marL="114300" lvl="0" indent="0" algn="l" rtl="0">
              <a:spcBef>
                <a:spcPts val="440"/>
              </a:spcBef>
              <a:spcAft>
                <a:spcPts val="0"/>
              </a:spcAft>
              <a:buSzPts val="2200"/>
              <a:buNone/>
            </a:pPr>
            <a:r>
              <a:rPr lang="en-US"/>
              <a:t>Hand Rehabilitation in CAVE Virtual Environment -Purdue University Calumet CIVS</a:t>
            </a:r>
            <a:endParaRPr/>
          </a:p>
          <a:p>
            <a:pPr marL="114300" lvl="0" indent="0" algn="l" rtl="0">
              <a:spcBef>
                <a:spcPts val="440"/>
              </a:spcBef>
              <a:spcAft>
                <a:spcPts val="0"/>
              </a:spcAft>
              <a:buSzPts val="2200"/>
              <a:buNone/>
            </a:pPr>
            <a:r>
              <a:rPr lang="en-US" u="sng">
                <a:solidFill>
                  <a:schemeClr val="hlink"/>
                </a:solidFill>
                <a:hlinkClick r:id="rId5"/>
              </a:rPr>
              <a:t>https://www.youtube.com/watch?v=B8O2oE7WW0Q</a:t>
            </a:r>
            <a:endParaRPr/>
          </a:p>
        </p:txBody>
      </p:sp>
      <p:sp>
        <p:nvSpPr>
          <p:cNvPr id="367" name="Google Shape;367;p43"/>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8" name="Google Shape;488;p59"/>
          <p:cNvPicPr preferRelativeResize="0"/>
          <p:nvPr/>
        </p:nvPicPr>
        <p:blipFill rotWithShape="1">
          <a:blip r:embed="rId3">
            <a:alphaModFix/>
          </a:blip>
          <a:srcRect/>
          <a:stretch/>
        </p:blipFill>
        <p:spPr>
          <a:xfrm>
            <a:off x="1395" y="1536698"/>
            <a:ext cx="3040153" cy="3073397"/>
          </a:xfrm>
          <a:prstGeom prst="rect">
            <a:avLst/>
          </a:prstGeom>
          <a:noFill/>
          <a:ln>
            <a:noFill/>
          </a:ln>
        </p:spPr>
      </p:pic>
      <p:sp>
        <p:nvSpPr>
          <p:cNvPr id="489" name="Google Shape;489;p59"/>
          <p:cNvSpPr/>
          <p:nvPr/>
        </p:nvSpPr>
        <p:spPr>
          <a:xfrm>
            <a:off x="44348" y="4597062"/>
            <a:ext cx="3040154"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Phisical Installation</a:t>
            </a:r>
            <a:endParaRPr/>
          </a:p>
          <a:p>
            <a:pPr marL="0" marR="0" lvl="0" indent="0" algn="ctr" rtl="0">
              <a:spcBef>
                <a:spcPts val="0"/>
              </a:spcBef>
              <a:spcAft>
                <a:spcPts val="0"/>
              </a:spcAft>
              <a:buNone/>
            </a:pPr>
            <a:endParaRPr sz="1800">
              <a:solidFill>
                <a:srgbClr val="F8243D"/>
              </a:solidFill>
              <a:latin typeface="Cambria"/>
              <a:ea typeface="Cambria"/>
              <a:cs typeface="Cambria"/>
              <a:sym typeface="Cambria"/>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Cave</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Virtual wall</a:t>
            </a:r>
            <a:endParaRPr/>
          </a:p>
          <a:p>
            <a:pPr marL="0" marR="0" lvl="0" indent="0" algn="ctr" rtl="0">
              <a:spcBef>
                <a:spcPts val="0"/>
              </a:spcBef>
              <a:spcAft>
                <a:spcPts val="0"/>
              </a:spcAft>
              <a:buNone/>
            </a:pPr>
            <a:endParaRPr sz="1100">
              <a:solidFill>
                <a:srgbClr val="595959"/>
              </a:solidFill>
              <a:latin typeface="Century Gothic"/>
              <a:ea typeface="Century Gothic"/>
              <a:cs typeface="Century Gothic"/>
              <a:sym typeface="Century Gothic"/>
            </a:endParaRPr>
          </a:p>
        </p:txBody>
      </p:sp>
      <p:sp>
        <p:nvSpPr>
          <p:cNvPr id="490" name="Google Shape;490;p59"/>
          <p:cNvSpPr/>
          <p:nvPr/>
        </p:nvSpPr>
        <p:spPr>
          <a:xfrm>
            <a:off x="3042627" y="4610101"/>
            <a:ext cx="3042627"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VR Training</a:t>
            </a:r>
            <a:endParaRPr/>
          </a:p>
          <a:p>
            <a:pPr marL="0" marR="0" lvl="0" indent="0" algn="ctr" rtl="0">
              <a:spcBef>
                <a:spcPts val="0"/>
              </a:spcBef>
              <a:spcAft>
                <a:spcPts val="0"/>
              </a:spcAft>
              <a:buNone/>
            </a:pPr>
            <a:r>
              <a:rPr lang="en-US" sz="1800">
                <a:solidFill>
                  <a:srgbClr val="F8243D"/>
                </a:solidFill>
                <a:latin typeface="Cambria"/>
                <a:ea typeface="Cambria"/>
                <a:cs typeface="Cambria"/>
                <a:sym typeface="Cambria"/>
              </a:rPr>
              <a:t>  </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Operating instructions</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Assembly</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Safety</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Healthcare</a:t>
            </a:r>
            <a:endParaRPr/>
          </a:p>
        </p:txBody>
      </p:sp>
      <p:sp>
        <p:nvSpPr>
          <p:cNvPr id="491" name="Google Shape;491;p59"/>
          <p:cNvSpPr/>
          <p:nvPr/>
        </p:nvSpPr>
        <p:spPr>
          <a:xfrm>
            <a:off x="6087725" y="4610099"/>
            <a:ext cx="3058746"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VR Showcase</a:t>
            </a:r>
            <a:endParaRPr/>
          </a:p>
          <a:p>
            <a:pPr marL="0" marR="0" lvl="0" indent="0" algn="ctr" rtl="0">
              <a:spcBef>
                <a:spcPts val="0"/>
              </a:spcBef>
              <a:spcAft>
                <a:spcPts val="0"/>
              </a:spcAft>
              <a:buNone/>
            </a:pPr>
            <a:endParaRPr sz="1800">
              <a:solidFill>
                <a:srgbClr val="F8243D"/>
              </a:solidFill>
              <a:latin typeface="Cambria"/>
              <a:ea typeface="Cambria"/>
              <a:cs typeface="Cambria"/>
              <a:sym typeface="Cambria"/>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Industrial </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Product presentation</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Interior Design</a:t>
            </a:r>
            <a:endParaRPr/>
          </a:p>
        </p:txBody>
      </p:sp>
      <p:pic>
        <p:nvPicPr>
          <p:cNvPr id="492" name="Google Shape;492;p59" descr="C:\Users\Roberto\Desktop\emilceramica video\New folder (2)\image_013.jpg"/>
          <p:cNvPicPr preferRelativeResize="0"/>
          <p:nvPr/>
        </p:nvPicPr>
        <p:blipFill rotWithShape="1">
          <a:blip r:embed="rId4">
            <a:alphaModFix/>
          </a:blip>
          <a:srcRect/>
          <a:stretch/>
        </p:blipFill>
        <p:spPr>
          <a:xfrm>
            <a:off x="6063110" y="1536702"/>
            <a:ext cx="3070357" cy="3073399"/>
          </a:xfrm>
          <a:prstGeom prst="rect">
            <a:avLst/>
          </a:prstGeom>
          <a:noFill/>
          <a:ln>
            <a:noFill/>
          </a:ln>
        </p:spPr>
      </p:pic>
      <p:pic>
        <p:nvPicPr>
          <p:cNvPr id="493" name="Google Shape;493;p59"/>
          <p:cNvPicPr preferRelativeResize="0"/>
          <p:nvPr/>
        </p:nvPicPr>
        <p:blipFill rotWithShape="1">
          <a:blip r:embed="rId5">
            <a:alphaModFix/>
          </a:blip>
          <a:srcRect/>
          <a:stretch/>
        </p:blipFill>
        <p:spPr>
          <a:xfrm>
            <a:off x="3040154" y="1536697"/>
            <a:ext cx="3042626" cy="3073399"/>
          </a:xfrm>
          <a:prstGeom prst="rect">
            <a:avLst/>
          </a:prstGeom>
          <a:noFill/>
          <a:ln>
            <a:noFill/>
          </a:ln>
        </p:spPr>
      </p:pic>
      <p:cxnSp>
        <p:nvCxnSpPr>
          <p:cNvPr id="494" name="Google Shape;494;p59"/>
          <p:cNvCxnSpPr/>
          <p:nvPr/>
        </p:nvCxnSpPr>
        <p:spPr>
          <a:xfrm>
            <a:off x="3040154" y="1536691"/>
            <a:ext cx="0" cy="5321309"/>
          </a:xfrm>
          <a:prstGeom prst="straightConnector1">
            <a:avLst/>
          </a:prstGeom>
          <a:noFill/>
          <a:ln w="9525" cap="flat" cmpd="sng">
            <a:solidFill>
              <a:srgbClr val="A5A5A5"/>
            </a:solidFill>
            <a:prstDash val="solid"/>
            <a:round/>
            <a:headEnd type="none" w="sm" len="sm"/>
            <a:tailEnd type="none" w="sm" len="sm"/>
          </a:ln>
        </p:spPr>
      </p:cxnSp>
      <p:cxnSp>
        <p:nvCxnSpPr>
          <p:cNvPr id="495" name="Google Shape;495;p59"/>
          <p:cNvCxnSpPr/>
          <p:nvPr/>
        </p:nvCxnSpPr>
        <p:spPr>
          <a:xfrm>
            <a:off x="6082780" y="1536691"/>
            <a:ext cx="0" cy="5321309"/>
          </a:xfrm>
          <a:prstGeom prst="straightConnector1">
            <a:avLst/>
          </a:prstGeom>
          <a:noFill/>
          <a:ln w="9525" cap="flat" cmpd="sng">
            <a:solidFill>
              <a:srgbClr val="A5A5A5"/>
            </a:solidFill>
            <a:prstDash val="solid"/>
            <a:round/>
            <a:headEnd type="none" w="sm" len="sm"/>
            <a:tailEnd type="none" w="sm" len="sm"/>
          </a:ln>
        </p:spPr>
      </p:cxnSp>
      <p:cxnSp>
        <p:nvCxnSpPr>
          <p:cNvPr id="496" name="Google Shape;496;p59"/>
          <p:cNvCxnSpPr/>
          <p:nvPr/>
        </p:nvCxnSpPr>
        <p:spPr>
          <a:xfrm>
            <a:off x="0" y="4610089"/>
            <a:ext cx="9144000" cy="0"/>
          </a:xfrm>
          <a:prstGeom prst="straightConnector1">
            <a:avLst/>
          </a:prstGeom>
          <a:noFill/>
          <a:ln w="9525" cap="flat" cmpd="sng">
            <a:solidFill>
              <a:srgbClr val="A5A5A5"/>
            </a:solidFill>
            <a:prstDash val="solid"/>
            <a:round/>
            <a:headEnd type="none" w="sm" len="sm"/>
            <a:tailEnd type="none" w="sm" len="sm"/>
          </a:ln>
        </p:spPr>
      </p:cxnSp>
      <p:cxnSp>
        <p:nvCxnSpPr>
          <p:cNvPr id="497" name="Google Shape;497;p59"/>
          <p:cNvCxnSpPr/>
          <p:nvPr/>
        </p:nvCxnSpPr>
        <p:spPr>
          <a:xfrm>
            <a:off x="-10533" y="1529624"/>
            <a:ext cx="9144000" cy="0"/>
          </a:xfrm>
          <a:prstGeom prst="straightConnector1">
            <a:avLst/>
          </a:prstGeom>
          <a:noFill/>
          <a:ln w="9525" cap="flat" cmpd="sng">
            <a:solidFill>
              <a:srgbClr val="A5A5A5"/>
            </a:solidFill>
            <a:prstDash val="solid"/>
            <a:round/>
            <a:headEnd type="none" w="sm" len="sm"/>
            <a:tailEnd type="none" w="sm" len="sm"/>
          </a:ln>
        </p:spPr>
      </p:cxnSp>
      <p:sp>
        <p:nvSpPr>
          <p:cNvPr id="498" name="Google Shape;498;p59"/>
          <p:cNvSpPr txBox="1">
            <a:spLocks noGrp="1"/>
          </p:cNvSpPr>
          <p:nvPr>
            <p:ph type="title"/>
          </p:nvPr>
        </p:nvSpPr>
        <p:spPr>
          <a:xfrm>
            <a:off x="457200" y="274638"/>
            <a:ext cx="7620000" cy="1143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a:solidFill>
                  <a:srgbClr val="0070C0"/>
                </a:solidFill>
              </a:rPr>
              <a:t>LE APPLICAZIONI</a:t>
            </a:r>
            <a:endParaRPr>
              <a:solidFill>
                <a:srgbClr val="0070C0"/>
              </a:solidFill>
            </a:endParaRPr>
          </a:p>
        </p:txBody>
      </p:sp>
      <p:pic>
        <p:nvPicPr>
          <p:cNvPr id="14" name="Immagin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97" y="98050"/>
            <a:ext cx="1798037" cy="73470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60"/>
          <p:cNvSpPr/>
          <p:nvPr/>
        </p:nvSpPr>
        <p:spPr>
          <a:xfrm>
            <a:off x="0" y="4610101"/>
            <a:ext cx="3058746"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VR Design Review</a:t>
            </a:r>
            <a:endParaRPr/>
          </a:p>
          <a:p>
            <a:pPr marL="0" marR="0" lvl="0" indent="0" algn="ctr" rtl="0">
              <a:spcBef>
                <a:spcPts val="0"/>
              </a:spcBef>
              <a:spcAft>
                <a:spcPts val="0"/>
              </a:spcAft>
              <a:buNone/>
            </a:pPr>
            <a:endParaRPr sz="1800">
              <a:solidFill>
                <a:srgbClr val="F8243D"/>
              </a:solidFill>
              <a:latin typeface="Cambria"/>
              <a:ea typeface="Cambria"/>
              <a:cs typeface="Cambria"/>
              <a:sym typeface="Cambria"/>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Automotive</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Engineering</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Architectural</a:t>
            </a:r>
            <a:endParaRPr/>
          </a:p>
        </p:txBody>
      </p:sp>
      <p:sp>
        <p:nvSpPr>
          <p:cNvPr id="505" name="Google Shape;505;p60"/>
          <p:cNvSpPr/>
          <p:nvPr/>
        </p:nvSpPr>
        <p:spPr>
          <a:xfrm>
            <a:off x="3042627" y="4610101"/>
            <a:ext cx="3042627"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AR/MR Showcase </a:t>
            </a:r>
            <a:endParaRPr/>
          </a:p>
          <a:p>
            <a:pPr marL="0" marR="0" lvl="0" indent="0" algn="ctr" rtl="0">
              <a:spcBef>
                <a:spcPts val="0"/>
              </a:spcBef>
              <a:spcAft>
                <a:spcPts val="0"/>
              </a:spcAft>
              <a:buNone/>
            </a:pPr>
            <a:r>
              <a:rPr lang="en-US" sz="1800">
                <a:solidFill>
                  <a:srgbClr val="F8243D"/>
                </a:solidFill>
                <a:latin typeface="Cambria"/>
                <a:ea typeface="Cambria"/>
                <a:cs typeface="Cambria"/>
                <a:sym typeface="Cambria"/>
              </a:rPr>
              <a:t> </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Industrial</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Product presentation</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Product configurator</a:t>
            </a:r>
            <a:endParaRPr/>
          </a:p>
        </p:txBody>
      </p:sp>
      <p:sp>
        <p:nvSpPr>
          <p:cNvPr id="506" name="Google Shape;506;p60"/>
          <p:cNvSpPr/>
          <p:nvPr/>
        </p:nvSpPr>
        <p:spPr>
          <a:xfrm>
            <a:off x="6087725" y="4610099"/>
            <a:ext cx="3058746"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libri"/>
                <a:ea typeface="Calibri"/>
                <a:cs typeface="Calibri"/>
                <a:sym typeface="Calibri"/>
              </a:rPr>
              <a:t>Cultural &amp; Heritage</a:t>
            </a:r>
            <a:endParaRPr/>
          </a:p>
          <a:p>
            <a:pPr marL="0" marR="0" lvl="0" indent="0" algn="ctr" rtl="0">
              <a:spcBef>
                <a:spcPts val="0"/>
              </a:spcBef>
              <a:spcAft>
                <a:spcPts val="0"/>
              </a:spcAft>
              <a:buNone/>
            </a:pPr>
            <a:endParaRPr sz="1800">
              <a:solidFill>
                <a:srgbClr val="F8243D"/>
              </a:solidFill>
              <a:latin typeface="Calibri"/>
              <a:ea typeface="Calibri"/>
              <a:cs typeface="Calibri"/>
              <a:sym typeface="Calibri"/>
            </a:endParaRPr>
          </a:p>
          <a:p>
            <a:pPr marL="0" marR="0" lvl="0" indent="0" algn="ctr" rtl="0">
              <a:spcBef>
                <a:spcPts val="0"/>
              </a:spcBef>
              <a:spcAft>
                <a:spcPts val="0"/>
              </a:spcAft>
              <a:buNone/>
            </a:pPr>
            <a:r>
              <a:rPr lang="en-US" sz="1800">
                <a:solidFill>
                  <a:srgbClr val="595959"/>
                </a:solidFill>
                <a:latin typeface="Calibri"/>
                <a:ea typeface="Calibri"/>
                <a:cs typeface="Calibri"/>
                <a:sym typeface="Calibri"/>
              </a:rPr>
              <a:t>Laserscan</a:t>
            </a:r>
            <a:endParaRPr sz="1800">
              <a:solidFill>
                <a:srgbClr val="595959"/>
              </a:solidFill>
              <a:latin typeface="Calibri"/>
              <a:ea typeface="Calibri"/>
              <a:cs typeface="Calibri"/>
              <a:sym typeface="Calibri"/>
            </a:endParaRPr>
          </a:p>
          <a:p>
            <a:pPr marL="0" marR="0" lvl="0" indent="0" algn="ctr" rtl="0">
              <a:spcBef>
                <a:spcPts val="0"/>
              </a:spcBef>
              <a:spcAft>
                <a:spcPts val="0"/>
              </a:spcAft>
              <a:buNone/>
            </a:pPr>
            <a:r>
              <a:rPr lang="en-US" sz="1800">
                <a:solidFill>
                  <a:srgbClr val="595959"/>
                </a:solidFill>
                <a:latin typeface="Calibri"/>
                <a:ea typeface="Calibri"/>
                <a:cs typeface="Calibri"/>
                <a:sym typeface="Calibri"/>
              </a:rPr>
              <a:t>Photogrammetry</a:t>
            </a:r>
            <a:endParaRPr/>
          </a:p>
          <a:p>
            <a:pPr marL="0" marR="0" lvl="0" indent="0" algn="ctr" rtl="0">
              <a:spcBef>
                <a:spcPts val="0"/>
              </a:spcBef>
              <a:spcAft>
                <a:spcPts val="0"/>
              </a:spcAft>
              <a:buNone/>
            </a:pPr>
            <a:r>
              <a:rPr lang="en-US" sz="1800">
                <a:solidFill>
                  <a:srgbClr val="595959"/>
                </a:solidFill>
                <a:latin typeface="Calibri"/>
                <a:ea typeface="Calibri"/>
                <a:cs typeface="Calibri"/>
                <a:sym typeface="Calibri"/>
              </a:rPr>
              <a:t>VR Multiuser app</a:t>
            </a:r>
            <a:endParaRPr/>
          </a:p>
        </p:txBody>
      </p:sp>
      <p:pic>
        <p:nvPicPr>
          <p:cNvPr id="507" name="Google Shape;507;p60"/>
          <p:cNvPicPr preferRelativeResize="0"/>
          <p:nvPr/>
        </p:nvPicPr>
        <p:blipFill rotWithShape="1">
          <a:blip r:embed="rId3">
            <a:alphaModFix/>
          </a:blip>
          <a:srcRect/>
          <a:stretch/>
        </p:blipFill>
        <p:spPr>
          <a:xfrm>
            <a:off x="0" y="1536693"/>
            <a:ext cx="3058746" cy="3073400"/>
          </a:xfrm>
          <a:prstGeom prst="rect">
            <a:avLst/>
          </a:prstGeom>
          <a:noFill/>
          <a:ln>
            <a:noFill/>
          </a:ln>
        </p:spPr>
      </p:pic>
      <p:pic>
        <p:nvPicPr>
          <p:cNvPr id="508" name="Google Shape;508;p60"/>
          <p:cNvPicPr preferRelativeResize="0"/>
          <p:nvPr/>
        </p:nvPicPr>
        <p:blipFill rotWithShape="1">
          <a:blip r:embed="rId4">
            <a:alphaModFix/>
          </a:blip>
          <a:srcRect/>
          <a:stretch/>
        </p:blipFill>
        <p:spPr>
          <a:xfrm>
            <a:off x="3049786" y="1536693"/>
            <a:ext cx="3039949" cy="3073403"/>
          </a:xfrm>
          <a:prstGeom prst="rect">
            <a:avLst/>
          </a:prstGeom>
          <a:noFill/>
          <a:ln>
            <a:noFill/>
          </a:ln>
        </p:spPr>
      </p:pic>
      <p:cxnSp>
        <p:nvCxnSpPr>
          <p:cNvPr id="509" name="Google Shape;509;p60"/>
          <p:cNvCxnSpPr/>
          <p:nvPr/>
        </p:nvCxnSpPr>
        <p:spPr>
          <a:xfrm>
            <a:off x="3040154" y="1536691"/>
            <a:ext cx="0" cy="5321309"/>
          </a:xfrm>
          <a:prstGeom prst="straightConnector1">
            <a:avLst/>
          </a:prstGeom>
          <a:noFill/>
          <a:ln w="9525" cap="flat" cmpd="sng">
            <a:solidFill>
              <a:srgbClr val="A5A5A5"/>
            </a:solidFill>
            <a:prstDash val="solid"/>
            <a:round/>
            <a:headEnd type="none" w="sm" len="sm"/>
            <a:tailEnd type="none" w="sm" len="sm"/>
          </a:ln>
        </p:spPr>
      </p:cxnSp>
      <p:cxnSp>
        <p:nvCxnSpPr>
          <p:cNvPr id="510" name="Google Shape;510;p60"/>
          <p:cNvCxnSpPr/>
          <p:nvPr/>
        </p:nvCxnSpPr>
        <p:spPr>
          <a:xfrm>
            <a:off x="6082780" y="1536691"/>
            <a:ext cx="0" cy="5321309"/>
          </a:xfrm>
          <a:prstGeom prst="straightConnector1">
            <a:avLst/>
          </a:prstGeom>
          <a:noFill/>
          <a:ln w="9525" cap="flat" cmpd="sng">
            <a:solidFill>
              <a:srgbClr val="A5A5A5"/>
            </a:solidFill>
            <a:prstDash val="solid"/>
            <a:round/>
            <a:headEnd type="none" w="sm" len="sm"/>
            <a:tailEnd type="none" w="sm" len="sm"/>
          </a:ln>
        </p:spPr>
      </p:cxnSp>
      <p:cxnSp>
        <p:nvCxnSpPr>
          <p:cNvPr id="511" name="Google Shape;511;p60"/>
          <p:cNvCxnSpPr/>
          <p:nvPr/>
        </p:nvCxnSpPr>
        <p:spPr>
          <a:xfrm>
            <a:off x="0" y="4610089"/>
            <a:ext cx="9144000" cy="0"/>
          </a:xfrm>
          <a:prstGeom prst="straightConnector1">
            <a:avLst/>
          </a:prstGeom>
          <a:noFill/>
          <a:ln w="9525" cap="flat" cmpd="sng">
            <a:solidFill>
              <a:srgbClr val="A5A5A5"/>
            </a:solidFill>
            <a:prstDash val="solid"/>
            <a:round/>
            <a:headEnd type="none" w="sm" len="sm"/>
            <a:tailEnd type="none" w="sm" len="sm"/>
          </a:ln>
        </p:spPr>
      </p:cxnSp>
      <p:cxnSp>
        <p:nvCxnSpPr>
          <p:cNvPr id="512" name="Google Shape;512;p60"/>
          <p:cNvCxnSpPr/>
          <p:nvPr/>
        </p:nvCxnSpPr>
        <p:spPr>
          <a:xfrm>
            <a:off x="-10533" y="1529624"/>
            <a:ext cx="9144000" cy="0"/>
          </a:xfrm>
          <a:prstGeom prst="straightConnector1">
            <a:avLst/>
          </a:prstGeom>
          <a:noFill/>
          <a:ln w="9525" cap="flat" cmpd="sng">
            <a:solidFill>
              <a:srgbClr val="A5A5A5"/>
            </a:solidFill>
            <a:prstDash val="solid"/>
            <a:round/>
            <a:headEnd type="none" w="sm" len="sm"/>
            <a:tailEnd type="none" w="sm" len="sm"/>
          </a:ln>
        </p:spPr>
      </p:cxnSp>
      <p:sp>
        <p:nvSpPr>
          <p:cNvPr id="513" name="Google Shape;513;p60"/>
          <p:cNvSpPr txBox="1">
            <a:spLocks noGrp="1"/>
          </p:cNvSpPr>
          <p:nvPr>
            <p:ph type="title"/>
          </p:nvPr>
        </p:nvSpPr>
        <p:spPr>
          <a:xfrm>
            <a:off x="457200" y="274638"/>
            <a:ext cx="7620000" cy="1143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a:solidFill>
                  <a:srgbClr val="0070C0"/>
                </a:solidFill>
              </a:rPr>
              <a:t>LE APPLICAZIONI</a:t>
            </a:r>
            <a:endParaRPr>
              <a:solidFill>
                <a:srgbClr val="0070C0"/>
              </a:solidFill>
            </a:endParaRPr>
          </a:p>
        </p:txBody>
      </p:sp>
      <p:pic>
        <p:nvPicPr>
          <p:cNvPr id="514" name="Google Shape;514;p60"/>
          <p:cNvPicPr preferRelativeResize="0"/>
          <p:nvPr/>
        </p:nvPicPr>
        <p:blipFill rotWithShape="1">
          <a:blip r:embed="rId5">
            <a:alphaModFix/>
          </a:blip>
          <a:srcRect/>
          <a:stretch/>
        </p:blipFill>
        <p:spPr>
          <a:xfrm>
            <a:off x="6095784" y="1536700"/>
            <a:ext cx="3042627" cy="3073401"/>
          </a:xfrm>
          <a:prstGeom prst="rect">
            <a:avLst/>
          </a:prstGeom>
          <a:noFill/>
          <a:ln>
            <a:noFill/>
          </a:ln>
        </p:spPr>
      </p:pic>
      <p:pic>
        <p:nvPicPr>
          <p:cNvPr id="14" name="Immagin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844" y="0"/>
            <a:ext cx="1798037" cy="73470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5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70C0"/>
                </a:solidFill>
              </a:rPr>
              <a:t>Quale </a:t>
            </a:r>
            <a:r>
              <a:rPr lang="en-US" err="1">
                <a:solidFill>
                  <a:srgbClr val="0070C0"/>
                </a:solidFill>
              </a:rPr>
              <a:t>approccio</a:t>
            </a:r>
            <a:r>
              <a:rPr lang="en-US">
                <a:solidFill>
                  <a:srgbClr val="0070C0"/>
                </a:solidFill>
              </a:rPr>
              <a:t>?</a:t>
            </a:r>
            <a:endParaRPr>
              <a:solidFill>
                <a:srgbClr val="0070C0"/>
              </a:solidFill>
            </a:endParaRPr>
          </a:p>
        </p:txBody>
      </p:sp>
      <p:sp>
        <p:nvSpPr>
          <p:cNvPr id="468" name="Google Shape;468;p56"/>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err="1"/>
              <a:t>L'approccio</a:t>
            </a:r>
            <a:r>
              <a:rPr lang="en-US"/>
              <a:t> </a:t>
            </a:r>
            <a:r>
              <a:rPr lang="en-US" err="1"/>
              <a:t>preferibile</a:t>
            </a:r>
            <a:r>
              <a:rPr lang="en-US"/>
              <a:t> per </a:t>
            </a:r>
            <a:r>
              <a:rPr lang="en-US" err="1"/>
              <a:t>trasformare</a:t>
            </a:r>
            <a:r>
              <a:rPr lang="en-US"/>
              <a:t> la </a:t>
            </a:r>
            <a:r>
              <a:rPr lang="en-US" err="1"/>
              <a:t>novità</a:t>
            </a:r>
            <a:r>
              <a:rPr lang="en-US"/>
              <a:t> </a:t>
            </a:r>
            <a:r>
              <a:rPr lang="en-US" err="1"/>
              <a:t>della</a:t>
            </a:r>
            <a:r>
              <a:rPr lang="en-US"/>
              <a:t> </a:t>
            </a:r>
            <a:r>
              <a:rPr lang="en-US" err="1"/>
              <a:t>realtà</a:t>
            </a:r>
            <a:r>
              <a:rPr lang="en-US"/>
              <a:t> </a:t>
            </a:r>
            <a:r>
              <a:rPr lang="en-US" err="1"/>
              <a:t>virtuale</a:t>
            </a:r>
            <a:r>
              <a:rPr lang="en-US"/>
              <a:t> in </a:t>
            </a:r>
            <a:r>
              <a:rPr lang="en-US" err="1"/>
              <a:t>uno</a:t>
            </a:r>
            <a:r>
              <a:rPr lang="en-US"/>
              <a:t> </a:t>
            </a:r>
            <a:r>
              <a:rPr lang="en-US" err="1"/>
              <a:t>strumento</a:t>
            </a:r>
            <a:r>
              <a:rPr lang="en-US"/>
              <a:t> utile è </a:t>
            </a:r>
            <a:r>
              <a:rPr lang="en-US" err="1"/>
              <a:t>essere</a:t>
            </a:r>
            <a:r>
              <a:rPr lang="en-US"/>
              <a:t> </a:t>
            </a:r>
            <a:r>
              <a:rPr lang="en-US" err="1"/>
              <a:t>modesti</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err="1"/>
              <a:t>Probabilmente</a:t>
            </a:r>
            <a:r>
              <a:rPr lang="en-US"/>
              <a:t> è un </a:t>
            </a:r>
            <a:r>
              <a:rPr lang="en-US" err="1"/>
              <a:t>errore</a:t>
            </a:r>
            <a:r>
              <a:rPr lang="en-US"/>
              <a:t> </a:t>
            </a:r>
            <a:r>
              <a:rPr lang="en-US" err="1"/>
              <a:t>usare</a:t>
            </a:r>
            <a:r>
              <a:rPr lang="en-US"/>
              <a:t> la VR per </a:t>
            </a:r>
            <a:r>
              <a:rPr lang="en-US" err="1"/>
              <a:t>costruire</a:t>
            </a:r>
            <a:r>
              <a:rPr lang="en-US"/>
              <a:t> un </a:t>
            </a:r>
            <a:r>
              <a:rPr lang="en-US" err="1"/>
              <a:t>ponte</a:t>
            </a:r>
            <a:r>
              <a:rPr lang="en-US"/>
              <a:t> </a:t>
            </a:r>
            <a:r>
              <a:rPr lang="en-US" err="1"/>
              <a:t>tra</a:t>
            </a:r>
            <a:r>
              <a:rPr lang="en-US"/>
              <a:t> </a:t>
            </a:r>
            <a:r>
              <a:rPr lang="en-US" err="1"/>
              <a:t>il</a:t>
            </a:r>
            <a:r>
              <a:rPr lang="en-US"/>
              <a:t> campo e </a:t>
            </a:r>
            <a:r>
              <a:rPr lang="en-US" err="1"/>
              <a:t>il</a:t>
            </a:r>
            <a:r>
              <a:rPr lang="en-US"/>
              <a:t> </a:t>
            </a:r>
            <a:r>
              <a:rPr lang="en-US" err="1"/>
              <a:t>laboratorio</a:t>
            </a:r>
            <a:r>
              <a:rPr lang="en-US"/>
              <a:t>  </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Lo è </a:t>
            </a:r>
            <a:r>
              <a:rPr lang="en-US" err="1"/>
              <a:t>anche</a:t>
            </a:r>
            <a:r>
              <a:rPr lang="en-US"/>
              <a:t> </a:t>
            </a:r>
            <a:r>
              <a:rPr lang="en-US" err="1"/>
              <a:t>supporre</a:t>
            </a:r>
            <a:r>
              <a:rPr lang="en-US"/>
              <a:t> </a:t>
            </a:r>
            <a:r>
              <a:rPr lang="en-US" err="1"/>
              <a:t>che</a:t>
            </a:r>
            <a:r>
              <a:rPr lang="en-US"/>
              <a:t> </a:t>
            </a:r>
            <a:r>
              <a:rPr lang="en-US" err="1"/>
              <a:t>i</a:t>
            </a:r>
            <a:r>
              <a:rPr lang="en-US"/>
              <a:t> </a:t>
            </a:r>
            <a:r>
              <a:rPr lang="en-US" err="1"/>
              <a:t>partecipanti</a:t>
            </a:r>
            <a:r>
              <a:rPr lang="en-US"/>
              <a:t> </a:t>
            </a:r>
            <a:r>
              <a:rPr lang="en-US" err="1"/>
              <a:t>si</a:t>
            </a:r>
            <a:r>
              <a:rPr lang="en-US"/>
              <a:t> </a:t>
            </a:r>
            <a:r>
              <a:rPr lang="en-US" err="1"/>
              <a:t>comportino</a:t>
            </a:r>
            <a:r>
              <a:rPr lang="en-US"/>
              <a:t> in VR come </a:t>
            </a:r>
            <a:r>
              <a:rPr lang="en-US" err="1"/>
              <a:t>farebbero</a:t>
            </a:r>
            <a:r>
              <a:rPr lang="en-US"/>
              <a:t> in </a:t>
            </a:r>
            <a:r>
              <a:rPr lang="en-US" err="1"/>
              <a:t>circostanze</a:t>
            </a:r>
            <a:r>
              <a:rPr lang="en-US"/>
              <a:t> </a:t>
            </a:r>
            <a:r>
              <a:rPr lang="en-US" err="1"/>
              <a:t>simili</a:t>
            </a:r>
            <a:r>
              <a:rPr lang="en-US"/>
              <a:t> </a:t>
            </a:r>
            <a:r>
              <a:rPr lang="en-US" err="1"/>
              <a:t>nella</a:t>
            </a:r>
            <a:r>
              <a:rPr lang="en-US"/>
              <a:t> </a:t>
            </a:r>
            <a:r>
              <a:rPr lang="en-US" err="1"/>
              <a:t>realtà</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a:t> La </a:t>
            </a:r>
            <a:r>
              <a:rPr lang="en-US" err="1"/>
              <a:t>differenza</a:t>
            </a:r>
            <a:r>
              <a:rPr lang="en-US"/>
              <a:t> </a:t>
            </a:r>
            <a:r>
              <a:rPr lang="en-US" err="1"/>
              <a:t>tra</a:t>
            </a:r>
            <a:r>
              <a:rPr lang="en-US"/>
              <a:t> </a:t>
            </a:r>
            <a:r>
              <a:rPr lang="en-US" err="1"/>
              <a:t>esperimenti</a:t>
            </a:r>
            <a:r>
              <a:rPr lang="en-US"/>
              <a:t> </a:t>
            </a:r>
            <a:r>
              <a:rPr lang="en-US" err="1"/>
              <a:t>virtuali</a:t>
            </a:r>
            <a:r>
              <a:rPr lang="en-US"/>
              <a:t> e di </a:t>
            </a:r>
            <a:r>
              <a:rPr lang="en-US" err="1"/>
              <a:t>laboratorio</a:t>
            </a:r>
            <a:r>
              <a:rPr lang="en-US"/>
              <a:t> e </a:t>
            </a:r>
            <a:r>
              <a:rPr lang="en-US" err="1"/>
              <a:t>tra</a:t>
            </a:r>
            <a:r>
              <a:rPr lang="en-US"/>
              <a:t> </a:t>
            </a:r>
            <a:r>
              <a:rPr lang="en-US" err="1"/>
              <a:t>comportamento</a:t>
            </a:r>
            <a:r>
              <a:rPr lang="en-US"/>
              <a:t> </a:t>
            </a:r>
            <a:r>
              <a:rPr lang="en-US" err="1"/>
              <a:t>virtuale</a:t>
            </a:r>
            <a:r>
              <a:rPr lang="en-US"/>
              <a:t> e </a:t>
            </a:r>
            <a:r>
              <a:rPr lang="en-US" err="1"/>
              <a:t>reale</a:t>
            </a:r>
            <a:r>
              <a:rPr lang="en-US"/>
              <a:t> </a:t>
            </a:r>
            <a:r>
              <a:rPr lang="en-US" err="1"/>
              <a:t>può</a:t>
            </a:r>
            <a:r>
              <a:rPr lang="en-US"/>
              <a:t> </a:t>
            </a:r>
            <a:r>
              <a:rPr lang="en-US" err="1"/>
              <a:t>essere</a:t>
            </a:r>
            <a:r>
              <a:rPr lang="en-US"/>
              <a:t> </a:t>
            </a:r>
            <a:r>
              <a:rPr lang="en-US" err="1"/>
              <a:t>una</a:t>
            </a:r>
            <a:r>
              <a:rPr lang="en-US"/>
              <a:t> </a:t>
            </a:r>
            <a:r>
              <a:rPr lang="en-US" err="1"/>
              <a:t>risorsa</a:t>
            </a:r>
            <a:r>
              <a:rPr lang="en-US"/>
              <a:t> </a:t>
            </a:r>
            <a:r>
              <a:rPr lang="en-US" err="1"/>
              <a:t>piuttosto</a:t>
            </a:r>
            <a:r>
              <a:rPr lang="en-US"/>
              <a:t> </a:t>
            </a:r>
            <a:r>
              <a:rPr lang="en-US" err="1"/>
              <a:t>che</a:t>
            </a:r>
            <a:r>
              <a:rPr lang="en-US"/>
              <a:t> un </a:t>
            </a:r>
            <a:r>
              <a:rPr lang="en-US" err="1"/>
              <a:t>problema</a:t>
            </a:r>
            <a:r>
              <a:rPr lang="en-US"/>
              <a:t> per la </a:t>
            </a:r>
            <a:r>
              <a:rPr lang="en-US" err="1"/>
              <a:t>ricerca</a:t>
            </a:r>
            <a:r>
              <a:rPr lang="en-US"/>
              <a:t> </a:t>
            </a:r>
            <a:r>
              <a:rPr lang="en-US" err="1"/>
              <a:t>sperimentale</a:t>
            </a:r>
            <a:r>
              <a:rPr lang="en-US"/>
              <a:t>.</a:t>
            </a:r>
            <a:endParaRPr sz="2400">
              <a:latin typeface="Arial"/>
              <a:ea typeface="Arial"/>
              <a:cs typeface="Arial"/>
              <a:sym typeface="Arial"/>
            </a:endParaRPr>
          </a:p>
          <a:p>
            <a:pPr marL="114300" lvl="0" indent="0" algn="l" rtl="0">
              <a:spcBef>
                <a:spcPts val="440"/>
              </a:spcBef>
              <a:spcAft>
                <a:spcPts val="0"/>
              </a:spcAft>
              <a:buSzPts val="2200"/>
              <a:buNone/>
            </a:pPr>
            <a:endParaRPr/>
          </a:p>
        </p:txBody>
      </p:sp>
      <p:sp>
        <p:nvSpPr>
          <p:cNvPr id="469" name="Google Shape;469;p56"/>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57"/>
          <p:cNvSpPr txBox="1">
            <a:spLocks noGrp="1"/>
          </p:cNvSpPr>
          <p:nvPr>
            <p:ph type="title"/>
          </p:nvPr>
        </p:nvSpPr>
        <p:spPr>
          <a:xfrm>
            <a:off x="457200" y="274638"/>
            <a:ext cx="8003232"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 </a:t>
            </a:r>
            <a:r>
              <a:rPr lang="en-US" sz="4000">
                <a:solidFill>
                  <a:srgbClr val="0070C0"/>
                </a:solidFill>
              </a:rPr>
              <a:t>LIVE per </a:t>
            </a:r>
            <a:r>
              <a:rPr lang="en-US" sz="4000" err="1">
                <a:solidFill>
                  <a:srgbClr val="0070C0"/>
                </a:solidFill>
              </a:rPr>
              <a:t>i</a:t>
            </a:r>
            <a:r>
              <a:rPr lang="en-US" sz="4000">
                <a:solidFill>
                  <a:srgbClr val="0070C0"/>
                </a:solidFill>
              </a:rPr>
              <a:t> bias </a:t>
            </a:r>
            <a:r>
              <a:rPr lang="en-US" sz="4000" err="1">
                <a:solidFill>
                  <a:srgbClr val="0070C0"/>
                </a:solidFill>
              </a:rPr>
              <a:t>cognitivi</a:t>
            </a:r>
            <a:endParaRPr sz="4000">
              <a:solidFill>
                <a:srgbClr val="0070C0"/>
              </a:solidFill>
            </a:endParaRPr>
          </a:p>
        </p:txBody>
      </p:sp>
      <p:sp>
        <p:nvSpPr>
          <p:cNvPr id="475" name="Google Shape;475;p57"/>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a:t>LIVE </a:t>
            </a:r>
            <a:r>
              <a:rPr lang="en-US" err="1"/>
              <a:t>sono</a:t>
            </a:r>
            <a:r>
              <a:rPr lang="en-US"/>
              <a:t> </a:t>
            </a:r>
            <a:r>
              <a:rPr lang="en-US" err="1"/>
              <a:t>appropriati</a:t>
            </a:r>
            <a:r>
              <a:rPr lang="en-US"/>
              <a:t> per </a:t>
            </a:r>
            <a:r>
              <a:rPr lang="en-US" err="1"/>
              <a:t>verificare</a:t>
            </a:r>
            <a:r>
              <a:rPr lang="en-US"/>
              <a:t> come </a:t>
            </a:r>
            <a:r>
              <a:rPr lang="en-US" err="1"/>
              <a:t>gli</a:t>
            </a:r>
            <a:r>
              <a:rPr lang="en-US"/>
              <a:t> </a:t>
            </a:r>
            <a:r>
              <a:rPr lang="en-US" err="1"/>
              <a:t>individui</a:t>
            </a:r>
            <a:r>
              <a:rPr lang="en-US"/>
              <a:t> </a:t>
            </a:r>
            <a:r>
              <a:rPr lang="en-US" err="1"/>
              <a:t>adattano</a:t>
            </a:r>
            <a:r>
              <a:rPr lang="en-US"/>
              <a:t> le </a:t>
            </a:r>
            <a:r>
              <a:rPr lang="en-US" err="1"/>
              <a:t>decisioni</a:t>
            </a:r>
            <a:r>
              <a:rPr lang="en-US"/>
              <a:t> </a:t>
            </a:r>
            <a:r>
              <a:rPr lang="en-US" err="1"/>
              <a:t>alle</a:t>
            </a:r>
            <a:r>
              <a:rPr lang="en-US"/>
              <a:t> </a:t>
            </a:r>
            <a:r>
              <a:rPr lang="en-US" err="1"/>
              <a:t>situazioni</a:t>
            </a:r>
            <a:r>
              <a:rPr lang="en-US"/>
              <a:t> </a:t>
            </a:r>
            <a:r>
              <a:rPr lang="en-US" err="1"/>
              <a:t>reali</a:t>
            </a:r>
            <a:r>
              <a:rPr lang="en-US"/>
              <a:t> e in </a:t>
            </a:r>
            <a:r>
              <a:rPr lang="en-US" err="1"/>
              <a:t>che</a:t>
            </a:r>
            <a:r>
              <a:rPr lang="en-US"/>
              <a:t> </a:t>
            </a:r>
            <a:r>
              <a:rPr lang="en-US" err="1"/>
              <a:t>modo</a:t>
            </a:r>
            <a:r>
              <a:rPr lang="en-US"/>
              <a:t> </a:t>
            </a:r>
            <a:r>
              <a:rPr lang="en-US" err="1"/>
              <a:t>modificano</a:t>
            </a:r>
            <a:r>
              <a:rPr lang="en-US"/>
              <a:t> </a:t>
            </a:r>
            <a:r>
              <a:rPr lang="en-US" err="1"/>
              <a:t>il</a:t>
            </a:r>
            <a:r>
              <a:rPr lang="en-US"/>
              <a:t> </a:t>
            </a:r>
            <a:r>
              <a:rPr lang="en-US" err="1"/>
              <a:t>comportamento</a:t>
            </a:r>
            <a:r>
              <a:rPr lang="en-US"/>
              <a:t>, </a:t>
            </a:r>
            <a:r>
              <a:rPr lang="en-US" err="1"/>
              <a:t>perché</a:t>
            </a:r>
            <a:r>
              <a:rPr lang="en-US"/>
              <a:t> </a:t>
            </a:r>
            <a:r>
              <a:rPr lang="en-US" err="1"/>
              <a:t>il</a:t>
            </a:r>
            <a:r>
              <a:rPr lang="en-US"/>
              <a:t> </a:t>
            </a:r>
            <a:r>
              <a:rPr lang="en-US" err="1"/>
              <a:t>senso</a:t>
            </a:r>
            <a:r>
              <a:rPr lang="en-US"/>
              <a:t> di </a:t>
            </a:r>
            <a:r>
              <a:rPr lang="en-US" err="1"/>
              <a:t>presenza</a:t>
            </a:r>
            <a:r>
              <a:rPr lang="en-US"/>
              <a:t> </a:t>
            </a:r>
            <a:r>
              <a:rPr lang="en-US" err="1"/>
              <a:t>più</a:t>
            </a:r>
            <a:r>
              <a:rPr lang="en-US"/>
              <a:t> </a:t>
            </a:r>
            <a:r>
              <a:rPr lang="en-US" err="1"/>
              <a:t>debole</a:t>
            </a:r>
            <a:r>
              <a:rPr lang="en-US"/>
              <a:t> </a:t>
            </a:r>
            <a:r>
              <a:rPr lang="en-US" err="1"/>
              <a:t>aumenta</a:t>
            </a:r>
            <a:r>
              <a:rPr lang="en-US"/>
              <a:t> la </a:t>
            </a:r>
            <a:r>
              <a:rPr lang="en-US" err="1"/>
              <a:t>prontezza</a:t>
            </a:r>
            <a:r>
              <a:rPr lang="en-US"/>
              <a:t> </a:t>
            </a:r>
            <a:r>
              <a:rPr lang="en-US" err="1"/>
              <a:t>mentale</a:t>
            </a:r>
            <a:r>
              <a:rPr lang="en-US"/>
              <a:t> e </a:t>
            </a:r>
            <a:r>
              <a:rPr lang="en-US" err="1"/>
              <a:t>facilita</a:t>
            </a:r>
            <a:r>
              <a:rPr lang="en-US"/>
              <a:t> </a:t>
            </a:r>
            <a:r>
              <a:rPr lang="en-US" err="1"/>
              <a:t>l'obiettività</a:t>
            </a:r>
            <a:r>
              <a:rPr lang="en-US"/>
              <a:t> </a:t>
            </a:r>
            <a:r>
              <a:rPr lang="en-US" err="1"/>
              <a:t>nella</a:t>
            </a:r>
            <a:r>
              <a:rPr lang="en-US"/>
              <a:t> </a:t>
            </a:r>
            <a:r>
              <a:rPr lang="en-US" err="1"/>
              <a:t>valutazione</a:t>
            </a:r>
            <a:r>
              <a:rPr lang="en-US"/>
              <a:t> di </a:t>
            </a:r>
            <a:r>
              <a:rPr lang="en-US" err="1"/>
              <a:t>scenari</a:t>
            </a:r>
            <a:r>
              <a:rPr lang="en-US"/>
              <a:t> </a:t>
            </a:r>
            <a:r>
              <a:rPr lang="en-US" err="1"/>
              <a:t>virtuali</a:t>
            </a:r>
            <a:r>
              <a:rPr lang="en-US"/>
              <a:t>, </a:t>
            </a:r>
            <a:r>
              <a:rPr lang="en-US" err="1"/>
              <a:t>indebolendo</a:t>
            </a:r>
            <a:r>
              <a:rPr lang="en-US"/>
              <a:t> </a:t>
            </a:r>
            <a:r>
              <a:rPr lang="en-US" err="1"/>
              <a:t>parzialmente</a:t>
            </a:r>
            <a:r>
              <a:rPr lang="en-US"/>
              <a:t> </a:t>
            </a:r>
            <a:r>
              <a:rPr lang="en-US" err="1"/>
              <a:t>l'effetto</a:t>
            </a:r>
            <a:r>
              <a:rPr lang="en-US"/>
              <a:t> </a:t>
            </a:r>
            <a:r>
              <a:rPr lang="en-US" err="1"/>
              <a:t>dei</a:t>
            </a:r>
            <a:r>
              <a:rPr lang="en-US"/>
              <a:t> </a:t>
            </a:r>
            <a:r>
              <a:rPr lang="en-US" err="1"/>
              <a:t>pregiudizi</a:t>
            </a:r>
            <a:r>
              <a:rPr lang="en-US"/>
              <a:t> </a:t>
            </a:r>
            <a:r>
              <a:rPr lang="en-US" err="1"/>
              <a:t>cognitivi</a:t>
            </a:r>
            <a:r>
              <a:rPr lang="en-US"/>
              <a:t> </a:t>
            </a:r>
            <a:endParaRPr/>
          </a:p>
          <a:p>
            <a:pPr marL="342900" lvl="0" indent="-228600" algn="l" rtl="0">
              <a:spcBef>
                <a:spcPts val="440"/>
              </a:spcBef>
              <a:spcAft>
                <a:spcPts val="0"/>
              </a:spcAft>
              <a:buSzPts val="2200"/>
              <a:buChar char="•"/>
            </a:pPr>
            <a:r>
              <a:rPr lang="en-US"/>
              <a:t>In </a:t>
            </a:r>
            <a:r>
              <a:rPr lang="en-US" err="1"/>
              <a:t>questa</a:t>
            </a:r>
            <a:r>
              <a:rPr lang="en-US"/>
              <a:t> </a:t>
            </a:r>
            <a:r>
              <a:rPr lang="en-US" err="1"/>
              <a:t>prospettiva</a:t>
            </a:r>
            <a:r>
              <a:rPr lang="en-US"/>
              <a:t> un campo </a:t>
            </a:r>
            <a:r>
              <a:rPr lang="en-US" err="1"/>
              <a:t>promettente</a:t>
            </a:r>
            <a:r>
              <a:rPr lang="en-US"/>
              <a:t> di </a:t>
            </a:r>
            <a:r>
              <a:rPr lang="en-US" err="1"/>
              <a:t>applicazione</a:t>
            </a:r>
            <a:r>
              <a:rPr lang="en-US"/>
              <a:t> </a:t>
            </a:r>
            <a:r>
              <a:rPr lang="en-US" err="1"/>
              <a:t>degli</a:t>
            </a:r>
            <a:r>
              <a:rPr lang="en-US"/>
              <a:t> </a:t>
            </a:r>
            <a:r>
              <a:rPr lang="en-US" err="1"/>
              <a:t>esperimenti</a:t>
            </a:r>
            <a:r>
              <a:rPr lang="en-US"/>
              <a:t> di </a:t>
            </a:r>
            <a:r>
              <a:rPr lang="en-US" err="1"/>
              <a:t>realtà</a:t>
            </a:r>
            <a:r>
              <a:rPr lang="en-US"/>
              <a:t> </a:t>
            </a:r>
            <a:r>
              <a:rPr lang="en-US" err="1"/>
              <a:t>virtuale</a:t>
            </a:r>
            <a:r>
              <a:rPr lang="en-US"/>
              <a:t> </a:t>
            </a:r>
            <a:r>
              <a:rPr lang="en-US" err="1"/>
              <a:t>riguarda</a:t>
            </a:r>
            <a:r>
              <a:rPr lang="en-US"/>
              <a:t> </a:t>
            </a:r>
            <a:r>
              <a:rPr lang="en-US" err="1"/>
              <a:t>l'efficacia</a:t>
            </a:r>
            <a:r>
              <a:rPr lang="en-US"/>
              <a:t> </a:t>
            </a:r>
            <a:r>
              <a:rPr lang="en-US" err="1"/>
              <a:t>dei</a:t>
            </a:r>
            <a:r>
              <a:rPr lang="en-US"/>
              <a:t> nudge </a:t>
            </a:r>
            <a:r>
              <a:rPr lang="en-US" err="1"/>
              <a:t>empirici</a:t>
            </a:r>
            <a:r>
              <a:rPr lang="en-US"/>
              <a:t>, come </a:t>
            </a:r>
            <a:r>
              <a:rPr lang="en-US" err="1"/>
              <a:t>interventi</a:t>
            </a:r>
            <a:r>
              <a:rPr lang="en-US"/>
              <a:t> di </a:t>
            </a:r>
            <a:r>
              <a:rPr lang="en-US" err="1"/>
              <a:t>cambiamento</a:t>
            </a:r>
            <a:r>
              <a:rPr lang="en-US"/>
              <a:t> </a:t>
            </a:r>
            <a:r>
              <a:rPr lang="en-US" err="1"/>
              <a:t>comportamentale</a:t>
            </a:r>
            <a:r>
              <a:rPr lang="en-US"/>
              <a:t> </a:t>
            </a:r>
            <a:r>
              <a:rPr lang="en-US" err="1"/>
              <a:t>volti</a:t>
            </a:r>
            <a:r>
              <a:rPr lang="en-US"/>
              <a:t> ad </a:t>
            </a:r>
            <a:r>
              <a:rPr lang="en-US" err="1"/>
              <a:t>attenuare</a:t>
            </a:r>
            <a:r>
              <a:rPr lang="en-US"/>
              <a:t> </a:t>
            </a:r>
            <a:r>
              <a:rPr lang="en-US" err="1"/>
              <a:t>l’impatto</a:t>
            </a:r>
            <a:r>
              <a:rPr lang="en-US"/>
              <a:t> </a:t>
            </a:r>
            <a:r>
              <a:rPr lang="en-US" err="1"/>
              <a:t>delle</a:t>
            </a:r>
            <a:r>
              <a:rPr lang="en-US"/>
              <a:t> </a:t>
            </a:r>
            <a:r>
              <a:rPr lang="en-US" err="1"/>
              <a:t>distorsioni</a:t>
            </a:r>
            <a:r>
              <a:rPr lang="en-US"/>
              <a:t> cognitive</a:t>
            </a:r>
            <a:endParaRPr/>
          </a:p>
          <a:p>
            <a:pPr marL="342900" lvl="0" indent="-228600" algn="l" rtl="0">
              <a:spcBef>
                <a:spcPts val="440"/>
              </a:spcBef>
              <a:spcAft>
                <a:spcPts val="0"/>
              </a:spcAft>
              <a:buSzPts val="2200"/>
              <a:buChar char="•"/>
            </a:pPr>
            <a:r>
              <a:rPr lang="en-US"/>
              <a:t>Lo </a:t>
            </a:r>
            <a:r>
              <a:rPr lang="en-US" err="1"/>
              <a:t>stesso</a:t>
            </a:r>
            <a:r>
              <a:rPr lang="en-US"/>
              <a:t> </a:t>
            </a:r>
            <a:r>
              <a:rPr lang="en-US" err="1"/>
              <a:t>approccio</a:t>
            </a:r>
            <a:r>
              <a:rPr lang="en-US"/>
              <a:t> </a:t>
            </a:r>
            <a:r>
              <a:rPr lang="en-US" err="1"/>
              <a:t>può</a:t>
            </a:r>
            <a:r>
              <a:rPr lang="en-US"/>
              <a:t> </a:t>
            </a:r>
            <a:r>
              <a:rPr lang="en-US" err="1"/>
              <a:t>essere</a:t>
            </a:r>
            <a:r>
              <a:rPr lang="en-US"/>
              <a:t> </a:t>
            </a:r>
            <a:r>
              <a:rPr lang="en-US" err="1"/>
              <a:t>applicato</a:t>
            </a:r>
            <a:r>
              <a:rPr lang="en-US"/>
              <a:t> per </a:t>
            </a:r>
            <a:r>
              <a:rPr lang="en-US" err="1"/>
              <a:t>studiare</a:t>
            </a:r>
            <a:r>
              <a:rPr lang="en-US"/>
              <a:t> </a:t>
            </a:r>
            <a:r>
              <a:rPr lang="en-US" err="1"/>
              <a:t>sperimentalmente</a:t>
            </a:r>
            <a:r>
              <a:rPr lang="en-US"/>
              <a:t> le </a:t>
            </a:r>
            <a:r>
              <a:rPr lang="en-US" err="1"/>
              <a:t>scelte</a:t>
            </a:r>
            <a:r>
              <a:rPr lang="en-US"/>
              <a:t> </a:t>
            </a:r>
            <a:r>
              <a:rPr lang="en-US" err="1"/>
              <a:t>intertemporali</a:t>
            </a:r>
            <a:r>
              <a:rPr lang="en-US"/>
              <a:t> </a:t>
            </a:r>
            <a:endParaRPr/>
          </a:p>
        </p:txBody>
      </p:sp>
      <p:sp>
        <p:nvSpPr>
          <p:cNvPr id="476" name="Google Shape;476;p57"/>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5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70C0"/>
                </a:solidFill>
              </a:rPr>
              <a:t>HIVE per </a:t>
            </a:r>
            <a:r>
              <a:rPr lang="en-US" sz="4000" err="1">
                <a:solidFill>
                  <a:srgbClr val="0070C0"/>
                </a:solidFill>
              </a:rPr>
              <a:t>processi</a:t>
            </a:r>
            <a:r>
              <a:rPr lang="en-US" sz="4000">
                <a:solidFill>
                  <a:srgbClr val="0070C0"/>
                </a:solidFill>
              </a:rPr>
              <a:t> </a:t>
            </a:r>
            <a:r>
              <a:rPr lang="en-US" sz="4000" err="1">
                <a:solidFill>
                  <a:srgbClr val="0070C0"/>
                </a:solidFill>
              </a:rPr>
              <a:t>automatici</a:t>
            </a:r>
            <a:endParaRPr>
              <a:solidFill>
                <a:srgbClr val="0070C0"/>
              </a:solidFill>
            </a:endParaRPr>
          </a:p>
        </p:txBody>
      </p:sp>
      <p:sp>
        <p:nvSpPr>
          <p:cNvPr id="482" name="Google Shape;482;p58"/>
          <p:cNvSpPr txBox="1">
            <a:spLocks noGrp="1"/>
          </p:cNvSpPr>
          <p:nvPr>
            <p:ph type="body" idx="1"/>
          </p:nvPr>
        </p:nvSpPr>
        <p:spPr>
          <a:xfrm>
            <a:off x="467544" y="1556792"/>
            <a:ext cx="7620000" cy="4728592"/>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a:t>HIVE </a:t>
            </a:r>
            <a:r>
              <a:rPr lang="en-US" err="1"/>
              <a:t>può</a:t>
            </a:r>
            <a:r>
              <a:rPr lang="en-US"/>
              <a:t> </a:t>
            </a:r>
            <a:r>
              <a:rPr lang="en-US" err="1"/>
              <a:t>rappresentare</a:t>
            </a:r>
            <a:r>
              <a:rPr lang="en-US"/>
              <a:t> </a:t>
            </a:r>
            <a:r>
              <a:rPr lang="en-US" err="1"/>
              <a:t>uno</a:t>
            </a:r>
            <a:r>
              <a:rPr lang="en-US"/>
              <a:t> </a:t>
            </a:r>
            <a:r>
              <a:rPr lang="en-US" err="1"/>
              <a:t>strumento</a:t>
            </a:r>
            <a:r>
              <a:rPr lang="en-US"/>
              <a:t> </a:t>
            </a:r>
            <a:r>
              <a:rPr lang="en-US" err="1"/>
              <a:t>adatto</a:t>
            </a:r>
            <a:r>
              <a:rPr lang="en-US"/>
              <a:t> a </a:t>
            </a:r>
            <a:r>
              <a:rPr lang="en-US" err="1"/>
              <a:t>testare</a:t>
            </a:r>
            <a:r>
              <a:rPr lang="en-US"/>
              <a:t> come le </a:t>
            </a:r>
            <a:r>
              <a:rPr lang="en-US" err="1"/>
              <a:t>persone</a:t>
            </a:r>
            <a:r>
              <a:rPr lang="en-US"/>
              <a:t> </a:t>
            </a:r>
            <a:r>
              <a:rPr lang="en-US" err="1"/>
              <a:t>reagiscono</a:t>
            </a:r>
            <a:r>
              <a:rPr lang="en-US"/>
              <a:t> in </a:t>
            </a:r>
            <a:r>
              <a:rPr lang="en-US" err="1"/>
              <a:t>situazioni</a:t>
            </a:r>
            <a:r>
              <a:rPr lang="en-US"/>
              <a:t> </a:t>
            </a:r>
            <a:r>
              <a:rPr lang="en-US" err="1"/>
              <a:t>rischiose</a:t>
            </a:r>
            <a:r>
              <a:rPr lang="en-US"/>
              <a:t> o </a:t>
            </a:r>
            <a:r>
              <a:rPr lang="en-US" err="1"/>
              <a:t>su</a:t>
            </a:r>
            <a:r>
              <a:rPr lang="en-US"/>
              <a:t> come </a:t>
            </a:r>
            <a:r>
              <a:rPr lang="en-US" err="1"/>
              <a:t>si</a:t>
            </a:r>
            <a:r>
              <a:rPr lang="en-US"/>
              <a:t> </a:t>
            </a:r>
            <a:r>
              <a:rPr lang="en-US" err="1"/>
              <a:t>formino</a:t>
            </a:r>
            <a:r>
              <a:rPr lang="en-US"/>
              <a:t> </a:t>
            </a:r>
            <a:r>
              <a:rPr lang="en-US" err="1"/>
              <a:t>errate</a:t>
            </a:r>
            <a:r>
              <a:rPr lang="en-US"/>
              <a:t> </a:t>
            </a:r>
            <a:r>
              <a:rPr lang="en-US" err="1"/>
              <a:t>percezioni</a:t>
            </a:r>
            <a:r>
              <a:rPr lang="en-US"/>
              <a:t> </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err="1"/>
              <a:t>L’alto</a:t>
            </a:r>
            <a:r>
              <a:rPr lang="en-US"/>
              <a:t> </a:t>
            </a:r>
            <a:r>
              <a:rPr lang="en-US" err="1"/>
              <a:t>livello</a:t>
            </a:r>
            <a:r>
              <a:rPr lang="en-US"/>
              <a:t> di </a:t>
            </a:r>
            <a:r>
              <a:rPr lang="en-US" err="1"/>
              <a:t>immersione</a:t>
            </a:r>
            <a:r>
              <a:rPr lang="en-US"/>
              <a:t> è </a:t>
            </a:r>
            <a:r>
              <a:rPr lang="en-US" err="1"/>
              <a:t>appropriato</a:t>
            </a:r>
            <a:r>
              <a:rPr lang="en-US"/>
              <a:t> per </a:t>
            </a:r>
            <a:r>
              <a:rPr lang="en-US" err="1"/>
              <a:t>rilevare</a:t>
            </a:r>
            <a:r>
              <a:rPr lang="en-US"/>
              <a:t> </a:t>
            </a:r>
            <a:r>
              <a:rPr lang="en-US" err="1"/>
              <a:t>quali</a:t>
            </a:r>
            <a:r>
              <a:rPr lang="en-US"/>
              <a:t> tipi di </a:t>
            </a:r>
            <a:r>
              <a:rPr lang="en-US" err="1"/>
              <a:t>contesto</a:t>
            </a:r>
            <a:r>
              <a:rPr lang="en-US"/>
              <a:t> </a:t>
            </a:r>
            <a:r>
              <a:rPr lang="en-US" err="1"/>
              <a:t>attivano</a:t>
            </a:r>
            <a:r>
              <a:rPr lang="en-US"/>
              <a:t> </a:t>
            </a:r>
            <a:r>
              <a:rPr lang="en-US" err="1"/>
              <a:t>modelli</a:t>
            </a:r>
            <a:r>
              <a:rPr lang="en-US"/>
              <a:t> </a:t>
            </a:r>
            <a:r>
              <a:rPr lang="en-US" err="1"/>
              <a:t>decisionali</a:t>
            </a:r>
            <a:r>
              <a:rPr lang="en-US"/>
              <a:t> </a:t>
            </a:r>
            <a:r>
              <a:rPr lang="en-US" err="1"/>
              <a:t>automatici</a:t>
            </a:r>
            <a:r>
              <a:rPr lang="en-US"/>
              <a:t> e </a:t>
            </a:r>
            <a:r>
              <a:rPr lang="en-US" err="1"/>
              <a:t>inconsci</a:t>
            </a:r>
            <a:r>
              <a:rPr lang="en-US"/>
              <a:t> </a:t>
            </a:r>
            <a:endParaRPr/>
          </a:p>
          <a:p>
            <a:pPr marL="342900" lvl="0" indent="-88900" algn="l" rtl="0">
              <a:spcBef>
                <a:spcPts val="440"/>
              </a:spcBef>
              <a:spcAft>
                <a:spcPts val="0"/>
              </a:spcAft>
              <a:buSzPts val="2200"/>
              <a:buNone/>
            </a:pPr>
            <a:endParaRPr/>
          </a:p>
          <a:p>
            <a:pPr marL="342900" lvl="0" indent="-228600" algn="l" rtl="0">
              <a:spcBef>
                <a:spcPts val="440"/>
              </a:spcBef>
              <a:spcAft>
                <a:spcPts val="0"/>
              </a:spcAft>
              <a:buSzPts val="2200"/>
              <a:buChar char="•"/>
            </a:pPr>
            <a:r>
              <a:rPr lang="en-US" err="1"/>
              <a:t>L’isolamento</a:t>
            </a:r>
            <a:r>
              <a:rPr lang="en-US"/>
              <a:t> </a:t>
            </a:r>
            <a:r>
              <a:rPr lang="en-US" err="1"/>
              <a:t>percettivo</a:t>
            </a:r>
            <a:r>
              <a:rPr lang="en-US"/>
              <a:t>, </a:t>
            </a:r>
            <a:r>
              <a:rPr lang="en-US" err="1"/>
              <a:t>inducendo</a:t>
            </a:r>
            <a:r>
              <a:rPr lang="en-US"/>
              <a:t> la </a:t>
            </a:r>
            <a:r>
              <a:rPr lang="en-US" err="1"/>
              <a:t>sensazione</a:t>
            </a:r>
            <a:r>
              <a:rPr lang="en-US"/>
              <a:t> di </a:t>
            </a:r>
            <a:r>
              <a:rPr lang="en-US" err="1"/>
              <a:t>essere</a:t>
            </a:r>
            <a:r>
              <a:rPr lang="en-US"/>
              <a:t> </a:t>
            </a:r>
            <a:r>
              <a:rPr lang="en-US" err="1"/>
              <a:t>immersi</a:t>
            </a:r>
            <a:r>
              <a:rPr lang="en-US"/>
              <a:t> in un </a:t>
            </a:r>
            <a:r>
              <a:rPr lang="en-US" err="1"/>
              <a:t>contesto</a:t>
            </a:r>
            <a:r>
              <a:rPr lang="en-US"/>
              <a:t> </a:t>
            </a:r>
            <a:r>
              <a:rPr lang="en-US" err="1"/>
              <a:t>reale</a:t>
            </a:r>
            <a:r>
              <a:rPr lang="en-US"/>
              <a:t>, fa </a:t>
            </a:r>
            <a:r>
              <a:rPr lang="en-US" err="1"/>
              <a:t>provare</a:t>
            </a:r>
            <a:r>
              <a:rPr lang="en-US"/>
              <a:t> </a:t>
            </a:r>
            <a:r>
              <a:rPr lang="en-US" err="1"/>
              <a:t>alle</a:t>
            </a:r>
            <a:r>
              <a:rPr lang="en-US"/>
              <a:t> </a:t>
            </a:r>
            <a:r>
              <a:rPr lang="en-US" err="1"/>
              <a:t>persone</a:t>
            </a:r>
            <a:r>
              <a:rPr lang="en-US"/>
              <a:t> </a:t>
            </a:r>
            <a:r>
              <a:rPr lang="en-US" err="1"/>
              <a:t>il</a:t>
            </a:r>
            <a:r>
              <a:rPr lang="en-US"/>
              <a:t> </a:t>
            </a:r>
            <a:r>
              <a:rPr lang="en-US" err="1"/>
              <a:t>coinvolgimento</a:t>
            </a:r>
            <a:r>
              <a:rPr lang="en-US"/>
              <a:t> </a:t>
            </a:r>
            <a:r>
              <a:rPr lang="en-US" err="1"/>
              <a:t>emotivo</a:t>
            </a:r>
            <a:r>
              <a:rPr lang="en-US"/>
              <a:t> e </a:t>
            </a:r>
            <a:r>
              <a:rPr lang="en-US" err="1"/>
              <a:t>innesca</a:t>
            </a:r>
            <a:r>
              <a:rPr lang="en-US"/>
              <a:t> </a:t>
            </a:r>
            <a:r>
              <a:rPr lang="en-US" err="1"/>
              <a:t>comportamenti</a:t>
            </a:r>
            <a:r>
              <a:rPr lang="en-US"/>
              <a:t> di </a:t>
            </a:r>
            <a:r>
              <a:rPr lang="en-US" err="1"/>
              <a:t>tipo</a:t>
            </a:r>
            <a:r>
              <a:rPr lang="en-US"/>
              <a:t> </a:t>
            </a:r>
            <a:r>
              <a:rPr lang="en-US" err="1"/>
              <a:t>euristico</a:t>
            </a:r>
            <a:r>
              <a:rPr lang="en-US"/>
              <a:t> </a:t>
            </a:r>
            <a:r>
              <a:rPr lang="en-US" err="1"/>
              <a:t>anticipando</a:t>
            </a:r>
            <a:r>
              <a:rPr lang="en-US"/>
              <a:t> le </a:t>
            </a:r>
            <a:r>
              <a:rPr lang="en-US" err="1"/>
              <a:t>valutazioni</a:t>
            </a:r>
            <a:r>
              <a:rPr lang="en-US"/>
              <a:t> di </a:t>
            </a:r>
            <a:r>
              <a:rPr lang="en-US" err="1"/>
              <a:t>tipo</a:t>
            </a:r>
            <a:r>
              <a:rPr lang="en-US"/>
              <a:t> </a:t>
            </a:r>
            <a:r>
              <a:rPr lang="en-US" err="1"/>
              <a:t>razionale</a:t>
            </a:r>
            <a:r>
              <a:rPr lang="en-US"/>
              <a:t> e </a:t>
            </a:r>
            <a:r>
              <a:rPr lang="en-US" err="1"/>
              <a:t>consapevole</a:t>
            </a:r>
            <a:endParaRPr/>
          </a:p>
        </p:txBody>
      </p:sp>
      <p:sp>
        <p:nvSpPr>
          <p:cNvPr id="483" name="Google Shape;483;p58"/>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13" name="Google Shape;513;p60"/>
          <p:cNvSpPr txBox="1">
            <a:spLocks noGrp="1"/>
          </p:cNvSpPr>
          <p:nvPr>
            <p:ph type="title"/>
          </p:nvPr>
        </p:nvSpPr>
        <p:spPr>
          <a:xfrm>
            <a:off x="466627" y="491454"/>
            <a:ext cx="7620000" cy="1143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a:solidFill>
                  <a:srgbClr val="0070C0"/>
                </a:solidFill>
              </a:rPr>
              <a:t>PROGETTI IN CORSO</a:t>
            </a:r>
            <a:endParaRPr>
              <a:solidFill>
                <a:srgbClr val="0070C0"/>
              </a:solidFill>
            </a:endParaRPr>
          </a:p>
        </p:txBody>
      </p:sp>
      <p:pic>
        <p:nvPicPr>
          <p:cNvPr id="14" name="Immagin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44" y="0"/>
            <a:ext cx="1798037" cy="734707"/>
          </a:xfrm>
          <a:prstGeom prst="rect">
            <a:avLst/>
          </a:prstGeom>
        </p:spPr>
      </p:pic>
      <p:sp>
        <p:nvSpPr>
          <p:cNvPr id="2" name="Rettangolo 1"/>
          <p:cNvSpPr/>
          <p:nvPr/>
        </p:nvSpPr>
        <p:spPr>
          <a:xfrm>
            <a:off x="395926" y="1762811"/>
            <a:ext cx="7690701" cy="4739759"/>
          </a:xfrm>
          <a:prstGeom prst="rect">
            <a:avLst/>
          </a:prstGeom>
        </p:spPr>
        <p:txBody>
          <a:bodyPr wrap="square">
            <a:spAutoFit/>
          </a:bodyPr>
          <a:lstStyle/>
          <a:p>
            <a:pPr fontAlgn="base"/>
            <a:r>
              <a:rPr lang="it-IT" b="1">
                <a:latin typeface="Calibri" panose="020F0502020204030204" pitchFamily="34" charset="0"/>
              </a:rPr>
              <a:t> </a:t>
            </a:r>
          </a:p>
          <a:p>
            <a:pPr marL="342900" indent="-342900" fontAlgn="base">
              <a:buFont typeface="Arial" panose="020B0604020202020204" pitchFamily="34" charset="0"/>
              <a:buChar char="•"/>
            </a:pPr>
            <a:r>
              <a:rPr lang="it-IT" sz="2400" b="1" err="1">
                <a:latin typeface="Calibri" panose="020F0502020204030204" pitchFamily="34" charset="0"/>
              </a:rPr>
              <a:t>Risky</a:t>
            </a:r>
            <a:r>
              <a:rPr lang="it-IT" sz="2400" b="1">
                <a:latin typeface="Calibri" panose="020F0502020204030204" pitchFamily="34" charset="0"/>
              </a:rPr>
              <a:t> </a:t>
            </a:r>
            <a:r>
              <a:rPr lang="it-IT" sz="2400" b="1" err="1">
                <a:latin typeface="Calibri" panose="020F0502020204030204" pitchFamily="34" charset="0"/>
              </a:rPr>
              <a:t>Decision</a:t>
            </a:r>
            <a:r>
              <a:rPr lang="it-IT" sz="2400" b="1">
                <a:latin typeface="Calibri" panose="020F0502020204030204" pitchFamily="34" charset="0"/>
              </a:rPr>
              <a:t> </a:t>
            </a:r>
            <a:r>
              <a:rPr lang="it-IT" sz="2400" b="1" err="1">
                <a:latin typeface="Calibri" panose="020F0502020204030204" pitchFamily="34" charset="0"/>
              </a:rPr>
              <a:t>Making</a:t>
            </a:r>
            <a:endParaRPr lang="it-IT" sz="2400" b="1">
              <a:latin typeface="Calibri" panose="020F0502020204030204" pitchFamily="34" charset="0"/>
            </a:endParaRPr>
          </a:p>
          <a:p>
            <a:pPr marL="342900" indent="-342900" fontAlgn="base">
              <a:buFont typeface="Arial" panose="020B0604020202020204" pitchFamily="34" charset="0"/>
              <a:buChar char="•"/>
            </a:pPr>
            <a:r>
              <a:rPr lang="it-IT" sz="2400" b="1" err="1">
                <a:latin typeface="Calibri" panose="020F0502020204030204" pitchFamily="34" charset="0"/>
              </a:rPr>
              <a:t>Intertemporal</a:t>
            </a:r>
            <a:r>
              <a:rPr lang="it-IT" sz="2400" b="1">
                <a:latin typeface="Calibri" panose="020F0502020204030204" pitchFamily="34" charset="0"/>
              </a:rPr>
              <a:t> </a:t>
            </a:r>
            <a:r>
              <a:rPr lang="it-IT" sz="2400" b="1" err="1">
                <a:latin typeface="Calibri" panose="020F0502020204030204" pitchFamily="34" charset="0"/>
              </a:rPr>
              <a:t>Choice</a:t>
            </a:r>
            <a:r>
              <a:rPr lang="it-IT" sz="2400">
                <a:latin typeface="Calibri" panose="020F0502020204030204" pitchFamily="34" charset="0"/>
              </a:rPr>
              <a:t> </a:t>
            </a:r>
            <a:endParaRPr lang="it-IT" sz="2400">
              <a:latin typeface="&amp;quot"/>
            </a:endParaRPr>
          </a:p>
          <a:p>
            <a:pPr marL="342900" indent="-342900" fontAlgn="base">
              <a:buFont typeface="Arial" panose="020B0604020202020204" pitchFamily="34" charset="0"/>
              <a:buChar char="•"/>
            </a:pPr>
            <a:r>
              <a:rPr lang="it-IT" sz="2400" b="1">
                <a:latin typeface="Calibri" panose="020F0502020204030204" pitchFamily="34" charset="0"/>
              </a:rPr>
              <a:t>Training on </a:t>
            </a:r>
            <a:r>
              <a:rPr lang="it-IT" sz="2400" b="1" err="1">
                <a:latin typeface="Calibri" panose="020F0502020204030204" pitchFamily="34" charset="0"/>
              </a:rPr>
              <a:t>Hazardous</a:t>
            </a:r>
            <a:r>
              <a:rPr lang="it-IT" sz="2400" b="1">
                <a:latin typeface="Calibri" panose="020F0502020204030204" pitchFamily="34" charset="0"/>
              </a:rPr>
              <a:t> </a:t>
            </a:r>
            <a:r>
              <a:rPr lang="it-IT" sz="2400" b="1" err="1">
                <a:latin typeface="Calibri" panose="020F0502020204030204" pitchFamily="34" charset="0"/>
              </a:rPr>
              <a:t>Tasks</a:t>
            </a:r>
            <a:r>
              <a:rPr lang="it-IT" sz="2400">
                <a:latin typeface="Calibri" panose="020F0502020204030204" pitchFamily="34" charset="0"/>
              </a:rPr>
              <a:t> </a:t>
            </a:r>
            <a:endParaRPr lang="it-IT" sz="2400">
              <a:latin typeface="&amp;quot"/>
            </a:endParaRPr>
          </a:p>
          <a:p>
            <a:pPr fontAlgn="base"/>
            <a:r>
              <a:rPr lang="it-IT" sz="2400">
                <a:latin typeface="Calibri" panose="020F0502020204030204" pitchFamily="34" charset="0"/>
              </a:rPr>
              <a:t> 	Manutenzione e montaggio attrezzature industria farmaceutica (CAMI s.r.l.,  </a:t>
            </a:r>
            <a:r>
              <a:rPr lang="it-IT" sz="2400" err="1">
                <a:latin typeface="Calibri" panose="020F0502020204030204" pitchFamily="34" charset="0"/>
              </a:rPr>
              <a:t>Pharma</a:t>
            </a:r>
            <a:r>
              <a:rPr lang="it-IT" sz="2400">
                <a:latin typeface="Calibri" panose="020F0502020204030204" pitchFamily="34" charset="0"/>
              </a:rPr>
              <a:t> Integration TLS) </a:t>
            </a:r>
          </a:p>
          <a:p>
            <a:pPr fontAlgn="base"/>
            <a:r>
              <a:rPr lang="it-IT" sz="2400">
                <a:latin typeface="Calibri" panose="020F0502020204030204" pitchFamily="34" charset="0"/>
              </a:rPr>
              <a:t> 	Corsi Sicurezza Scuola Cassa Edile</a:t>
            </a:r>
          </a:p>
          <a:p>
            <a:pPr marL="342900" indent="-342900" fontAlgn="base">
              <a:buFont typeface="Arial" panose="020B0604020202020204" pitchFamily="34" charset="0"/>
              <a:buChar char="•"/>
            </a:pPr>
            <a:r>
              <a:rPr lang="it-IT" sz="2400">
                <a:latin typeface="Calibri" panose="020F0502020204030204" pitchFamily="34" charset="0"/>
              </a:rPr>
              <a:t> </a:t>
            </a:r>
            <a:r>
              <a:rPr lang="it-IT" sz="2400" b="1" err="1">
                <a:latin typeface="Calibri" panose="020F0502020204030204" pitchFamily="34" charset="0"/>
              </a:rPr>
              <a:t>Education</a:t>
            </a:r>
            <a:r>
              <a:rPr lang="it-IT" sz="2400" b="1">
                <a:latin typeface="Calibri" panose="020F0502020204030204" pitchFamily="34" charset="0"/>
              </a:rPr>
              <a:t> </a:t>
            </a:r>
            <a:r>
              <a:rPr lang="it-IT" sz="2400">
                <a:latin typeface="Calibri" panose="020F0502020204030204" pitchFamily="34" charset="0"/>
              </a:rPr>
              <a:t> </a:t>
            </a:r>
            <a:endParaRPr lang="it-IT" sz="2400">
              <a:latin typeface="&amp;quot"/>
            </a:endParaRPr>
          </a:p>
          <a:p>
            <a:pPr fontAlgn="base"/>
            <a:r>
              <a:rPr lang="it-IT" sz="2400">
                <a:latin typeface="Calibri" panose="020F0502020204030204" pitchFamily="34" charset="0"/>
              </a:rPr>
              <a:t>	Scuola infanzia e Secondaria (Gioco in Sicurezza e </a:t>
            </a:r>
            <a:r>
              <a:rPr lang="it-IT" sz="2400" err="1">
                <a:latin typeface="Calibri" panose="020F0502020204030204" pitchFamily="34" charset="0"/>
              </a:rPr>
              <a:t>Nudging</a:t>
            </a:r>
            <a:r>
              <a:rPr lang="it-IT" sz="2400">
                <a:latin typeface="Calibri" panose="020F0502020204030204" pitchFamily="34" charset="0"/>
              </a:rPr>
              <a:t>)</a:t>
            </a:r>
          </a:p>
          <a:p>
            <a:pPr fontAlgn="base"/>
            <a:r>
              <a:rPr lang="it-IT" sz="2400">
                <a:latin typeface="Calibri" panose="020F0502020204030204" pitchFamily="34" charset="0"/>
              </a:rPr>
              <a:t>	Musei (Accessi Disabili Sistema museale Senese) </a:t>
            </a:r>
          </a:p>
          <a:p>
            <a:pPr fontAlgn="base"/>
            <a:r>
              <a:rPr lang="it-IT" sz="2400">
                <a:latin typeface="Calibri" panose="020F0502020204030204" pitchFamily="34" charset="0"/>
              </a:rPr>
              <a:t>	Procedure sicurezza industria farmaceutica (Master) </a:t>
            </a:r>
          </a:p>
          <a:p>
            <a:pPr fontAlgn="base"/>
            <a:r>
              <a:rPr lang="it-IT" sz="2400">
                <a:latin typeface="Calibri" panose="020F0502020204030204" pitchFamily="34" charset="0"/>
              </a:rPr>
              <a:t>	Cibo e educazione alimentare (Santa Chiara Lab) </a:t>
            </a:r>
          </a:p>
        </p:txBody>
      </p:sp>
    </p:spTree>
    <p:extLst>
      <p:ext uri="{BB962C8B-B14F-4D97-AF65-F5344CB8AC3E}">
        <p14:creationId xmlns:p14="http://schemas.microsoft.com/office/powerpoint/2010/main" val="1977263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pPr marL="109220">
              <a:spcBef>
                <a:spcPts val="280"/>
              </a:spcBef>
            </a:pPr>
            <a:r>
              <a:rPr lang="en-US" sz="2000" b="1">
                <a:latin typeface="Tahoma"/>
                <a:ea typeface="Tahoma"/>
                <a:cs typeface="Tahoma"/>
                <a:sym typeface="Tahoma"/>
              </a:rPr>
              <a:t>                              </a:t>
            </a:r>
            <a:r>
              <a:rPr lang="en-US" sz="4000">
                <a:solidFill>
                  <a:srgbClr val="0070C0"/>
                </a:solidFill>
                <a:ea typeface="Cambria" panose="02040503050406030204" pitchFamily="18" charset="0"/>
                <a:cs typeface="Tahoma"/>
                <a:sym typeface="Tahoma"/>
              </a:rPr>
              <a:t>BIBLIOGRAFIA</a:t>
            </a:r>
            <a:br>
              <a:rPr lang="en-US" sz="2000" b="1">
                <a:latin typeface="Tahoma"/>
                <a:ea typeface="Tahoma"/>
                <a:cs typeface="Tahoma"/>
                <a:sym typeface="Tahoma"/>
              </a:rPr>
            </a:br>
            <a:br>
              <a:rPr lang="en-US" sz="2000"/>
            </a:br>
            <a:br>
              <a:rPr lang="en-US" sz="2000"/>
            </a:br>
            <a:r>
              <a:rPr lang="en-US" sz="1800">
                <a:solidFill>
                  <a:srgbClr val="0070C0"/>
                </a:solidFill>
                <a:latin typeface="Verdana"/>
                <a:ea typeface="Verdana"/>
                <a:cs typeface="Tahoma"/>
                <a:sym typeface="Tahoma"/>
              </a:rPr>
              <a:t>Bainbridge, W. S. (2007). “The scientific research potential of virtual worlds.” </a:t>
            </a:r>
            <a:r>
              <a:rPr lang="en-US" sz="1800" i="1">
                <a:solidFill>
                  <a:srgbClr val="0070C0"/>
                </a:solidFill>
                <a:latin typeface="Verdana"/>
                <a:ea typeface="Verdana"/>
                <a:cs typeface="Tahoma"/>
                <a:sym typeface="Tahoma"/>
              </a:rPr>
              <a:t>Science</a:t>
            </a:r>
            <a:r>
              <a:rPr lang="en-US" sz="1800">
                <a:solidFill>
                  <a:srgbClr val="0070C0"/>
                </a:solidFill>
                <a:latin typeface="Verdana"/>
                <a:ea typeface="Verdana"/>
                <a:cs typeface="Tahoma"/>
                <a:sym typeface="Tahoma"/>
              </a:rPr>
              <a:t> 317, 472–476.</a:t>
            </a:r>
            <a:br>
              <a:rPr lang="en-US" sz="1800">
                <a:latin typeface="Verdana" panose="020B0604030504040204" pitchFamily="34" charset="0"/>
                <a:ea typeface="Verdana" panose="020B0604030504040204" pitchFamily="34" charset="0"/>
                <a:cs typeface="Tahoma"/>
              </a:rPr>
            </a:br>
            <a:br>
              <a:rPr lang="en-US" sz="1800">
                <a:latin typeface="Verdana" panose="020B0604030504040204" pitchFamily="34" charset="0"/>
                <a:ea typeface="Verdana" panose="020B0604030504040204" pitchFamily="34" charset="0"/>
                <a:cs typeface="Tahoma"/>
              </a:rPr>
            </a:br>
            <a:r>
              <a:rPr lang="en-US" sz="1800">
                <a:solidFill>
                  <a:srgbClr val="0070C0"/>
                </a:solidFill>
                <a:latin typeface="Verdana"/>
                <a:ea typeface="Verdana"/>
                <a:cs typeface="Tahoma"/>
                <a:sym typeface="Tahoma"/>
              </a:rPr>
              <a:t>Harrison, G. W., E. </a:t>
            </a:r>
            <a:r>
              <a:rPr lang="en-US" sz="1800" err="1">
                <a:solidFill>
                  <a:srgbClr val="0070C0"/>
                </a:solidFill>
                <a:latin typeface="Verdana"/>
                <a:ea typeface="Verdana"/>
                <a:cs typeface="Tahoma"/>
                <a:sym typeface="Tahoma"/>
              </a:rPr>
              <a:t>Haruvy</a:t>
            </a:r>
            <a:r>
              <a:rPr lang="en-US" sz="1800">
                <a:solidFill>
                  <a:srgbClr val="0070C0"/>
                </a:solidFill>
                <a:latin typeface="Verdana"/>
                <a:ea typeface="Verdana"/>
                <a:cs typeface="Tahoma"/>
                <a:sym typeface="Tahoma"/>
              </a:rPr>
              <a:t>, and E. E. </a:t>
            </a:r>
            <a:r>
              <a:rPr lang="en-US" sz="1800" err="1">
                <a:solidFill>
                  <a:srgbClr val="0070C0"/>
                </a:solidFill>
                <a:latin typeface="Verdana"/>
                <a:ea typeface="Verdana"/>
                <a:cs typeface="Tahoma"/>
                <a:sym typeface="Tahoma"/>
              </a:rPr>
              <a:t>Rutström</a:t>
            </a:r>
            <a:r>
              <a:rPr lang="en-US" sz="1800">
                <a:solidFill>
                  <a:srgbClr val="0070C0"/>
                </a:solidFill>
                <a:latin typeface="Verdana"/>
                <a:ea typeface="Verdana"/>
                <a:cs typeface="Tahoma"/>
                <a:sym typeface="Tahoma"/>
              </a:rPr>
              <a:t>. (2011) “Remarks on Virtual World and Virtual Reality Experiments.” </a:t>
            </a:r>
            <a:r>
              <a:rPr lang="en-US" sz="1800" i="1">
                <a:solidFill>
                  <a:srgbClr val="0070C0"/>
                </a:solidFill>
                <a:latin typeface="Verdana"/>
                <a:ea typeface="Verdana"/>
                <a:cs typeface="Tahoma"/>
                <a:sym typeface="Tahoma"/>
              </a:rPr>
              <a:t>Southern Economic Journal</a:t>
            </a:r>
            <a:r>
              <a:rPr lang="en-US" sz="1800">
                <a:solidFill>
                  <a:srgbClr val="0070C0"/>
                </a:solidFill>
                <a:latin typeface="Verdana"/>
                <a:ea typeface="Verdana"/>
                <a:cs typeface="Tahoma"/>
                <a:sym typeface="Tahoma"/>
              </a:rPr>
              <a:t> 78, 87–94.</a:t>
            </a:r>
            <a:br>
              <a:rPr lang="en-US" sz="1800">
                <a:latin typeface="Verdana" panose="020B0604030504040204" pitchFamily="34" charset="0"/>
                <a:ea typeface="Verdana" panose="020B0604030504040204" pitchFamily="34" charset="0"/>
                <a:cs typeface="Tahoma"/>
              </a:rPr>
            </a:br>
            <a:br>
              <a:rPr lang="en-US" sz="1800">
                <a:latin typeface="Verdana" panose="020B0604030504040204" pitchFamily="34" charset="0"/>
                <a:ea typeface="Verdana" panose="020B0604030504040204" pitchFamily="34" charset="0"/>
                <a:cs typeface="Tahoma"/>
              </a:rPr>
            </a:br>
            <a:r>
              <a:rPr lang="en-US" sz="1800">
                <a:solidFill>
                  <a:srgbClr val="0070C0"/>
                </a:solidFill>
                <a:latin typeface="Verdana"/>
                <a:ea typeface="Verdana"/>
                <a:cs typeface="Tahoma"/>
                <a:sym typeface="Tahoma"/>
              </a:rPr>
              <a:t>Innocenti, A. (2017) “Virtual Reality Experiments in Economics.” </a:t>
            </a:r>
            <a:r>
              <a:rPr lang="en-US" sz="1800" i="1">
                <a:solidFill>
                  <a:srgbClr val="0070C0"/>
                </a:solidFill>
                <a:latin typeface="Verdana"/>
                <a:ea typeface="Verdana"/>
                <a:cs typeface="Tahoma"/>
                <a:sym typeface="Tahoma"/>
              </a:rPr>
              <a:t>Journal of Behavioral and Experimental Economics </a:t>
            </a:r>
            <a:r>
              <a:rPr lang="en-US" sz="1800">
                <a:solidFill>
                  <a:srgbClr val="0070C0"/>
                </a:solidFill>
                <a:latin typeface="Verdana"/>
                <a:ea typeface="Verdana"/>
                <a:cs typeface="Tahoma"/>
                <a:sym typeface="Tahoma"/>
              </a:rPr>
              <a:t>69, 71-77. </a:t>
            </a:r>
            <a:br>
              <a:rPr lang="en-US" sz="1800">
                <a:latin typeface="Verdana" panose="020B0604030504040204" pitchFamily="34" charset="0"/>
                <a:ea typeface="Verdana" panose="020B0604030504040204" pitchFamily="34" charset="0"/>
                <a:cs typeface="Tahoma"/>
              </a:rPr>
            </a:br>
            <a:br>
              <a:rPr lang="en-US" sz="1800">
                <a:latin typeface="Verdana" panose="020B0604030504040204" pitchFamily="34" charset="0"/>
                <a:ea typeface="Verdana" panose="020B0604030504040204" pitchFamily="34" charset="0"/>
              </a:rPr>
            </a:br>
            <a:r>
              <a:rPr lang="en-US" sz="1800">
                <a:solidFill>
                  <a:srgbClr val="0070C0"/>
                </a:solidFill>
                <a:latin typeface="Verdana"/>
                <a:ea typeface="Verdana"/>
                <a:cs typeface="Tahoma"/>
                <a:sym typeface="Tahoma"/>
              </a:rPr>
              <a:t>Rosenberg R.S., S. L. Baughman S.L., and J. N. </a:t>
            </a:r>
            <a:r>
              <a:rPr lang="en-US" sz="1800" err="1">
                <a:solidFill>
                  <a:srgbClr val="0070C0"/>
                </a:solidFill>
                <a:latin typeface="Verdana"/>
                <a:ea typeface="Verdana"/>
                <a:cs typeface="Tahoma"/>
                <a:sym typeface="Tahoma"/>
              </a:rPr>
              <a:t>Bailenson</a:t>
            </a:r>
            <a:r>
              <a:rPr lang="en-US" sz="1800">
                <a:solidFill>
                  <a:srgbClr val="0070C0"/>
                </a:solidFill>
                <a:latin typeface="Verdana"/>
                <a:ea typeface="Verdana"/>
                <a:cs typeface="Tahoma"/>
                <a:sym typeface="Tahoma"/>
              </a:rPr>
              <a:t> (2013) “Virtual Superheroes: Using Superpowers in Virtual Reality to Encourage Prosocial Behavior.” </a:t>
            </a:r>
            <a:r>
              <a:rPr lang="en-US" sz="1800" i="1" err="1">
                <a:solidFill>
                  <a:srgbClr val="0070C0"/>
                </a:solidFill>
                <a:latin typeface="Verdana"/>
                <a:ea typeface="Verdana"/>
                <a:cs typeface="Tahoma"/>
                <a:sym typeface="Tahoma"/>
              </a:rPr>
              <a:t>PLoS</a:t>
            </a:r>
            <a:r>
              <a:rPr lang="en-US" sz="1800" i="1">
                <a:solidFill>
                  <a:srgbClr val="0070C0"/>
                </a:solidFill>
                <a:latin typeface="Verdana"/>
                <a:ea typeface="Verdana"/>
                <a:cs typeface="Tahoma"/>
                <a:sym typeface="Tahoma"/>
              </a:rPr>
              <a:t> ONE</a:t>
            </a:r>
            <a:r>
              <a:rPr lang="en-US" sz="1800">
                <a:solidFill>
                  <a:srgbClr val="0070C0"/>
                </a:solidFill>
                <a:latin typeface="Verdana"/>
                <a:ea typeface="Verdana"/>
                <a:cs typeface="Tahoma"/>
                <a:sym typeface="Tahoma"/>
              </a:rPr>
              <a:t> 8(1).</a:t>
            </a:r>
            <a:br>
              <a:rPr lang="en-US" sz="1800">
                <a:latin typeface="Verdana" panose="020B0604030504040204" pitchFamily="34" charset="0"/>
                <a:ea typeface="Verdana" panose="020B0604030504040204" pitchFamily="34" charset="0"/>
                <a:cs typeface="Tahoma"/>
              </a:rPr>
            </a:br>
            <a:br>
              <a:rPr lang="en-US" sz="1800">
                <a:latin typeface="Verdana" panose="020B0604030504040204" pitchFamily="34" charset="0"/>
                <a:ea typeface="Verdana" panose="020B0604030504040204" pitchFamily="34" charset="0"/>
                <a:cs typeface="Tahoma"/>
              </a:rPr>
            </a:br>
            <a:r>
              <a:rPr lang="en-US" sz="1600">
                <a:solidFill>
                  <a:srgbClr val="0070C0"/>
                </a:solidFill>
                <a:latin typeface="Verdana"/>
                <a:ea typeface="Verdana"/>
                <a:cs typeface="Tahoma"/>
                <a:sym typeface="Tahoma"/>
              </a:rPr>
              <a:t>Laboratory of Virtual </a:t>
            </a:r>
            <a:r>
              <a:rPr lang="en-US" sz="1600" err="1">
                <a:solidFill>
                  <a:srgbClr val="0070C0"/>
                </a:solidFill>
                <a:latin typeface="Verdana"/>
                <a:ea typeface="Verdana"/>
                <a:cs typeface="Tahoma"/>
                <a:sym typeface="Tahoma"/>
              </a:rPr>
              <a:t>Rality</a:t>
            </a:r>
            <a:r>
              <a:rPr lang="en-US" sz="1600">
                <a:solidFill>
                  <a:srgbClr val="0070C0"/>
                </a:solidFill>
                <a:latin typeface="Verdana"/>
                <a:ea typeface="Verdana"/>
                <a:cs typeface="Tahoma"/>
                <a:sym typeface="Tahoma"/>
              </a:rPr>
              <a:t> and Economic Behavior</a:t>
            </a:r>
            <a:br>
              <a:rPr lang="en-US" sz="1600">
                <a:solidFill>
                  <a:srgbClr val="0070C0"/>
                </a:solidFill>
                <a:latin typeface="Verdana"/>
                <a:ea typeface="Verdana"/>
                <a:cs typeface="Tahoma"/>
              </a:rPr>
            </a:br>
            <a:r>
              <a:rPr lang="en-US" sz="1600">
                <a:solidFill>
                  <a:srgbClr val="1F497D"/>
                </a:solidFill>
                <a:latin typeface="Verdana"/>
                <a:ea typeface="Verdana"/>
                <a:cs typeface="Verdana"/>
                <a:sym typeface="Tahoma"/>
                <a:hlinkClick r:id="rId2"/>
              </a:rPr>
              <a:t>https://lavrebweb.wordpress.com/</a:t>
            </a:r>
            <a:br>
              <a:rPr lang="en-US" sz="1600">
                <a:latin typeface="Verdana"/>
                <a:ea typeface="Verdana"/>
                <a:cs typeface="Tahoma"/>
              </a:rPr>
            </a:br>
            <a:r>
              <a:rPr lang="en-US" sz="1600">
                <a:solidFill>
                  <a:srgbClr val="0070C0"/>
                </a:solidFill>
                <a:latin typeface="Verdana"/>
                <a:ea typeface="Verdana"/>
                <a:cs typeface="Tahoma"/>
                <a:sym typeface="Tahoma"/>
              </a:rPr>
              <a:t>Blog </a:t>
            </a:r>
            <a:r>
              <a:rPr lang="en-US" sz="1600" err="1">
                <a:solidFill>
                  <a:srgbClr val="0070C0"/>
                </a:solidFill>
                <a:latin typeface="Verdana"/>
                <a:ea typeface="Verdana"/>
                <a:cs typeface="Tahoma"/>
                <a:sym typeface="Tahoma"/>
              </a:rPr>
              <a:t>LabVR</a:t>
            </a:r>
            <a:r>
              <a:rPr lang="en-US" sz="1600">
                <a:solidFill>
                  <a:srgbClr val="0070C0"/>
                </a:solidFill>
                <a:latin typeface="Verdana"/>
                <a:ea typeface="Verdana"/>
                <a:cs typeface="Tahoma"/>
                <a:sym typeface="Tahoma"/>
              </a:rPr>
              <a:t>  </a:t>
            </a:r>
            <a:r>
              <a:rPr lang="en-US" sz="1600" u="sng">
                <a:solidFill>
                  <a:schemeClr val="hlink"/>
                </a:solidFill>
                <a:latin typeface="Verdana"/>
                <a:ea typeface="Verdana"/>
                <a:cs typeface="Tahoma"/>
                <a:sym typeface="Tahoma"/>
                <a:hlinkClick r:id="rId3"/>
              </a:rPr>
              <a:t>https://paper.li/e-1545258725#/</a:t>
            </a:r>
            <a:br>
              <a:rPr lang="en-US" sz="1600" u="sng">
                <a:latin typeface="Verdana" panose="020B0604030504040204" pitchFamily="34" charset="0"/>
                <a:ea typeface="Verdana" panose="020B0604030504040204" pitchFamily="34" charset="0"/>
                <a:cs typeface="Tahoma"/>
                <a:hlinkClick r:id="rId3"/>
              </a:rPr>
            </a:br>
            <a:r>
              <a:rPr lang="en-US" sz="1600">
                <a:solidFill>
                  <a:srgbClr val="0070C0"/>
                </a:solidFill>
                <a:latin typeface="Verdana"/>
                <a:ea typeface="Verdana"/>
                <a:cs typeface="Tahoma"/>
                <a:sym typeface="Tahoma"/>
              </a:rPr>
              <a:t>Twitter </a:t>
            </a:r>
            <a:r>
              <a:rPr lang="en-US" sz="1600" err="1">
                <a:solidFill>
                  <a:srgbClr val="0070C0"/>
                </a:solidFill>
                <a:latin typeface="Verdana"/>
                <a:ea typeface="Verdana"/>
                <a:cs typeface="Tahoma"/>
                <a:sym typeface="Tahoma"/>
              </a:rPr>
              <a:t>LabVR</a:t>
            </a:r>
            <a:r>
              <a:rPr lang="en-US" sz="1600">
                <a:solidFill>
                  <a:srgbClr val="0070C0"/>
                </a:solidFill>
                <a:latin typeface="Verdana"/>
                <a:ea typeface="Verdana"/>
                <a:cs typeface="Tahoma"/>
                <a:sym typeface="Tahoma"/>
              </a:rPr>
              <a:t> </a:t>
            </a:r>
            <a:r>
              <a:rPr lang="en-US" sz="1600">
                <a:solidFill>
                  <a:srgbClr val="0070C0"/>
                </a:solidFill>
                <a:latin typeface="Verdana"/>
                <a:ea typeface="Verdana"/>
                <a:cs typeface="Tahoma"/>
                <a:sym typeface="Tahoma"/>
                <a:hlinkClick r:id="rId3"/>
              </a:rPr>
              <a:t>https://twitter.com/alessandroinn18</a:t>
            </a:r>
            <a:endParaRPr lang="en-US" sz="1600">
              <a:latin typeface="Verdana" panose="020B0604030504040204" pitchFamily="34" charset="0"/>
              <a:ea typeface="Verdana" panose="020B0604030504040204" pitchFamily="34" charset="0"/>
              <a:cs typeface="Tahoma"/>
            </a:endParaRPr>
          </a:p>
        </p:txBody>
      </p:sp>
    </p:spTree>
    <p:extLst>
      <p:ext uri="{BB962C8B-B14F-4D97-AF65-F5344CB8AC3E}">
        <p14:creationId xmlns:p14="http://schemas.microsoft.com/office/powerpoint/2010/main" val="1413320171"/>
      </p:ext>
    </p:extLst>
  </p:cSld>
  <p:clrMapOvr>
    <a:masterClrMapping/>
  </p:clrMapOvr>
</p:sld>
</file>

<file path=ppt/theme/theme1.xml><?xml version="1.0" encoding="utf-8"?>
<a:theme xmlns:a="http://schemas.openxmlformats.org/drawingml/2006/main" name="Adiacen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34</Slides>
  <Notes>31</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Adiacente</vt:lpstr>
      <vt:lpstr>PowerPoint Presentation</vt:lpstr>
      <vt:lpstr>PowerPoint Presentation</vt:lpstr>
      <vt:lpstr>PowerPoint Presentation</vt:lpstr>
      <vt:lpstr>PowerPoint Presentation</vt:lpstr>
      <vt:lpstr>The context-free bias</vt:lpstr>
      <vt:lpstr>Synthetic field cues</vt:lpstr>
      <vt:lpstr>Effective sensory substitution</vt:lpstr>
      <vt:lpstr>Low and High Immersive Virtual Environments</vt:lpstr>
      <vt:lpstr>Gli Strumenti</vt:lpstr>
      <vt:lpstr>REALTA’ AUMENTATA</vt:lpstr>
      <vt:lpstr>PowerPoint Presentation</vt:lpstr>
      <vt:lpstr>REALTA’ VIRTUALE</vt:lpstr>
      <vt:lpstr>Realtà aumentata (LIVE)</vt:lpstr>
      <vt:lpstr>Simulazioni Virtuali (LIVE)</vt:lpstr>
      <vt:lpstr>PowerPoint Presentation</vt:lpstr>
      <vt:lpstr>Moral dilemma(LIVE)</vt:lpstr>
      <vt:lpstr>Mondi Virtuali(LIVE)</vt:lpstr>
      <vt:lpstr>Caschetto Oculus VR (HIVE)</vt:lpstr>
      <vt:lpstr>Empatia (HIVE)</vt:lpstr>
      <vt:lpstr>Sistema HTC Vive  (HIVE)</vt:lpstr>
      <vt:lpstr>Sistema HTC Vive  (HIVE)</vt:lpstr>
      <vt:lpstr>CAVE (HIVE)</vt:lpstr>
      <vt:lpstr>CAVE (HIVE)</vt:lpstr>
      <vt:lpstr>Vantaggi CAVE</vt:lpstr>
      <vt:lpstr>Esperimenti CAVE</vt:lpstr>
      <vt:lpstr>CAVE Applicazioni</vt:lpstr>
      <vt:lpstr>CAVE Applicazioni</vt:lpstr>
      <vt:lpstr>LE APPLICAZIONI</vt:lpstr>
      <vt:lpstr>LE APPLICAZIONI</vt:lpstr>
      <vt:lpstr>Quale approccio?</vt:lpstr>
      <vt:lpstr> LIVE per i bias cognitivi</vt:lpstr>
      <vt:lpstr>HIVE per processi automatici</vt:lpstr>
      <vt:lpstr>PROGETTI IN CORSO</vt:lpstr>
      <vt:lpstr>                              BIBLIOGRAFIA   Bainbridge, W. S. (2007). “The scientific research potential of virtual worlds.” Science 317, 472–476.  Harrison, G. W., E. Haruvy, and E. E. Rutström. (2011) “Remarks on Virtual World and Virtual Reality Experiments.” Southern Economic Journal 78, 87–94.  Innocenti, A. (2017) “Virtual Reality Experiments in Economics.” Journal of Behavioral and Experimental Economics 69, 71-77.   Rosenberg R.S., S. L. Baughman S.L., and J. N. Bailenson (2013) “Virtual Superheroes: Using Superpowers in Virtual Reality to Encourage Prosocial Behavior.” PLoS ONE 8(1).  Laboratory of Virtual Rality and Economic Behavior https://lavrebweb.wordpress.com/ Blog LabVR  https://paper.li/e-1545258725#/ Twitter LabVR https://twitter.com/alessandroinn18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Alessandro Innocenti</dc:creator>
  <cp:revision>1</cp:revision>
  <dcterms:modified xsi:type="dcterms:W3CDTF">2019-03-20T10:23:09Z</dcterms:modified>
</cp:coreProperties>
</file>