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66"/>
  </p:notesMasterIdLst>
  <p:sldIdLst>
    <p:sldId id="525" r:id="rId2"/>
    <p:sldId id="258" r:id="rId3"/>
    <p:sldId id="263" r:id="rId4"/>
    <p:sldId id="264" r:id="rId5"/>
    <p:sldId id="268" r:id="rId6"/>
    <p:sldId id="419" r:id="rId7"/>
    <p:sldId id="269" r:id="rId8"/>
    <p:sldId id="421" r:id="rId9"/>
    <p:sldId id="272" r:id="rId10"/>
    <p:sldId id="346" r:id="rId11"/>
    <p:sldId id="459" r:id="rId12"/>
    <p:sldId id="422" r:id="rId13"/>
    <p:sldId id="424" r:id="rId14"/>
    <p:sldId id="502" r:id="rId15"/>
    <p:sldId id="503" r:id="rId16"/>
    <p:sldId id="504" r:id="rId17"/>
    <p:sldId id="526" r:id="rId18"/>
    <p:sldId id="506" r:id="rId19"/>
    <p:sldId id="507" r:id="rId20"/>
    <p:sldId id="508" r:id="rId21"/>
    <p:sldId id="509" r:id="rId22"/>
    <p:sldId id="510" r:id="rId23"/>
    <p:sldId id="511" r:id="rId24"/>
    <p:sldId id="512" r:id="rId25"/>
    <p:sldId id="513" r:id="rId26"/>
    <p:sldId id="514" r:id="rId27"/>
    <p:sldId id="515" r:id="rId28"/>
    <p:sldId id="516" r:id="rId29"/>
    <p:sldId id="517" r:id="rId30"/>
    <p:sldId id="518" r:id="rId31"/>
    <p:sldId id="519" r:id="rId32"/>
    <p:sldId id="520" r:id="rId33"/>
    <p:sldId id="521" r:id="rId34"/>
    <p:sldId id="522" r:id="rId35"/>
    <p:sldId id="467" r:id="rId36"/>
    <p:sldId id="469" r:id="rId37"/>
    <p:sldId id="473" r:id="rId38"/>
    <p:sldId id="474" r:id="rId39"/>
    <p:sldId id="470" r:id="rId40"/>
    <p:sldId id="471" r:id="rId41"/>
    <p:sldId id="472" r:id="rId42"/>
    <p:sldId id="475" r:id="rId43"/>
    <p:sldId id="488" r:id="rId44"/>
    <p:sldId id="489" r:id="rId45"/>
    <p:sldId id="490" r:id="rId46"/>
    <p:sldId id="491" r:id="rId47"/>
    <p:sldId id="492" r:id="rId48"/>
    <p:sldId id="493" r:id="rId49"/>
    <p:sldId id="494" r:id="rId50"/>
    <p:sldId id="495" r:id="rId51"/>
    <p:sldId id="496" r:id="rId52"/>
    <p:sldId id="497" r:id="rId53"/>
    <p:sldId id="498" r:id="rId54"/>
    <p:sldId id="499" r:id="rId55"/>
    <p:sldId id="500" r:id="rId56"/>
    <p:sldId id="501" r:id="rId57"/>
    <p:sldId id="301" r:id="rId58"/>
    <p:sldId id="304" r:id="rId59"/>
    <p:sldId id="460" r:id="rId60"/>
    <p:sldId id="461" r:id="rId61"/>
    <p:sldId id="476" r:id="rId62"/>
    <p:sldId id="477" r:id="rId63"/>
    <p:sldId id="523" r:id="rId64"/>
    <p:sldId id="527" r:id="rId65"/>
  </p:sldIdLst>
  <p:sldSz cx="9144000" cy="6858000" type="screen4x3"/>
  <p:notesSz cx="6858000" cy="9144000"/>
  <p:custDataLst>
    <p:tags r:id="rId67"/>
  </p:custDataLst>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099" autoAdjust="0"/>
    <p:restoredTop sz="94628" autoAdjust="0"/>
  </p:normalViewPr>
  <p:slideViewPr>
    <p:cSldViewPr>
      <p:cViewPr>
        <p:scale>
          <a:sx n="118" d="100"/>
          <a:sy n="118" d="100"/>
        </p:scale>
        <p:origin x="-1434" y="-42"/>
      </p:cViewPr>
      <p:guideLst>
        <p:guide orient="horz" pos="2160"/>
        <p:guide pos="2880"/>
      </p:guideLst>
    </p:cSldViewPr>
  </p:slideViewPr>
  <p:outlineViewPr>
    <p:cViewPr>
      <p:scale>
        <a:sx n="33" d="100"/>
        <a:sy n="33" d="100"/>
      </p:scale>
      <p:origin x="198" y="7201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9C1498-D371-439B-8A01-B8A0089C2159}" type="datetimeFigureOut">
              <a:rPr lang="it-IT" smtClean="0"/>
              <a:pPr/>
              <a:t>21/03/2019</a:t>
            </a:fld>
            <a:endParaRPr lang="it-I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F85B43-90E2-4774-93F5-6A632ACACE18}" type="slidenum">
              <a:rPr lang="it-IT" smtClean="0"/>
              <a:pPr/>
              <a:t>‹N›</a:t>
            </a:fld>
            <a:endParaRPr lang="it-IT"/>
          </a:p>
        </p:txBody>
      </p:sp>
    </p:spTree>
    <p:extLst>
      <p:ext uri="{BB962C8B-B14F-4D97-AF65-F5344CB8AC3E}">
        <p14:creationId xmlns:p14="http://schemas.microsoft.com/office/powerpoint/2010/main" val="562407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8914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3107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3107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5B69C2-29C3-4275-8664-27F2C6564AF0}" type="slidenum">
              <a:rPr lang="it-IT" smtClean="0"/>
              <a:pPr/>
              <a:t>7</a:t>
            </a:fld>
            <a:endParaRPr lang="it-IT" smtClean="0"/>
          </a:p>
        </p:txBody>
      </p:sp>
    </p:spTree>
    <p:extLst>
      <p:ext uri="{BB962C8B-B14F-4D97-AF65-F5344CB8AC3E}">
        <p14:creationId xmlns:p14="http://schemas.microsoft.com/office/powerpoint/2010/main" val="639099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4AF85B43-90E2-4774-93F5-6A632ACACE18}" type="slidenum">
              <a:rPr lang="it-IT" smtClean="0"/>
              <a:pPr/>
              <a:t>9</a:t>
            </a:fld>
            <a:endParaRPr lang="it-IT"/>
          </a:p>
        </p:txBody>
      </p:sp>
    </p:spTree>
    <p:extLst>
      <p:ext uri="{BB962C8B-B14F-4D97-AF65-F5344CB8AC3E}">
        <p14:creationId xmlns:p14="http://schemas.microsoft.com/office/powerpoint/2010/main" val="1639357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144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6144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F1844DD-E789-4F42-95BA-02655893C278}" type="slidenum">
              <a:rPr lang="it-IT" smtClean="0"/>
              <a:pPr/>
              <a:t>10</a:t>
            </a:fld>
            <a:endParaRPr lang="it-IT" smtClean="0"/>
          </a:p>
        </p:txBody>
      </p:sp>
    </p:spTree>
    <p:extLst>
      <p:ext uri="{BB962C8B-B14F-4D97-AF65-F5344CB8AC3E}">
        <p14:creationId xmlns:p14="http://schemas.microsoft.com/office/powerpoint/2010/main" val="442455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4185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endParaRPr/>
          </a:p>
        </p:txBody>
      </p:sp>
      <p:sp>
        <p:nvSpPr>
          <p:cNvPr id="201" name="Google Shape;201;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472064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VR -&gt; Sei tu che entri in una realtà alternativa che io ho predisposto per te </a:t>
            </a:r>
            <a:endParaRPr/>
          </a:p>
          <a:p>
            <a:pPr marL="0" lvl="0" indent="0" algn="l" rtl="0">
              <a:spcBef>
                <a:spcPts val="0"/>
              </a:spcBef>
              <a:spcAft>
                <a:spcPts val="0"/>
              </a:spcAft>
              <a:buNone/>
            </a:pPr>
            <a:endParaRPr sz="1200"/>
          </a:p>
          <a:p>
            <a:pPr marL="0" lvl="0" indent="0" algn="l" rtl="0">
              <a:spcBef>
                <a:spcPts val="0"/>
              </a:spcBef>
              <a:spcAft>
                <a:spcPts val="0"/>
              </a:spcAft>
              <a:buNone/>
            </a:pPr>
            <a:r>
              <a:rPr lang="en-US" sz="1200"/>
              <a:t>AR –&gt; La realtà alternativa che io ho predisposto per te entra nel tuo mondo reale. 	</a:t>
            </a:r>
            <a:endParaRPr/>
          </a:p>
          <a:p>
            <a:pPr marL="0" lvl="0" indent="0" algn="l" rtl="0">
              <a:spcBef>
                <a:spcPts val="0"/>
              </a:spcBef>
              <a:spcAft>
                <a:spcPts val="0"/>
              </a:spcAft>
              <a:buNone/>
            </a:pPr>
            <a:endParaRPr/>
          </a:p>
        </p:txBody>
      </p:sp>
      <p:sp>
        <p:nvSpPr>
          <p:cNvPr id="231" name="Google Shape;231;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422988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endParaRPr/>
          </a:p>
        </p:txBody>
      </p:sp>
      <p:sp>
        <p:nvSpPr>
          <p:cNvPr id="164" name="Google Shape;164;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967236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261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4228206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1" name="Google Shape;431;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8640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2381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7614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774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7774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59838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22173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9287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6868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2568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6682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3210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1842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4AF85B43-90E2-4774-93F5-6A632ACACE18}" type="slidenum">
              <a:rPr lang="it-IT" smtClean="0"/>
              <a:pPr/>
              <a:t>57</a:t>
            </a:fld>
            <a:endParaRPr lang="it-IT"/>
          </a:p>
        </p:txBody>
      </p:sp>
    </p:spTree>
    <p:extLst>
      <p:ext uri="{BB962C8B-B14F-4D97-AF65-F5344CB8AC3E}">
        <p14:creationId xmlns:p14="http://schemas.microsoft.com/office/powerpoint/2010/main" val="1262389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0505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0505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Slide Number Placeholder 5"/>
          <p:cNvSpPr>
            <a:spLocks noGrp="1"/>
          </p:cNvSpPr>
          <p:nvPr>
            <p:ph type="sldNum" sz="quarter" idx="10"/>
          </p:nvPr>
        </p:nvSpPr>
        <p:spPr>
          <a:ln/>
        </p:spPr>
        <p:txBody>
          <a:bodyPr/>
          <a:lstStyle>
            <a:lvl1pPr>
              <a:defRPr/>
            </a:lvl1pPr>
          </a:lstStyle>
          <a:p>
            <a:pPr>
              <a:defRPr/>
            </a:pPr>
            <a:fld id="{3678EB08-3780-42ED-BD5C-2BC125320B91}" type="slidenum">
              <a:rPr lang="it-IT"/>
              <a:pPr>
                <a:defRPr/>
              </a:pPr>
              <a:t>‹N›</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Date Placeholder 3"/>
          <p:cNvSpPr>
            <a:spLocks noGrp="1"/>
          </p:cNvSpPr>
          <p:nvPr>
            <p:ph type="dt" sz="half" idx="12"/>
          </p:nvPr>
        </p:nvSpPr>
        <p:spPr/>
        <p:txBody>
          <a:bodyPr/>
          <a:lstStyle>
            <a:lvl1pPr>
              <a:defRPr/>
            </a:lvl1pPr>
          </a:lstStyle>
          <a:p>
            <a:pPr>
              <a:defRPr/>
            </a:pPr>
            <a:fld id="{97629499-79CC-49E6-ABFC-56866EBFBCDF}" type="datetime1">
              <a:rPr lang="it-IT"/>
              <a:pPr>
                <a:defRPr/>
              </a:pPr>
              <a:t>21/03/2019</a:t>
            </a:fld>
            <a:endParaRPr lang="it-IT"/>
          </a:p>
        </p:txBody>
      </p:sp>
    </p:spTree>
    <p:extLst>
      <p:ext uri="{BB962C8B-B14F-4D97-AF65-F5344CB8AC3E}">
        <p14:creationId xmlns:p14="http://schemas.microsoft.com/office/powerpoint/2010/main" val="82599177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FD161979-71A2-46F3-B15F-610A12FAE53F}" type="slidenum">
              <a:rPr lang="it-IT"/>
              <a:pPr>
                <a:defRPr/>
              </a:pPr>
              <a:t>‹N›</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Date Placeholder 3"/>
          <p:cNvSpPr>
            <a:spLocks noGrp="1"/>
          </p:cNvSpPr>
          <p:nvPr>
            <p:ph type="dt" sz="half" idx="12"/>
          </p:nvPr>
        </p:nvSpPr>
        <p:spPr/>
        <p:txBody>
          <a:bodyPr/>
          <a:lstStyle>
            <a:lvl1pPr>
              <a:defRPr/>
            </a:lvl1pPr>
          </a:lstStyle>
          <a:p>
            <a:pPr>
              <a:defRPr/>
            </a:pPr>
            <a:fld id="{70A36D07-55A6-476B-8699-D8717A016AAD}" type="datetime1">
              <a:rPr lang="it-IT"/>
              <a:pPr>
                <a:defRPr/>
              </a:pPr>
              <a:t>21/03/2019</a:t>
            </a:fld>
            <a:endParaRPr lang="it-IT"/>
          </a:p>
        </p:txBody>
      </p:sp>
    </p:spTree>
    <p:extLst>
      <p:ext uri="{BB962C8B-B14F-4D97-AF65-F5344CB8AC3E}">
        <p14:creationId xmlns:p14="http://schemas.microsoft.com/office/powerpoint/2010/main" val="65501796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lide Number Placeholder 5"/>
          <p:cNvSpPr>
            <a:spLocks noGrp="1"/>
          </p:cNvSpPr>
          <p:nvPr>
            <p:ph type="sldNum" sz="quarter" idx="10"/>
          </p:nvPr>
        </p:nvSpPr>
        <p:spPr>
          <a:ln/>
        </p:spPr>
        <p:txBody>
          <a:bodyPr/>
          <a:lstStyle>
            <a:lvl1pPr>
              <a:defRPr/>
            </a:lvl1pPr>
          </a:lstStyle>
          <a:p>
            <a:pPr>
              <a:defRPr/>
            </a:pPr>
            <a:fld id="{42A1FB25-ECB8-49A8-A54D-A4530648AE5F}" type="slidenum">
              <a:rPr lang="it-IT"/>
              <a:pPr>
                <a:defRPr/>
              </a:pPr>
              <a:t>‹N›</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Date Placeholder 3"/>
          <p:cNvSpPr>
            <a:spLocks noGrp="1"/>
          </p:cNvSpPr>
          <p:nvPr>
            <p:ph type="dt" sz="half" idx="12"/>
          </p:nvPr>
        </p:nvSpPr>
        <p:spPr/>
        <p:txBody>
          <a:bodyPr/>
          <a:lstStyle>
            <a:lvl1pPr>
              <a:defRPr/>
            </a:lvl1pPr>
          </a:lstStyle>
          <a:p>
            <a:pPr>
              <a:defRPr/>
            </a:pPr>
            <a:fld id="{13FD6BA2-B422-42E5-BF56-CC73B555B0CD}" type="datetime1">
              <a:rPr lang="it-IT"/>
              <a:pPr>
                <a:defRPr/>
              </a:pPr>
              <a:t>21/03/2019</a:t>
            </a:fld>
            <a:endParaRPr lang="it-IT"/>
          </a:p>
        </p:txBody>
      </p:sp>
    </p:spTree>
    <p:extLst>
      <p:ext uri="{BB962C8B-B14F-4D97-AF65-F5344CB8AC3E}">
        <p14:creationId xmlns:p14="http://schemas.microsoft.com/office/powerpoint/2010/main" val="50037114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Slide Number Placeholder 5"/>
          <p:cNvSpPr>
            <a:spLocks noGrp="1"/>
          </p:cNvSpPr>
          <p:nvPr>
            <p:ph type="sldNum" sz="quarter" idx="10"/>
          </p:nvPr>
        </p:nvSpPr>
        <p:spPr>
          <a:ln/>
        </p:spPr>
        <p:txBody>
          <a:bodyPr/>
          <a:lstStyle>
            <a:lvl1pPr>
              <a:defRPr/>
            </a:lvl1pPr>
          </a:lstStyle>
          <a:p>
            <a:pPr>
              <a:defRPr/>
            </a:pPr>
            <a:fld id="{F0ED528C-CAB7-482C-9B22-F788F7AC11ED}" type="slidenum">
              <a:rPr lang="it-IT"/>
              <a:pPr>
                <a:defRPr/>
              </a:pPr>
              <a:t>‹N›</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Date Placeholder 3"/>
          <p:cNvSpPr>
            <a:spLocks noGrp="1"/>
          </p:cNvSpPr>
          <p:nvPr>
            <p:ph type="dt" sz="half" idx="12"/>
          </p:nvPr>
        </p:nvSpPr>
        <p:spPr/>
        <p:txBody>
          <a:bodyPr/>
          <a:lstStyle>
            <a:lvl1pPr>
              <a:defRPr/>
            </a:lvl1pPr>
          </a:lstStyle>
          <a:p>
            <a:pPr>
              <a:defRPr/>
            </a:pPr>
            <a:fld id="{F28C24FB-9BD5-429B-AF66-0A9E1DA97FF3}" type="datetime1">
              <a:rPr lang="it-IT"/>
              <a:pPr>
                <a:defRPr/>
              </a:pPr>
              <a:t>21/03/2019</a:t>
            </a:fld>
            <a:endParaRPr lang="it-IT"/>
          </a:p>
        </p:txBody>
      </p:sp>
    </p:spTree>
    <p:extLst>
      <p:ext uri="{BB962C8B-B14F-4D97-AF65-F5344CB8AC3E}">
        <p14:creationId xmlns:p14="http://schemas.microsoft.com/office/powerpoint/2010/main" val="185684723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158146D0-911C-4155-AFA6-F29D38BC6E2E}" type="slidenum">
              <a:rPr lang="it-IT"/>
              <a:pPr>
                <a:defRPr/>
              </a:pPr>
              <a:t>‹N›</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Date Placeholder 3"/>
          <p:cNvSpPr>
            <a:spLocks noGrp="1"/>
          </p:cNvSpPr>
          <p:nvPr>
            <p:ph type="dt" sz="half" idx="12"/>
          </p:nvPr>
        </p:nvSpPr>
        <p:spPr/>
        <p:txBody>
          <a:bodyPr/>
          <a:lstStyle>
            <a:lvl1pPr>
              <a:defRPr/>
            </a:lvl1pPr>
          </a:lstStyle>
          <a:p>
            <a:pPr>
              <a:defRPr/>
            </a:pPr>
            <a:fld id="{D6B41DF6-D55A-437D-B5E6-0F3F43DDBBE1}" type="datetime1">
              <a:rPr lang="it-IT"/>
              <a:pPr>
                <a:defRPr/>
              </a:pPr>
              <a:t>21/03/2019</a:t>
            </a:fld>
            <a:endParaRPr lang="it-IT"/>
          </a:p>
        </p:txBody>
      </p:sp>
    </p:spTree>
    <p:extLst>
      <p:ext uri="{BB962C8B-B14F-4D97-AF65-F5344CB8AC3E}">
        <p14:creationId xmlns:p14="http://schemas.microsoft.com/office/powerpoint/2010/main" val="319134758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512E2FE7-3813-43AD-8ED0-08334164AF88}" type="slidenum">
              <a:rPr lang="it-IT"/>
              <a:pPr>
                <a:defRPr/>
              </a:pPr>
              <a:t>‹N›</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Date Placeholder 3"/>
          <p:cNvSpPr>
            <a:spLocks noGrp="1"/>
          </p:cNvSpPr>
          <p:nvPr>
            <p:ph type="dt" sz="half" idx="12"/>
          </p:nvPr>
        </p:nvSpPr>
        <p:spPr/>
        <p:txBody>
          <a:bodyPr/>
          <a:lstStyle>
            <a:lvl1pPr>
              <a:defRPr/>
            </a:lvl1pPr>
          </a:lstStyle>
          <a:p>
            <a:pPr>
              <a:defRPr/>
            </a:pPr>
            <a:fld id="{350D4A42-1AB8-46B2-BB13-9B85430F0589}" type="datetime1">
              <a:rPr lang="it-IT"/>
              <a:pPr>
                <a:defRPr/>
              </a:pPr>
              <a:t>21/03/2019</a:t>
            </a:fld>
            <a:endParaRPr lang="it-IT"/>
          </a:p>
        </p:txBody>
      </p:sp>
    </p:spTree>
    <p:extLst>
      <p:ext uri="{BB962C8B-B14F-4D97-AF65-F5344CB8AC3E}">
        <p14:creationId xmlns:p14="http://schemas.microsoft.com/office/powerpoint/2010/main" val="41880637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AC4535E0-E851-4C22-84E7-77E15739DBAC}" type="slidenum">
              <a:rPr lang="it-IT"/>
              <a:pPr>
                <a:defRPr/>
              </a:pPr>
              <a:t>‹N›</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Date Placeholder 3"/>
          <p:cNvSpPr>
            <a:spLocks noGrp="1"/>
          </p:cNvSpPr>
          <p:nvPr>
            <p:ph type="dt" sz="half" idx="12"/>
          </p:nvPr>
        </p:nvSpPr>
        <p:spPr/>
        <p:txBody>
          <a:bodyPr/>
          <a:lstStyle>
            <a:lvl1pPr>
              <a:defRPr/>
            </a:lvl1pPr>
          </a:lstStyle>
          <a:p>
            <a:pPr>
              <a:defRPr/>
            </a:pPr>
            <a:fld id="{B7FCC68F-9B94-4B79-A54E-9834892D3164}" type="datetime1">
              <a:rPr lang="it-IT"/>
              <a:pPr>
                <a:defRPr/>
              </a:pPr>
              <a:t>21/03/2019</a:t>
            </a:fld>
            <a:endParaRPr lang="it-IT"/>
          </a:p>
        </p:txBody>
      </p:sp>
    </p:spTree>
    <p:extLst>
      <p:ext uri="{BB962C8B-B14F-4D97-AF65-F5344CB8AC3E}">
        <p14:creationId xmlns:p14="http://schemas.microsoft.com/office/powerpoint/2010/main" val="117247498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9" name="Content Placeholder 8"/>
          <p:cNvSpPr>
            <a:spLocks noGrp="1"/>
          </p:cNvSpPr>
          <p:nvPr>
            <p:ph sz="quarter" idx="13"/>
          </p:nvPr>
        </p:nvSpPr>
        <p:spPr>
          <a:xfrm>
            <a:off x="304800" y="381000"/>
            <a:ext cx="7772400" cy="494284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lide Number Placeholder 5"/>
          <p:cNvSpPr>
            <a:spLocks noGrp="1"/>
          </p:cNvSpPr>
          <p:nvPr>
            <p:ph type="sldNum" sz="quarter" idx="14"/>
          </p:nvPr>
        </p:nvSpPr>
        <p:spPr>
          <a:ln/>
        </p:spPr>
        <p:txBody>
          <a:bodyPr/>
          <a:lstStyle>
            <a:lvl1pPr>
              <a:defRPr/>
            </a:lvl1pPr>
          </a:lstStyle>
          <a:p>
            <a:pPr>
              <a:defRPr/>
            </a:pPr>
            <a:fld id="{8EDB2A91-0990-4C59-A33E-8B01F8880A00}" type="slidenum">
              <a:rPr lang="it-IT"/>
              <a:pPr>
                <a:defRPr/>
              </a:pPr>
              <a:t>‹N›</a:t>
            </a:fld>
            <a:endParaRPr lang="it-IT"/>
          </a:p>
        </p:txBody>
      </p:sp>
      <p:sp>
        <p:nvSpPr>
          <p:cNvPr id="6" name="Footer Placeholder 4"/>
          <p:cNvSpPr>
            <a:spLocks noGrp="1"/>
          </p:cNvSpPr>
          <p:nvPr>
            <p:ph type="ftr" sz="quarter" idx="15"/>
          </p:nvPr>
        </p:nvSpPr>
        <p:spPr/>
        <p:txBody>
          <a:bodyPr/>
          <a:lstStyle>
            <a:lvl1pPr>
              <a:defRPr/>
            </a:lvl1pPr>
          </a:lstStyle>
          <a:p>
            <a:pPr>
              <a:defRPr/>
            </a:pPr>
            <a:endParaRPr lang="it-IT"/>
          </a:p>
        </p:txBody>
      </p:sp>
      <p:sp>
        <p:nvSpPr>
          <p:cNvPr id="7" name="Date Placeholder 3"/>
          <p:cNvSpPr>
            <a:spLocks noGrp="1"/>
          </p:cNvSpPr>
          <p:nvPr>
            <p:ph type="dt" sz="half" idx="16"/>
          </p:nvPr>
        </p:nvSpPr>
        <p:spPr/>
        <p:txBody>
          <a:bodyPr/>
          <a:lstStyle>
            <a:lvl1pPr>
              <a:defRPr/>
            </a:lvl1pPr>
          </a:lstStyle>
          <a:p>
            <a:pPr>
              <a:defRPr/>
            </a:pPr>
            <a:fld id="{2A8D3585-5061-4B30-927A-374D364BBA47}" type="datetime1">
              <a:rPr lang="it-IT"/>
              <a:pPr>
                <a:defRPr/>
              </a:pPr>
              <a:t>21/03/2019</a:t>
            </a:fld>
            <a:endParaRPr lang="it-IT"/>
          </a:p>
        </p:txBody>
      </p:sp>
    </p:spTree>
    <p:extLst>
      <p:ext uri="{BB962C8B-B14F-4D97-AF65-F5344CB8AC3E}">
        <p14:creationId xmlns:p14="http://schemas.microsoft.com/office/powerpoint/2010/main" val="320238203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lide Number Placeholder 5"/>
          <p:cNvSpPr>
            <a:spLocks noGrp="1"/>
          </p:cNvSpPr>
          <p:nvPr>
            <p:ph type="sldNum" sz="quarter" idx="10"/>
          </p:nvPr>
        </p:nvSpPr>
        <p:spPr>
          <a:ln/>
        </p:spPr>
        <p:txBody>
          <a:bodyPr/>
          <a:lstStyle>
            <a:lvl1pPr>
              <a:defRPr/>
            </a:lvl1pPr>
          </a:lstStyle>
          <a:p>
            <a:pPr>
              <a:defRPr/>
            </a:pPr>
            <a:fld id="{4C0AC953-F488-4E35-AEC7-0E4E507A5365}" type="slidenum">
              <a:rPr lang="it-IT"/>
              <a:pPr>
                <a:defRPr/>
              </a:pPr>
              <a:t>‹N›</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Date Placeholder 3"/>
          <p:cNvSpPr>
            <a:spLocks noGrp="1"/>
          </p:cNvSpPr>
          <p:nvPr>
            <p:ph type="dt" sz="half" idx="12"/>
          </p:nvPr>
        </p:nvSpPr>
        <p:spPr/>
        <p:txBody>
          <a:bodyPr/>
          <a:lstStyle>
            <a:lvl1pPr>
              <a:defRPr/>
            </a:lvl1pPr>
          </a:lstStyle>
          <a:p>
            <a:pPr>
              <a:defRPr/>
            </a:pPr>
            <a:fld id="{1FE1B523-590B-442B-91B1-B3B9ED60DCC5}" type="datetime1">
              <a:rPr lang="it-IT"/>
              <a:pPr>
                <a:defRPr/>
              </a:pPr>
              <a:t>21/03/2019</a:t>
            </a:fld>
            <a:endParaRPr lang="it-IT"/>
          </a:p>
        </p:txBody>
      </p:sp>
    </p:spTree>
    <p:extLst>
      <p:ext uri="{BB962C8B-B14F-4D97-AF65-F5344CB8AC3E}">
        <p14:creationId xmlns:p14="http://schemas.microsoft.com/office/powerpoint/2010/main" val="20336830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782A26E0-BD77-4881-8812-C1B1D4ACF517}" type="slidenum">
              <a:rPr lang="it-IT"/>
              <a:pPr>
                <a:defRPr/>
              </a:pPr>
              <a:t>‹N›</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Date Placeholder 3"/>
          <p:cNvSpPr>
            <a:spLocks noGrp="1"/>
          </p:cNvSpPr>
          <p:nvPr>
            <p:ph type="dt" sz="half" idx="12"/>
          </p:nvPr>
        </p:nvSpPr>
        <p:spPr/>
        <p:txBody>
          <a:bodyPr/>
          <a:lstStyle>
            <a:lvl1pPr>
              <a:defRPr/>
            </a:lvl1pPr>
          </a:lstStyle>
          <a:p>
            <a:pPr>
              <a:defRPr/>
            </a:pPr>
            <a:fld id="{550C7C2B-93DC-4158-90DC-2B9A5609E1DE}" type="datetime1">
              <a:rPr lang="it-IT"/>
              <a:pPr>
                <a:defRPr/>
              </a:pPr>
              <a:t>21/03/2019</a:t>
            </a:fld>
            <a:endParaRPr lang="it-IT"/>
          </a:p>
        </p:txBody>
      </p:sp>
    </p:spTree>
    <p:extLst>
      <p:ext uri="{BB962C8B-B14F-4D97-AF65-F5344CB8AC3E}">
        <p14:creationId xmlns:p14="http://schemas.microsoft.com/office/powerpoint/2010/main" val="266633908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A8AE87AF-FE88-4907-8B93-341FA5A8B1DB}" type="slidenum">
              <a:rPr lang="it-IT"/>
              <a:pPr>
                <a:defRPr/>
              </a:pPr>
              <a:t>‹N›</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Date Placeholder 3"/>
          <p:cNvSpPr>
            <a:spLocks noGrp="1"/>
          </p:cNvSpPr>
          <p:nvPr>
            <p:ph type="dt" sz="half" idx="12"/>
          </p:nvPr>
        </p:nvSpPr>
        <p:spPr/>
        <p:txBody>
          <a:bodyPr/>
          <a:lstStyle>
            <a:lvl1pPr>
              <a:defRPr/>
            </a:lvl1pPr>
          </a:lstStyle>
          <a:p>
            <a:pPr>
              <a:defRPr/>
            </a:pPr>
            <a:fld id="{3A3932D7-DC64-483D-87D6-F64922424B15}" type="datetime1">
              <a:rPr lang="it-IT"/>
              <a:pPr>
                <a:defRPr/>
              </a:pPr>
              <a:t>21/03/2019</a:t>
            </a:fld>
            <a:endParaRPr lang="it-IT"/>
          </a:p>
        </p:txBody>
      </p:sp>
    </p:spTree>
    <p:extLst>
      <p:ext uri="{BB962C8B-B14F-4D97-AF65-F5344CB8AC3E}">
        <p14:creationId xmlns:p14="http://schemas.microsoft.com/office/powerpoint/2010/main" val="319030115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NSERT Image + side text">
  <p:cSld name="INSERT Image + side text">
    <p:spTree>
      <p:nvGrpSpPr>
        <p:cNvPr id="1" name="Shape 23"/>
        <p:cNvGrpSpPr/>
        <p:nvPr/>
      </p:nvGrpSpPr>
      <p:grpSpPr>
        <a:xfrm>
          <a:off x="0" y="0"/>
          <a:ext cx="0" cy="0"/>
          <a:chOff x="0" y="0"/>
          <a:chExt cx="0" cy="0"/>
        </a:xfrm>
      </p:grpSpPr>
      <p:sp>
        <p:nvSpPr>
          <p:cNvPr id="24" name="Google Shape;24;p3"/>
          <p:cNvSpPr txBox="1">
            <a:spLocks noGrp="1"/>
          </p:cNvSpPr>
          <p:nvPr>
            <p:ph type="body" idx="1"/>
          </p:nvPr>
        </p:nvSpPr>
        <p:spPr>
          <a:xfrm>
            <a:off x="573853" y="1916869"/>
            <a:ext cx="2994538" cy="4049711"/>
          </a:xfrm>
          <a:prstGeom prst="rect">
            <a:avLst/>
          </a:prstGeom>
          <a:noFill/>
          <a:ln>
            <a:noFill/>
          </a:ln>
        </p:spPr>
        <p:txBody>
          <a:bodyPr spcFirstLastPara="1" wrap="square" lIns="91425" tIns="45700" rIns="91425" bIns="45700" anchor="t" anchorCtr="0"/>
          <a:lstStyle>
            <a:lvl1pPr marL="457200" lvl="0" indent="-330200" algn="l">
              <a:spcBef>
                <a:spcPts val="320"/>
              </a:spcBef>
              <a:spcAft>
                <a:spcPts val="0"/>
              </a:spcAft>
              <a:buSzPts val="1600"/>
              <a:buChar char="•"/>
              <a:defRPr sz="1600"/>
            </a:lvl1pPr>
            <a:lvl2pPr marL="914400" lvl="1" indent="-330200" algn="l">
              <a:spcBef>
                <a:spcPts val="320"/>
              </a:spcBef>
              <a:spcAft>
                <a:spcPts val="0"/>
              </a:spcAft>
              <a:buSzPts val="1600"/>
              <a:buChar char="•"/>
              <a:defRPr sz="1600"/>
            </a:lvl2pPr>
            <a:lvl3pPr marL="1371600" lvl="2" indent="-330200" algn="l">
              <a:spcBef>
                <a:spcPts val="320"/>
              </a:spcBef>
              <a:spcAft>
                <a:spcPts val="0"/>
              </a:spcAft>
              <a:buSzPts val="1600"/>
              <a:buChar char="•"/>
              <a:defRPr sz="16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17500" algn="l">
              <a:spcBef>
                <a:spcPts val="280"/>
              </a:spcBef>
              <a:spcAft>
                <a:spcPts val="0"/>
              </a:spcAft>
              <a:buSzPts val="1400"/>
              <a:buChar char="•"/>
              <a:defRPr sz="14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17500" algn="l">
              <a:spcBef>
                <a:spcPts val="280"/>
              </a:spcBef>
              <a:spcAft>
                <a:spcPts val="0"/>
              </a:spcAft>
              <a:buSzPts val="1400"/>
              <a:buChar char="•"/>
              <a:defRPr sz="1400"/>
            </a:lvl9pPr>
          </a:lstStyle>
          <a:p>
            <a:endParaRPr/>
          </a:p>
        </p:txBody>
      </p:sp>
      <p:sp>
        <p:nvSpPr>
          <p:cNvPr id="25" name="Google Shape;25;p3"/>
          <p:cNvSpPr txBox="1">
            <a:spLocks noGrp="1"/>
          </p:cNvSpPr>
          <p:nvPr>
            <p:ph type="title"/>
          </p:nvPr>
        </p:nvSpPr>
        <p:spPr>
          <a:xfrm>
            <a:off x="573853" y="544256"/>
            <a:ext cx="7968163" cy="355281"/>
          </a:xfrm>
          <a:prstGeom prst="rect">
            <a:avLst/>
          </a:prstGeom>
          <a:noFill/>
          <a:ln>
            <a:noFill/>
          </a:ln>
        </p:spPr>
        <p:txBody>
          <a:bodyPr spcFirstLastPara="1" wrap="square" lIns="0" tIns="0" rIns="0" bIns="0" anchor="t" anchorCtr="0"/>
          <a:lstStyle>
            <a:lvl1pPr lvl="0" algn="l">
              <a:spcBef>
                <a:spcPts val="0"/>
              </a:spcBef>
              <a:spcAft>
                <a:spcPts val="0"/>
              </a:spcAft>
              <a:buSzPts val="1400"/>
              <a:buNone/>
              <a:defRPr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a:spLocks noGrp="1"/>
          </p:cNvSpPr>
          <p:nvPr>
            <p:ph type="pic" idx="2"/>
          </p:nvPr>
        </p:nvSpPr>
        <p:spPr>
          <a:xfrm>
            <a:off x="4025590" y="1889351"/>
            <a:ext cx="5118410" cy="4049183"/>
          </a:xfrm>
          <a:prstGeom prst="rect">
            <a:avLst/>
          </a:prstGeom>
          <a:noFill/>
          <a:ln>
            <a:noFill/>
          </a:ln>
        </p:spPr>
        <p:txBody>
          <a:bodyPr spcFirstLastPara="1" wrap="square" lIns="91425" tIns="45700" rIns="91425" bIns="45700" anchor="t" anchorCtr="0"/>
          <a:lstStyle>
            <a:lvl1pPr marR="0" lvl="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R="0" lvl="1"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R="0" lvl="2" algn="l" rtl="0">
              <a:spcBef>
                <a:spcPts val="360"/>
              </a:spcBef>
              <a:spcAft>
                <a:spcPts val="0"/>
              </a:spcAft>
              <a:buClr>
                <a:srgbClr val="9BBB59"/>
              </a:buClr>
              <a:buSzPts val="1800"/>
              <a:buFont typeface="Arial"/>
              <a:buChar char="•"/>
              <a:defRPr sz="1800" b="0" i="0" u="none" strike="noStrike" cap="none">
                <a:solidFill>
                  <a:schemeClr val="dk1"/>
                </a:solidFill>
                <a:latin typeface="Calibri"/>
                <a:ea typeface="Calibri"/>
                <a:cs typeface="Calibri"/>
                <a:sym typeface="Calibri"/>
              </a:defRPr>
            </a:lvl3pPr>
            <a:lvl4pPr marR="0" lvl="3" algn="l" rtl="0">
              <a:spcBef>
                <a:spcPts val="320"/>
              </a:spcBef>
              <a:spcAft>
                <a:spcPts val="0"/>
              </a:spcAft>
              <a:buClr>
                <a:srgbClr val="8064A2"/>
              </a:buClr>
              <a:buSzPts val="1600"/>
              <a:buFont typeface="Arial"/>
              <a:buChar char="•"/>
              <a:defRPr sz="1600" b="0" i="0" u="none" strike="noStrike" cap="none">
                <a:solidFill>
                  <a:schemeClr val="dk1"/>
                </a:solidFill>
                <a:latin typeface="Calibri"/>
                <a:ea typeface="Calibri"/>
                <a:cs typeface="Calibri"/>
                <a:sym typeface="Calibri"/>
              </a:defRPr>
            </a:lvl4pPr>
            <a:lvl5pPr marR="0" lvl="4" algn="l" rtl="0">
              <a:spcBef>
                <a:spcPts val="280"/>
              </a:spcBef>
              <a:spcAft>
                <a:spcPts val="0"/>
              </a:spcAft>
              <a:buClr>
                <a:srgbClr val="4BACC6"/>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 name="Google Shape;27;p3"/>
          <p:cNvSpPr txBox="1">
            <a:spLocks noGrp="1"/>
          </p:cNvSpPr>
          <p:nvPr>
            <p:ph type="subTitle" idx="3"/>
          </p:nvPr>
        </p:nvSpPr>
        <p:spPr>
          <a:xfrm>
            <a:off x="573853" y="1005000"/>
            <a:ext cx="7968163" cy="438427"/>
          </a:xfrm>
          <a:prstGeom prst="rect">
            <a:avLst/>
          </a:prstGeom>
          <a:noFill/>
          <a:ln>
            <a:noFill/>
          </a:ln>
        </p:spPr>
        <p:txBody>
          <a:bodyPr spcFirstLastPara="1" wrap="square" lIns="0" tIns="45700" rIns="91425" bIns="0" anchor="ctr" anchorCtr="0"/>
          <a:lstStyle>
            <a:lvl1pPr lvl="0" algn="ctr">
              <a:spcBef>
                <a:spcPts val="320"/>
              </a:spcBef>
              <a:spcAft>
                <a:spcPts val="0"/>
              </a:spcAft>
              <a:buSzPts val="1600"/>
              <a:buNone/>
              <a:defRPr sz="1600" b="0" cap="none">
                <a:solidFill>
                  <a:schemeClr val="dk1"/>
                </a:solidFill>
                <a:latin typeface="Arial Black"/>
                <a:ea typeface="Arial Black"/>
                <a:cs typeface="Arial Black"/>
                <a:sym typeface="Arial Black"/>
              </a:defRPr>
            </a:lvl1pPr>
            <a:lvl2pPr lvl="1" algn="ctr">
              <a:spcBef>
                <a:spcPts val="400"/>
              </a:spcBef>
              <a:spcAft>
                <a:spcPts val="0"/>
              </a:spcAft>
              <a:buSzPts val="2000"/>
              <a:buNone/>
              <a:defRPr>
                <a:solidFill>
                  <a:srgbClr val="888888"/>
                </a:solidFill>
              </a:defRPr>
            </a:lvl2pPr>
            <a:lvl3pPr lvl="2" algn="ctr">
              <a:spcBef>
                <a:spcPts val="360"/>
              </a:spcBef>
              <a:spcAft>
                <a:spcPts val="0"/>
              </a:spcAft>
              <a:buSzPts val="1800"/>
              <a:buNone/>
              <a:defRPr>
                <a:solidFill>
                  <a:srgbClr val="888888"/>
                </a:solidFill>
              </a:defRPr>
            </a:lvl3pPr>
            <a:lvl4pPr lvl="3" algn="ctr">
              <a:spcBef>
                <a:spcPts val="320"/>
              </a:spcBef>
              <a:spcAft>
                <a:spcPts val="0"/>
              </a:spcAft>
              <a:buSzPts val="1600"/>
              <a:buNone/>
              <a:defRPr>
                <a:solidFill>
                  <a:srgbClr val="888888"/>
                </a:solidFill>
              </a:defRPr>
            </a:lvl4pPr>
            <a:lvl5pPr lvl="4" algn="ctr">
              <a:spcBef>
                <a:spcPts val="280"/>
              </a:spcBef>
              <a:spcAft>
                <a:spcPts val="0"/>
              </a:spcAft>
              <a:buSzPts val="1400"/>
              <a:buNone/>
              <a:defRPr>
                <a:solidFill>
                  <a:srgbClr val="888888"/>
                </a:solidFill>
              </a:defRPr>
            </a:lvl5pPr>
            <a:lvl6pPr lvl="5" algn="ctr">
              <a:spcBef>
                <a:spcPts val="280"/>
              </a:spcBef>
              <a:spcAft>
                <a:spcPts val="0"/>
              </a:spcAft>
              <a:buSzPts val="1400"/>
              <a:buNone/>
              <a:defRPr>
                <a:solidFill>
                  <a:srgbClr val="888888"/>
                </a:solidFill>
              </a:defRPr>
            </a:lvl6pPr>
            <a:lvl7pPr lvl="6" algn="ctr">
              <a:spcBef>
                <a:spcPts val="280"/>
              </a:spcBef>
              <a:spcAft>
                <a:spcPts val="0"/>
              </a:spcAft>
              <a:buSzPts val="1400"/>
              <a:buNone/>
              <a:defRPr>
                <a:solidFill>
                  <a:srgbClr val="888888"/>
                </a:solidFill>
              </a:defRPr>
            </a:lvl7pPr>
            <a:lvl8pPr lvl="7" algn="ctr">
              <a:spcBef>
                <a:spcPts val="280"/>
              </a:spcBef>
              <a:spcAft>
                <a:spcPts val="0"/>
              </a:spcAft>
              <a:buSzPts val="1400"/>
              <a:buNone/>
              <a:defRPr>
                <a:solidFill>
                  <a:srgbClr val="888888"/>
                </a:solidFill>
              </a:defRPr>
            </a:lvl8pPr>
            <a:lvl9pPr lvl="8" algn="ctr">
              <a:spcBef>
                <a:spcPts val="280"/>
              </a:spcBef>
              <a:spcAft>
                <a:spcPts val="0"/>
              </a:spcAft>
              <a:buSzPts val="1400"/>
              <a:buNone/>
              <a:defRPr>
                <a:solidFill>
                  <a:srgbClr val="888888"/>
                </a:solidFill>
              </a:defRPr>
            </a:lvl9pPr>
          </a:lstStyle>
          <a:p>
            <a:endParaRPr/>
          </a:p>
        </p:txBody>
      </p:sp>
      <p:pic>
        <p:nvPicPr>
          <p:cNvPr id="28" name="Google Shape;28;p3"/>
          <p:cNvPicPr preferRelativeResize="0"/>
          <p:nvPr/>
        </p:nvPicPr>
        <p:blipFill rotWithShape="1">
          <a:blip r:embed="rId2">
            <a:alphaModFix/>
          </a:blip>
          <a:srcRect/>
          <a:stretch/>
        </p:blipFill>
        <p:spPr>
          <a:xfrm>
            <a:off x="8645990" y="6409160"/>
            <a:ext cx="217532" cy="290043"/>
          </a:xfrm>
          <a:prstGeom prst="rect">
            <a:avLst/>
          </a:prstGeom>
          <a:noFill/>
          <a:ln>
            <a:noFill/>
          </a:ln>
        </p:spPr>
      </p:pic>
    </p:spTree>
    <p:extLst>
      <p:ext uri="{BB962C8B-B14F-4D97-AF65-F5344CB8AC3E}">
        <p14:creationId xmlns:p14="http://schemas.microsoft.com/office/powerpoint/2010/main" val="1137527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ly Title">
  <p:cSld name="Only Title">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573853" y="544256"/>
            <a:ext cx="7968163" cy="355281"/>
          </a:xfrm>
          <a:prstGeom prst="rect">
            <a:avLst/>
          </a:prstGeom>
          <a:noFill/>
          <a:ln>
            <a:noFill/>
          </a:ln>
        </p:spPr>
        <p:txBody>
          <a:bodyPr spcFirstLastPara="1" wrap="square" lIns="0" tIns="0" rIns="0" bIns="0" anchor="t" anchorCtr="0"/>
          <a:lstStyle>
            <a:lvl1pPr lvl="0" algn="l">
              <a:spcBef>
                <a:spcPts val="0"/>
              </a:spcBef>
              <a:spcAft>
                <a:spcPts val="0"/>
              </a:spcAft>
              <a:buSzPts val="1400"/>
              <a:buNone/>
              <a:defRPr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ubTitle" idx="1"/>
          </p:nvPr>
        </p:nvSpPr>
        <p:spPr>
          <a:xfrm>
            <a:off x="573853" y="1005000"/>
            <a:ext cx="7968163" cy="438427"/>
          </a:xfrm>
          <a:prstGeom prst="rect">
            <a:avLst/>
          </a:prstGeom>
          <a:noFill/>
          <a:ln>
            <a:noFill/>
          </a:ln>
        </p:spPr>
        <p:txBody>
          <a:bodyPr spcFirstLastPara="1" wrap="square" lIns="0" tIns="45700" rIns="91425" bIns="0" anchor="ctr" anchorCtr="0"/>
          <a:lstStyle>
            <a:lvl1pPr lvl="0" algn="ctr">
              <a:spcBef>
                <a:spcPts val="320"/>
              </a:spcBef>
              <a:spcAft>
                <a:spcPts val="0"/>
              </a:spcAft>
              <a:buSzPts val="1600"/>
              <a:buNone/>
              <a:defRPr sz="1600" b="0" cap="none">
                <a:solidFill>
                  <a:schemeClr val="dk1"/>
                </a:solidFill>
                <a:latin typeface="Arial Black"/>
                <a:ea typeface="Arial Black"/>
                <a:cs typeface="Arial Black"/>
                <a:sym typeface="Arial Black"/>
              </a:defRPr>
            </a:lvl1pPr>
            <a:lvl2pPr lvl="1" algn="ctr">
              <a:spcBef>
                <a:spcPts val="400"/>
              </a:spcBef>
              <a:spcAft>
                <a:spcPts val="0"/>
              </a:spcAft>
              <a:buSzPts val="2000"/>
              <a:buNone/>
              <a:defRPr>
                <a:solidFill>
                  <a:srgbClr val="888888"/>
                </a:solidFill>
              </a:defRPr>
            </a:lvl2pPr>
            <a:lvl3pPr lvl="2" algn="ctr">
              <a:spcBef>
                <a:spcPts val="360"/>
              </a:spcBef>
              <a:spcAft>
                <a:spcPts val="0"/>
              </a:spcAft>
              <a:buSzPts val="1800"/>
              <a:buNone/>
              <a:defRPr>
                <a:solidFill>
                  <a:srgbClr val="888888"/>
                </a:solidFill>
              </a:defRPr>
            </a:lvl3pPr>
            <a:lvl4pPr lvl="3" algn="ctr">
              <a:spcBef>
                <a:spcPts val="320"/>
              </a:spcBef>
              <a:spcAft>
                <a:spcPts val="0"/>
              </a:spcAft>
              <a:buSzPts val="1600"/>
              <a:buNone/>
              <a:defRPr>
                <a:solidFill>
                  <a:srgbClr val="888888"/>
                </a:solidFill>
              </a:defRPr>
            </a:lvl4pPr>
            <a:lvl5pPr lvl="4" algn="ctr">
              <a:spcBef>
                <a:spcPts val="280"/>
              </a:spcBef>
              <a:spcAft>
                <a:spcPts val="0"/>
              </a:spcAft>
              <a:buSzPts val="1400"/>
              <a:buNone/>
              <a:defRPr>
                <a:solidFill>
                  <a:srgbClr val="888888"/>
                </a:solidFill>
              </a:defRPr>
            </a:lvl5pPr>
            <a:lvl6pPr lvl="5" algn="ctr">
              <a:spcBef>
                <a:spcPts val="280"/>
              </a:spcBef>
              <a:spcAft>
                <a:spcPts val="0"/>
              </a:spcAft>
              <a:buSzPts val="1400"/>
              <a:buNone/>
              <a:defRPr>
                <a:solidFill>
                  <a:srgbClr val="888888"/>
                </a:solidFill>
              </a:defRPr>
            </a:lvl6pPr>
            <a:lvl7pPr lvl="6" algn="ctr">
              <a:spcBef>
                <a:spcPts val="280"/>
              </a:spcBef>
              <a:spcAft>
                <a:spcPts val="0"/>
              </a:spcAft>
              <a:buSzPts val="1400"/>
              <a:buNone/>
              <a:defRPr>
                <a:solidFill>
                  <a:srgbClr val="888888"/>
                </a:solidFill>
              </a:defRPr>
            </a:lvl7pPr>
            <a:lvl8pPr lvl="7" algn="ctr">
              <a:spcBef>
                <a:spcPts val="280"/>
              </a:spcBef>
              <a:spcAft>
                <a:spcPts val="0"/>
              </a:spcAft>
              <a:buSzPts val="1400"/>
              <a:buNone/>
              <a:defRPr>
                <a:solidFill>
                  <a:srgbClr val="888888"/>
                </a:solidFill>
              </a:defRPr>
            </a:lvl8pPr>
            <a:lvl9pPr lvl="8" algn="ctr">
              <a:spcBef>
                <a:spcPts val="280"/>
              </a:spcBef>
              <a:spcAft>
                <a:spcPts val="0"/>
              </a:spcAft>
              <a:buSzPts val="1400"/>
              <a:buNone/>
              <a:defRPr>
                <a:solidFill>
                  <a:srgbClr val="888888"/>
                </a:solidFill>
              </a:defRPr>
            </a:lvl9pPr>
          </a:lstStyle>
          <a:p>
            <a:endParaRPr/>
          </a:p>
        </p:txBody>
      </p:sp>
      <p:pic>
        <p:nvPicPr>
          <p:cNvPr id="32" name="Google Shape;32;p4"/>
          <p:cNvPicPr preferRelativeResize="0"/>
          <p:nvPr/>
        </p:nvPicPr>
        <p:blipFill rotWithShape="1">
          <a:blip r:embed="rId2">
            <a:alphaModFix/>
          </a:blip>
          <a:srcRect/>
          <a:stretch/>
        </p:blipFill>
        <p:spPr>
          <a:xfrm>
            <a:off x="8645990" y="6409160"/>
            <a:ext cx="217532" cy="290043"/>
          </a:xfrm>
          <a:prstGeom prst="rect">
            <a:avLst/>
          </a:prstGeom>
          <a:noFill/>
          <a:ln>
            <a:noFill/>
          </a:ln>
        </p:spPr>
      </p:pic>
    </p:spTree>
    <p:extLst>
      <p:ext uri="{BB962C8B-B14F-4D97-AF65-F5344CB8AC3E}">
        <p14:creationId xmlns:p14="http://schemas.microsoft.com/office/powerpoint/2010/main" val="4027397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it-IT" smtClean="0"/>
              <a:t>Fare clic per modificare lo stile del titolo</a:t>
            </a:r>
            <a:endParaRPr lang="en-US" dirty="0"/>
          </a:p>
        </p:txBody>
      </p:sp>
      <p:sp>
        <p:nvSpPr>
          <p:cNvPr id="1027" name="Text Placeholder 2"/>
          <p:cNvSpPr>
            <a:spLocks noGrp="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endParaRPr lang="en-US" altLang="it-IT" smtClean="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fontAlgn="base">
              <a:spcBef>
                <a:spcPct val="0"/>
              </a:spcBef>
              <a:spcAft>
                <a:spcPct val="0"/>
              </a:spcAft>
              <a:defRPr/>
            </a:pPr>
            <a:fld id="{DBB16320-C5DC-4C07-A1BE-074FEABF2B2E}" type="slidenum">
              <a:rPr lang="it-IT">
                <a:latin typeface="Arial" charset="0"/>
                <a:cs typeface="Arial" charset="0"/>
              </a:rPr>
              <a:pPr fontAlgn="base">
                <a:spcBef>
                  <a:spcPct val="0"/>
                </a:spcBef>
                <a:spcAft>
                  <a:spcPct val="0"/>
                </a:spcAft>
                <a:defRPr/>
              </a:pPr>
              <a:t>‹N›</a:t>
            </a:fld>
            <a:endParaRPr lang="it-IT">
              <a:latin typeface="Arial" charset="0"/>
              <a:cs typeface="Arial" charset="0"/>
            </a:endParaRPr>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a:defRPr sz="1200">
                <a:solidFill>
                  <a:srgbClr val="EEECE1"/>
                </a:solidFill>
              </a:defRPr>
            </a:lvl1pPr>
          </a:lstStyle>
          <a:p>
            <a:pPr fontAlgn="base">
              <a:spcBef>
                <a:spcPct val="0"/>
              </a:spcBef>
              <a:spcAft>
                <a:spcPct val="0"/>
              </a:spcAft>
              <a:defRPr/>
            </a:pPr>
            <a:endParaRPr lang="it-IT">
              <a:latin typeface="Arial" charset="0"/>
              <a:cs typeface="Arial" charset="0"/>
            </a:endParaRPr>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a:defRPr sz="1200">
                <a:solidFill>
                  <a:srgbClr val="EEECE1"/>
                </a:solidFill>
              </a:defRPr>
            </a:lvl1pPr>
          </a:lstStyle>
          <a:p>
            <a:pPr fontAlgn="base">
              <a:spcBef>
                <a:spcPct val="0"/>
              </a:spcBef>
              <a:spcAft>
                <a:spcPct val="0"/>
              </a:spcAft>
              <a:defRPr/>
            </a:pPr>
            <a:fld id="{72375143-E9FE-4283-9E3F-496D9029CD31}" type="datetime1">
              <a:rPr lang="it-IT">
                <a:latin typeface="Arial" charset="0"/>
                <a:cs typeface="Arial" charset="0"/>
              </a:rPr>
              <a:pPr fontAlgn="base">
                <a:spcBef>
                  <a:spcPct val="0"/>
                </a:spcBef>
                <a:spcAft>
                  <a:spcPct val="0"/>
                </a:spcAft>
                <a:defRPr/>
              </a:pPr>
              <a:t>21/03/2019</a:t>
            </a:fld>
            <a:endParaRPr lang="it-IT">
              <a:latin typeface="Arial" charset="0"/>
              <a:cs typeface="Arial" charset="0"/>
            </a:endParaRPr>
          </a:p>
        </p:txBody>
      </p:sp>
    </p:spTree>
    <p:extLst>
      <p:ext uri="{BB962C8B-B14F-4D97-AF65-F5344CB8AC3E}">
        <p14:creationId xmlns:p14="http://schemas.microsoft.com/office/powerpoint/2010/main" val="21431021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Lst>
  <p:hf hdr="0" ftr="0" dt="0"/>
  <p:txStyles>
    <p:title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eaLnBrk="0" fontAlgn="base" hangingPunct="0">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9BBB59"/>
        </a:buClr>
        <a:buFont typeface="Arial"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8064A2"/>
        </a:buClr>
        <a:buFont typeface="Arial"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4BACC6"/>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26.jp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LDoJceEi3lo"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www.youtube.com/watch?v=9riMga9uSfE&amp;feature=youtu.be" TargetMode="External"/><Relationship Id="rId7" Type="http://schemas.openxmlformats.org/officeDocument/2006/relationships/hyperlink" Target="http://www.youtube.com/watch?v=LDoJceEi3lo"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http://www.youtube.com/watch?v=130MJRi5Y2I" TargetMode="External"/><Relationship Id="rId10" Type="http://schemas.openxmlformats.org/officeDocument/2006/relationships/image" Target="../media/image31.png"/><Relationship Id="rId4" Type="http://schemas.openxmlformats.org/officeDocument/2006/relationships/image" Target="../media/image29.png"/><Relationship Id="rId9" Type="http://schemas.openxmlformats.org/officeDocument/2006/relationships/hyperlink" Target="http://www.youtube.com/watch?v=Ivip4iV72rc"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hyperlink" Target="http://goo.gl/tYsUH7"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www.youtube.com/watch?v=wnQgDsdy7z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0V0G5M4DQfk"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youtube.com/watch?v=Y-0VHEtyIR4" TargetMode="External"/><Relationship Id="rId5" Type="http://schemas.openxmlformats.org/officeDocument/2006/relationships/hyperlink" Target="https://www.youtube.com/watch?v=UT5xtpHRdlE" TargetMode="External"/><Relationship Id="rId4" Type="http://schemas.openxmlformats.org/officeDocument/2006/relationships/hyperlink" Target="https://www.youtube.com/watch?v=_uXlg_QaFlw"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mBs-OGDoPDY"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www.youtube.com/watch?v=b1SCT7EPaX4" TargetMode="External"/><Relationship Id="rId4" Type="http://schemas.openxmlformats.org/officeDocument/2006/relationships/hyperlink" Target="https://www.youtube.com/watch?v=9rM7Vbh_9YA"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wompfASioZw"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www.youtube.com/watch?v=B8O2oE7WW0Q" TargetMode="External"/><Relationship Id="rId4" Type="http://schemas.openxmlformats.org/officeDocument/2006/relationships/hyperlink" Target="https://www.youtube.com/watch?v=-rEyKkqrKpY&amp;t=149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42.png"/><Relationship Id="rId4" Type="http://schemas.openxmlformats.org/officeDocument/2006/relationships/image" Target="../media/image41.jpg"/></Relationships>
</file>

<file path=ppt/slides/_rels/slide3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45.png"/><Relationship Id="rId4" Type="http://schemas.openxmlformats.org/officeDocument/2006/relationships/image" Target="../media/image4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hyperlink" Target="https://www.youtube.com/watch?v=WjyVwE7pevM" TargetMode="External"/><Relationship Id="rId3" Type="http://schemas.openxmlformats.org/officeDocument/2006/relationships/image" Target="../media/image46.png"/><Relationship Id="rId7" Type="http://schemas.openxmlformats.org/officeDocument/2006/relationships/image" Target="../media/image48.png"/><Relationship Id="rId2" Type="http://schemas.openxmlformats.org/officeDocument/2006/relationships/hyperlink" Target="https://www.youtube.com/watch?v=KRwR5UZHNbA" TargetMode="External"/><Relationship Id="rId1" Type="http://schemas.openxmlformats.org/officeDocument/2006/relationships/slideLayout" Target="../slideLayouts/slideLayout2.xml"/><Relationship Id="rId6" Type="http://schemas.openxmlformats.org/officeDocument/2006/relationships/hyperlink" Target="https://www.youtube.com/watch?v=MbSEHFOnYBU" TargetMode="External"/><Relationship Id="rId5" Type="http://schemas.openxmlformats.org/officeDocument/2006/relationships/image" Target="../media/image47.png"/><Relationship Id="rId4" Type="http://schemas.openxmlformats.org/officeDocument/2006/relationships/hyperlink" Target="https://www.youtube.com/watch?v=ot9kvbxGExI" TargetMode="External"/><Relationship Id="rId9"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0.emf"/><Relationship Id="rId4" Type="http://schemas.openxmlformats.org/officeDocument/2006/relationships/package" Target="../embeddings/Microsoft_Word_Document1.docx"/></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1.emf"/><Relationship Id="rId4" Type="http://schemas.openxmlformats.org/officeDocument/2006/relationships/package" Target="../embeddings/Microsoft_Word_Document2.docx"/></Relationships>
</file>

<file path=ppt/slides/_rels/slide52.xml.rels><?xml version="1.0" encoding="UTF-8" standalone="yes"?>
<Relationships xmlns="http://schemas.openxmlformats.org/package/2006/relationships"><Relationship Id="rId3" Type="http://schemas.openxmlformats.org/officeDocument/2006/relationships/hyperlink" Target="https://www.youtube.com/watch?v=i7Huq1lwd2k" TargetMode="External"/><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hyperlink" Target="https://www.youtube.com/watch?v=cuYT2Y_B2is" TargetMode="External"/><Relationship Id="rId4" Type="http://schemas.openxmlformats.org/officeDocument/2006/relationships/image" Target="../media/image53.png"/></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55.emf"/><Relationship Id="rId4" Type="http://schemas.openxmlformats.org/officeDocument/2006/relationships/package" Target="../embeddings/Microsoft_Word_Document3.docx"/></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5.gif"/><Relationship Id="rId5" Type="http://schemas.openxmlformats.org/officeDocument/2006/relationships/image" Target="../media/image56.emf"/><Relationship Id="rId4" Type="http://schemas.openxmlformats.org/officeDocument/2006/relationships/package" Target="../embeddings/Microsoft_Word_Document4.docx"/></Relationships>
</file>

<file path=ppt/slides/_rels/slide5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hyperlink" Target="https://lavrebweb.wordpress.com/"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hyperlink" Target="https://paper.li/e-154525872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6"/>
          <p:cNvSpPr txBox="1">
            <a:spLocks noGrp="1"/>
          </p:cNvSpPr>
          <p:nvPr>
            <p:ph type="body" idx="1"/>
          </p:nvPr>
        </p:nvSpPr>
        <p:spPr>
          <a:xfrm>
            <a:off x="4572000" y="260648"/>
            <a:ext cx="3888431" cy="6408712"/>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endParaRPr lang="it-IT" sz="1200" u="sng" dirty="0">
              <a:solidFill>
                <a:schemeClr val="hlink"/>
              </a:solidFill>
              <a:latin typeface="Tahoma"/>
              <a:ea typeface="Tahoma"/>
              <a:cs typeface="Tahoma"/>
              <a:sym typeface="Tahoma"/>
            </a:endParaRPr>
          </a:p>
          <a:p>
            <a:pPr marL="114300" indent="0" algn="ctr">
              <a:buNone/>
            </a:pPr>
            <a:r>
              <a:rPr lang="en-GB" dirty="0" smtClean="0">
                <a:solidFill>
                  <a:srgbClr val="0070C0"/>
                </a:solidFill>
                <a:latin typeface="+mj-lt"/>
                <a:ea typeface="Arial"/>
                <a:cs typeface="Arial"/>
              </a:rPr>
              <a:t>Workshop </a:t>
            </a:r>
          </a:p>
          <a:p>
            <a:pPr marL="114300" indent="0" algn="ctr">
              <a:buNone/>
            </a:pPr>
            <a:r>
              <a:rPr lang="en-GB" dirty="0" smtClean="0">
                <a:solidFill>
                  <a:srgbClr val="0070C0"/>
                </a:solidFill>
                <a:latin typeface="+mj-lt"/>
                <a:ea typeface="Arial"/>
                <a:cs typeface="Arial"/>
              </a:rPr>
              <a:t>Cognition</a:t>
            </a:r>
            <a:r>
              <a:rPr lang="en-GB" dirty="0">
                <a:solidFill>
                  <a:srgbClr val="0070C0"/>
                </a:solidFill>
                <a:latin typeface="+mj-lt"/>
                <a:ea typeface="Arial"/>
                <a:cs typeface="Arial"/>
              </a:rPr>
              <a:t>, rationality, and </a:t>
            </a:r>
            <a:r>
              <a:rPr lang="en-GB" dirty="0" smtClean="0">
                <a:solidFill>
                  <a:srgbClr val="0070C0"/>
                </a:solidFill>
                <a:latin typeface="+mj-lt"/>
                <a:ea typeface="Arial"/>
                <a:cs typeface="Arial"/>
              </a:rPr>
              <a:t>pro-social </a:t>
            </a:r>
            <a:r>
              <a:rPr lang="en-GB" dirty="0" err="1" smtClean="0">
                <a:solidFill>
                  <a:srgbClr val="0070C0"/>
                </a:solidFill>
                <a:latin typeface="+mj-lt"/>
                <a:ea typeface="Arial"/>
                <a:cs typeface="Arial"/>
              </a:rPr>
              <a:t>behavior</a:t>
            </a:r>
            <a:endParaRPr lang="en-GB" sz="2000" dirty="0">
              <a:solidFill>
                <a:srgbClr val="0070C0"/>
              </a:solidFill>
              <a:latin typeface="+mj-lt"/>
              <a:ea typeface="Arial"/>
              <a:cs typeface="Arial"/>
            </a:endParaRPr>
          </a:p>
          <a:p>
            <a:pPr marL="342900" lvl="0" indent="-228600" algn="ctr" rtl="0">
              <a:lnSpc>
                <a:spcPct val="80000"/>
              </a:lnSpc>
              <a:spcBef>
                <a:spcPts val="400"/>
              </a:spcBef>
              <a:spcAft>
                <a:spcPts val="0"/>
              </a:spcAft>
              <a:buSzPts val="2000"/>
              <a:buNone/>
            </a:pPr>
            <a:endParaRPr lang="en-US" sz="2000" dirty="0">
              <a:solidFill>
                <a:srgbClr val="0070C0"/>
              </a:solidFill>
              <a:latin typeface="+mj-lt"/>
              <a:ea typeface="Arial"/>
              <a:cs typeface="Arial"/>
              <a:sym typeface="Arial"/>
            </a:endParaRPr>
          </a:p>
          <a:p>
            <a:pPr marL="342900" lvl="0" indent="-228600" algn="ctr" rtl="0">
              <a:lnSpc>
                <a:spcPct val="80000"/>
              </a:lnSpc>
              <a:spcBef>
                <a:spcPts val="400"/>
              </a:spcBef>
              <a:spcAft>
                <a:spcPts val="0"/>
              </a:spcAft>
              <a:buSzPts val="2000"/>
              <a:buNone/>
            </a:pPr>
            <a:endParaRPr lang="en-US" sz="2800" dirty="0">
              <a:solidFill>
                <a:srgbClr val="0070C0"/>
              </a:solidFill>
              <a:latin typeface="+mj-lt"/>
              <a:ea typeface="Arial"/>
              <a:cs typeface="Arial"/>
              <a:sym typeface="Arial"/>
            </a:endParaRPr>
          </a:p>
          <a:p>
            <a:pPr lvl="0" algn="ctr">
              <a:lnSpc>
                <a:spcPct val="80000"/>
              </a:lnSpc>
              <a:spcBef>
                <a:spcPts val="400"/>
              </a:spcBef>
              <a:spcAft>
                <a:spcPts val="0"/>
              </a:spcAft>
              <a:buSzPts val="2000"/>
              <a:buNone/>
            </a:pPr>
            <a:r>
              <a:rPr lang="en-US" sz="2800" b="1" dirty="0">
                <a:solidFill>
                  <a:srgbClr val="0070C0"/>
                </a:solidFill>
                <a:latin typeface="+mj-lt"/>
                <a:ea typeface="Arial"/>
                <a:cs typeface="Arial"/>
              </a:rPr>
              <a:t>Virtual Reality Experiments in </a:t>
            </a:r>
            <a:r>
              <a:rPr lang="en-US" sz="2800" b="1" dirty="0" smtClean="0">
                <a:solidFill>
                  <a:srgbClr val="0070C0"/>
                </a:solidFill>
                <a:latin typeface="+mj-lt"/>
                <a:ea typeface="Arial"/>
                <a:cs typeface="Arial"/>
              </a:rPr>
              <a:t>Economics</a:t>
            </a:r>
          </a:p>
          <a:p>
            <a:pPr lvl="0" algn="ctr">
              <a:lnSpc>
                <a:spcPct val="80000"/>
              </a:lnSpc>
              <a:spcBef>
                <a:spcPts val="400"/>
              </a:spcBef>
              <a:spcAft>
                <a:spcPts val="0"/>
              </a:spcAft>
              <a:buSzPts val="2000"/>
              <a:buNone/>
            </a:pPr>
            <a:endParaRPr lang="it-IT" sz="2800" dirty="0" smtClean="0">
              <a:solidFill>
                <a:srgbClr val="0070C0"/>
              </a:solidFill>
              <a:latin typeface="+mj-lt"/>
              <a:ea typeface="Arial"/>
              <a:cs typeface="Arial"/>
              <a:sym typeface="Arial"/>
            </a:endParaRPr>
          </a:p>
          <a:p>
            <a:pPr lvl="0" algn="ctr">
              <a:lnSpc>
                <a:spcPct val="80000"/>
              </a:lnSpc>
              <a:spcBef>
                <a:spcPts val="400"/>
              </a:spcBef>
              <a:spcAft>
                <a:spcPts val="0"/>
              </a:spcAft>
              <a:buSzPts val="2000"/>
              <a:buNone/>
            </a:pPr>
            <a:endParaRPr lang="it-IT" sz="2800" dirty="0">
              <a:solidFill>
                <a:srgbClr val="0070C0"/>
              </a:solidFill>
              <a:latin typeface="+mj-lt"/>
              <a:ea typeface="Arial"/>
              <a:cs typeface="Arial"/>
              <a:sym typeface="Arial"/>
            </a:endParaRPr>
          </a:p>
          <a:p>
            <a:pPr marL="342900" lvl="0" indent="-228600" algn="ctr" rtl="0">
              <a:lnSpc>
                <a:spcPct val="80000"/>
              </a:lnSpc>
              <a:spcBef>
                <a:spcPts val="210"/>
              </a:spcBef>
              <a:spcAft>
                <a:spcPts val="0"/>
              </a:spcAft>
              <a:buSzPts val="1050"/>
              <a:buNone/>
            </a:pPr>
            <a:r>
              <a:rPr lang="it-IT" sz="2400" dirty="0">
                <a:solidFill>
                  <a:srgbClr val="0070C0"/>
                </a:solidFill>
                <a:latin typeface="+mj-lt"/>
                <a:ea typeface="Arial"/>
                <a:cs typeface="Arial"/>
                <a:sym typeface="Arial"/>
              </a:rPr>
              <a:t>Alessandro Innocenti</a:t>
            </a:r>
          </a:p>
          <a:p>
            <a:pPr marL="342900" lvl="0" indent="-228600" algn="ctr" rtl="0">
              <a:lnSpc>
                <a:spcPct val="80000"/>
              </a:lnSpc>
              <a:spcBef>
                <a:spcPts val="600"/>
              </a:spcBef>
              <a:spcAft>
                <a:spcPts val="0"/>
              </a:spcAft>
              <a:buSzPts val="1050"/>
              <a:buNone/>
            </a:pPr>
            <a:r>
              <a:rPr lang="it-IT" sz="2000" dirty="0" err="1" smtClean="0">
                <a:solidFill>
                  <a:srgbClr val="0070C0"/>
                </a:solidFill>
                <a:latin typeface="+mj-lt"/>
                <a:ea typeface="Arial"/>
                <a:cs typeface="Arial"/>
                <a:sym typeface="Arial"/>
              </a:rPr>
              <a:t>University</a:t>
            </a:r>
            <a:r>
              <a:rPr lang="it-IT" sz="2000" dirty="0" smtClean="0">
                <a:solidFill>
                  <a:srgbClr val="0070C0"/>
                </a:solidFill>
                <a:latin typeface="+mj-lt"/>
                <a:ea typeface="Arial"/>
                <a:cs typeface="Arial"/>
                <a:sym typeface="Arial"/>
              </a:rPr>
              <a:t> of Siena</a:t>
            </a:r>
            <a:endParaRPr lang="it-IT" sz="2000" dirty="0">
              <a:solidFill>
                <a:srgbClr val="0070C0"/>
              </a:solidFill>
              <a:latin typeface="+mj-lt"/>
              <a:ea typeface="Arial"/>
              <a:cs typeface="Arial"/>
              <a:sym typeface="Arial"/>
            </a:endParaRPr>
          </a:p>
          <a:p>
            <a:pPr marL="342900" lvl="0" indent="-228600" algn="ctr" rtl="0">
              <a:lnSpc>
                <a:spcPct val="80000"/>
              </a:lnSpc>
              <a:spcBef>
                <a:spcPts val="210"/>
              </a:spcBef>
              <a:spcAft>
                <a:spcPts val="0"/>
              </a:spcAft>
              <a:buSzPts val="1050"/>
              <a:buNone/>
            </a:pPr>
            <a:endParaRPr lang="it-IT" sz="2800" dirty="0">
              <a:solidFill>
                <a:srgbClr val="0070C0"/>
              </a:solidFill>
              <a:latin typeface="+mj-lt"/>
              <a:ea typeface="Arial"/>
              <a:cs typeface="Arial"/>
              <a:sym typeface="Arial"/>
            </a:endParaRPr>
          </a:p>
          <a:p>
            <a:pPr marL="114300" indent="0" algn="ctr">
              <a:buNone/>
            </a:pPr>
            <a:r>
              <a:rPr lang="en-GB" dirty="0" smtClean="0">
                <a:solidFill>
                  <a:srgbClr val="0070C0"/>
                </a:solidFill>
                <a:latin typeface="+mj-lt"/>
                <a:ea typeface="Arial"/>
                <a:cs typeface="Arial"/>
              </a:rPr>
              <a:t>IMT </a:t>
            </a:r>
            <a:r>
              <a:rPr lang="en-GB" dirty="0">
                <a:solidFill>
                  <a:srgbClr val="0070C0"/>
                </a:solidFill>
                <a:latin typeface="+mj-lt"/>
                <a:ea typeface="Arial"/>
                <a:cs typeface="Arial"/>
              </a:rPr>
              <a:t>School for Advanced </a:t>
            </a:r>
            <a:r>
              <a:rPr lang="en-GB" dirty="0" smtClean="0">
                <a:solidFill>
                  <a:srgbClr val="0070C0"/>
                </a:solidFill>
                <a:latin typeface="+mj-lt"/>
                <a:ea typeface="Arial"/>
                <a:cs typeface="Arial"/>
              </a:rPr>
              <a:t>Studies, </a:t>
            </a:r>
            <a:r>
              <a:rPr lang="en-GB" dirty="0">
                <a:solidFill>
                  <a:srgbClr val="0070C0"/>
                </a:solidFill>
                <a:latin typeface="+mj-lt"/>
                <a:ea typeface="Arial"/>
                <a:cs typeface="Arial"/>
              </a:rPr>
              <a:t>Lucca</a:t>
            </a:r>
          </a:p>
          <a:p>
            <a:pPr marL="114300" indent="0" algn="ctr">
              <a:buNone/>
            </a:pPr>
            <a:r>
              <a:rPr lang="en-US" sz="2000" dirty="0">
                <a:solidFill>
                  <a:srgbClr val="0070C0"/>
                </a:solidFill>
                <a:latin typeface="+mj-lt"/>
                <a:ea typeface="Arial"/>
                <a:cs typeface="Arial"/>
              </a:rPr>
              <a:t>March 22, 2019</a:t>
            </a:r>
          </a:p>
        </p:txBody>
      </p:sp>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 y="0"/>
            <a:ext cx="4848301" cy="6858000"/>
          </a:xfrm>
          <a:prstGeom prst="rect">
            <a:avLst/>
          </a:prstGeom>
        </p:spPr>
      </p:pic>
    </p:spTree>
    <p:extLst>
      <p:ext uri="{BB962C8B-B14F-4D97-AF65-F5344CB8AC3E}">
        <p14:creationId xmlns:p14="http://schemas.microsoft.com/office/powerpoint/2010/main" val="20151466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it-IT" sz="4000" dirty="0" smtClean="0">
                <a:cs typeface="Arial" pitchFamily="34" charset="0"/>
              </a:rPr>
              <a:t>Talk </a:t>
            </a:r>
            <a:r>
              <a:rPr lang="it-IT" sz="4000" dirty="0" err="1" smtClean="0">
                <a:cs typeface="Arial" pitchFamily="34" charset="0"/>
              </a:rPr>
              <a:t>Purpose</a:t>
            </a:r>
            <a:endParaRPr lang="it-IT" sz="4000" dirty="0">
              <a:cs typeface="Arial" pitchFamily="34" charset="0"/>
            </a:endParaRPr>
          </a:p>
        </p:txBody>
      </p:sp>
      <p:sp>
        <p:nvSpPr>
          <p:cNvPr id="2" name="Content Placeholder 1"/>
          <p:cNvSpPr>
            <a:spLocks noGrp="1"/>
          </p:cNvSpPr>
          <p:nvPr>
            <p:ph idx="1"/>
          </p:nvPr>
        </p:nvSpPr>
        <p:spPr/>
        <p:txBody>
          <a:bodyPr>
            <a:normAutofit fontScale="85000" lnSpcReduction="10000"/>
          </a:bodyPr>
          <a:lstStyle/>
          <a:p>
            <a:pPr marL="180000" fontAlgn="auto">
              <a:spcBef>
                <a:spcPts val="600"/>
              </a:spcBef>
              <a:buSzPct val="50000"/>
              <a:buBlip>
                <a:blip r:embed="rId2"/>
              </a:buBlip>
            </a:pPr>
            <a:r>
              <a:rPr lang="en-US" sz="2800" dirty="0" smtClean="0"/>
              <a:t>To address the </a:t>
            </a:r>
            <a:r>
              <a:rPr lang="en-US" sz="2800" dirty="0"/>
              <a:t>question of whether behavior in virtual environments is a valuable source of empirical evidence for economists. </a:t>
            </a:r>
            <a:endParaRPr lang="en-US" sz="2800" dirty="0" smtClean="0"/>
          </a:p>
          <a:p>
            <a:pPr marL="180000" fontAlgn="auto">
              <a:spcBef>
                <a:spcPts val="600"/>
              </a:spcBef>
              <a:buSzPct val="50000"/>
              <a:buBlip>
                <a:blip r:embed="rId2"/>
              </a:buBlip>
            </a:pPr>
            <a:endParaRPr lang="en-US" sz="2800" dirty="0"/>
          </a:p>
          <a:p>
            <a:pPr marL="180000" fontAlgn="auto">
              <a:spcBef>
                <a:spcPts val="600"/>
              </a:spcBef>
              <a:buSzPct val="50000"/>
              <a:buBlip>
                <a:blip r:embed="rId2"/>
              </a:buBlip>
            </a:pPr>
            <a:r>
              <a:rPr lang="en-US" sz="2800" dirty="0" smtClean="0"/>
              <a:t>To propose the distinction between </a:t>
            </a:r>
            <a:r>
              <a:rPr lang="en-US" sz="2800" dirty="0"/>
              <a:t>low-immersive (LIVE) and high-immersive virtual environments (HIVE) </a:t>
            </a:r>
            <a:endParaRPr lang="en-US" sz="2800" dirty="0" smtClean="0"/>
          </a:p>
          <a:p>
            <a:pPr marL="180000" fontAlgn="auto">
              <a:spcBef>
                <a:spcPts val="600"/>
              </a:spcBef>
              <a:buSzPct val="50000"/>
              <a:buBlip>
                <a:blip r:embed="rId2"/>
              </a:buBlip>
            </a:pPr>
            <a:endParaRPr lang="en-US" sz="2800" dirty="0"/>
          </a:p>
          <a:p>
            <a:pPr marL="180000" fontAlgn="auto">
              <a:spcBef>
                <a:spcPts val="600"/>
              </a:spcBef>
              <a:buSzPct val="50000"/>
              <a:buBlip>
                <a:blip r:embed="rId2"/>
              </a:buBlip>
            </a:pPr>
            <a:r>
              <a:rPr lang="en-US" sz="2800" dirty="0" smtClean="0"/>
              <a:t>To argue </a:t>
            </a:r>
            <a:r>
              <a:rPr lang="en-US" sz="2800" dirty="0"/>
              <a:t>that virtual reality experiments are </a:t>
            </a:r>
            <a:r>
              <a:rPr lang="en-US" sz="2800" i="1" dirty="0"/>
              <a:t>framed </a:t>
            </a:r>
            <a:r>
              <a:rPr lang="en-US" sz="2800" dirty="0"/>
              <a:t>field experiments, which allow testing the effect of contextual cues on economic </a:t>
            </a:r>
            <a:r>
              <a:rPr lang="en-US" sz="2800" dirty="0" smtClean="0"/>
              <a:t>behavior</a:t>
            </a:r>
          </a:p>
          <a:p>
            <a:pPr marL="180000" fontAlgn="auto">
              <a:spcBef>
                <a:spcPts val="600"/>
              </a:spcBef>
              <a:buSzPct val="50000"/>
              <a:buBlip>
                <a:blip r:embed="rId2"/>
              </a:buBlip>
            </a:pPr>
            <a:endParaRPr lang="en-US" sz="2800" dirty="0"/>
          </a:p>
          <a:p>
            <a:pPr marL="180000" fontAlgn="auto">
              <a:spcBef>
                <a:spcPts val="0"/>
              </a:spcBef>
              <a:buSzPct val="50000"/>
              <a:buBlip>
                <a:blip r:embed="rId2"/>
              </a:buBlip>
            </a:pPr>
            <a:r>
              <a:rPr lang="en-US" sz="2800" dirty="0"/>
              <a:t>To explore the potentialities of virtual reality experiments  in economics</a:t>
            </a:r>
            <a:endParaRPr lang="it-IT" sz="2800" dirty="0"/>
          </a:p>
          <a:p>
            <a:pPr marL="180000">
              <a:spcBef>
                <a:spcPts val="600"/>
              </a:spcBef>
            </a:pP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it-IT" sz="4000" dirty="0" smtClean="0">
                <a:cs typeface="Arial" pitchFamily="34" charset="0"/>
              </a:rPr>
              <a:t>Talk </a:t>
            </a:r>
            <a:r>
              <a:rPr lang="it-IT" sz="4000" dirty="0" err="1" smtClean="0">
                <a:cs typeface="Arial" pitchFamily="34" charset="0"/>
              </a:rPr>
              <a:t>Outline</a:t>
            </a:r>
            <a:endParaRPr lang="it-IT" sz="4000" dirty="0">
              <a:cs typeface="Arial" pitchFamily="34" charset="0"/>
            </a:endParaRPr>
          </a:p>
        </p:txBody>
      </p:sp>
      <p:sp>
        <p:nvSpPr>
          <p:cNvPr id="2" name="Content Placeholder 1"/>
          <p:cNvSpPr>
            <a:spLocks noGrp="1"/>
          </p:cNvSpPr>
          <p:nvPr>
            <p:ph idx="1"/>
          </p:nvPr>
        </p:nvSpPr>
        <p:spPr>
          <a:xfrm>
            <a:off x="395536" y="1600200"/>
            <a:ext cx="8064896" cy="4800600"/>
          </a:xfrm>
        </p:spPr>
        <p:txBody>
          <a:bodyPr>
            <a:normAutofit/>
          </a:bodyPr>
          <a:lstStyle/>
          <a:p>
            <a:pPr marL="628650" indent="-514350">
              <a:lnSpc>
                <a:spcPct val="200000"/>
              </a:lnSpc>
              <a:buClr>
                <a:srgbClr val="FF0000"/>
              </a:buClr>
              <a:buSzPct val="65000"/>
              <a:buFont typeface="+mj-lt"/>
              <a:buAutoNum type="arabicPeriod"/>
            </a:pPr>
            <a:r>
              <a:rPr lang="it-IT" sz="2800" b="1" dirty="0" smtClean="0">
                <a:solidFill>
                  <a:srgbClr val="FF0000"/>
                </a:solidFill>
                <a:ea typeface="Verdana" pitchFamily="34" charset="0"/>
                <a:cs typeface="Arial" pitchFamily="34" charset="0"/>
              </a:rPr>
              <a:t>The </a:t>
            </a:r>
            <a:r>
              <a:rPr lang="it-IT" sz="2800" b="1" dirty="0" err="1" smtClean="0">
                <a:solidFill>
                  <a:srgbClr val="FF0000"/>
                </a:solidFill>
                <a:ea typeface="Verdana" pitchFamily="34" charset="0"/>
                <a:cs typeface="Arial" pitchFamily="34" charset="0"/>
              </a:rPr>
              <a:t>Context-Free</a:t>
            </a:r>
            <a:r>
              <a:rPr lang="it-IT" sz="2800" b="1" dirty="0" smtClean="0">
                <a:solidFill>
                  <a:srgbClr val="FF0000"/>
                </a:solidFill>
                <a:ea typeface="Verdana" pitchFamily="34" charset="0"/>
                <a:cs typeface="Arial" pitchFamily="34" charset="0"/>
              </a:rPr>
              <a:t> </a:t>
            </a:r>
            <a:r>
              <a:rPr lang="it-IT" sz="2800" b="1" dirty="0" err="1" smtClean="0">
                <a:solidFill>
                  <a:srgbClr val="FF0000"/>
                </a:solidFill>
                <a:ea typeface="Verdana" pitchFamily="34" charset="0"/>
                <a:cs typeface="Arial" pitchFamily="34" charset="0"/>
              </a:rPr>
              <a:t>Bias</a:t>
            </a:r>
            <a:endParaRPr lang="it-IT" sz="2800" b="1" dirty="0" smtClean="0">
              <a:solidFill>
                <a:srgbClr val="FF0000"/>
              </a:solidFill>
              <a:ea typeface="Verdana" pitchFamily="34" charset="0"/>
              <a:cs typeface="Arial" pitchFamily="34" charset="0"/>
            </a:endParaRPr>
          </a:p>
          <a:p>
            <a:pPr marL="628650" indent="-514350">
              <a:lnSpc>
                <a:spcPct val="200000"/>
              </a:lnSpc>
              <a:buClr>
                <a:srgbClr val="FF0000"/>
              </a:buClr>
              <a:buSzPct val="65000"/>
              <a:buFont typeface="+mj-lt"/>
              <a:buAutoNum type="arabicPeriod"/>
            </a:pPr>
            <a:r>
              <a:rPr lang="it-IT" sz="2800" b="1" dirty="0" err="1" smtClean="0">
                <a:solidFill>
                  <a:srgbClr val="FF0000"/>
                </a:solidFill>
                <a:ea typeface="Verdana" pitchFamily="34" charset="0"/>
                <a:cs typeface="Arial" pitchFamily="34" charset="0"/>
              </a:rPr>
              <a:t>Low</a:t>
            </a:r>
            <a:r>
              <a:rPr lang="it-IT" sz="2800" b="1" dirty="0" smtClean="0">
                <a:solidFill>
                  <a:srgbClr val="FF0000"/>
                </a:solidFill>
                <a:ea typeface="Verdana" pitchFamily="34" charset="0"/>
                <a:cs typeface="Arial" pitchFamily="34" charset="0"/>
              </a:rPr>
              <a:t> and High </a:t>
            </a:r>
            <a:r>
              <a:rPr lang="it-IT" sz="2800" b="1" dirty="0" err="1" smtClean="0">
                <a:solidFill>
                  <a:srgbClr val="FF0000"/>
                </a:solidFill>
                <a:ea typeface="Verdana" pitchFamily="34" charset="0"/>
                <a:cs typeface="Arial" pitchFamily="34" charset="0"/>
              </a:rPr>
              <a:t>Immersive</a:t>
            </a:r>
            <a:r>
              <a:rPr lang="it-IT" sz="2800" b="1" dirty="0" smtClean="0">
                <a:solidFill>
                  <a:srgbClr val="FF0000"/>
                </a:solidFill>
                <a:ea typeface="Verdana" pitchFamily="34" charset="0"/>
                <a:cs typeface="Arial" pitchFamily="34" charset="0"/>
              </a:rPr>
              <a:t> Virtual </a:t>
            </a:r>
            <a:r>
              <a:rPr lang="it-IT" sz="2800" b="1" dirty="0" err="1" smtClean="0">
                <a:solidFill>
                  <a:srgbClr val="FF0000"/>
                </a:solidFill>
                <a:ea typeface="Verdana" pitchFamily="34" charset="0"/>
                <a:cs typeface="Arial" pitchFamily="34" charset="0"/>
              </a:rPr>
              <a:t>Environments</a:t>
            </a:r>
            <a:endParaRPr lang="it-IT" sz="2800" b="1" dirty="0" smtClean="0">
              <a:solidFill>
                <a:srgbClr val="FF0000"/>
              </a:solidFill>
              <a:ea typeface="Verdana" pitchFamily="34" charset="0"/>
              <a:cs typeface="Arial" pitchFamily="34" charset="0"/>
            </a:endParaRPr>
          </a:p>
          <a:p>
            <a:pPr marL="628650" indent="-514350">
              <a:lnSpc>
                <a:spcPct val="200000"/>
              </a:lnSpc>
              <a:buClr>
                <a:srgbClr val="FF0000"/>
              </a:buClr>
              <a:buSzPct val="65000"/>
              <a:buFont typeface="+mj-lt"/>
              <a:buAutoNum type="arabicPeriod"/>
            </a:pPr>
            <a:r>
              <a:rPr lang="it-IT" sz="2800" b="1" dirty="0" smtClean="0">
                <a:solidFill>
                  <a:srgbClr val="FF0000"/>
                </a:solidFill>
                <a:ea typeface="Verdana" pitchFamily="34" charset="0"/>
                <a:cs typeface="Arial" pitchFamily="34" charset="0"/>
              </a:rPr>
              <a:t>LIVE  Applications</a:t>
            </a:r>
          </a:p>
          <a:p>
            <a:pPr marL="628650" indent="-514350">
              <a:lnSpc>
                <a:spcPct val="200000"/>
              </a:lnSpc>
              <a:buClr>
                <a:srgbClr val="FF0000"/>
              </a:buClr>
              <a:buSzPct val="65000"/>
              <a:buFont typeface="+mj-lt"/>
              <a:buAutoNum type="arabicPeriod"/>
            </a:pPr>
            <a:r>
              <a:rPr lang="it-IT" sz="2800" b="1" dirty="0" err="1" smtClean="0">
                <a:solidFill>
                  <a:srgbClr val="FF0000"/>
                </a:solidFill>
                <a:ea typeface="Verdana" pitchFamily="34" charset="0"/>
                <a:cs typeface="Arial" pitchFamily="34" charset="0"/>
              </a:rPr>
              <a:t>What</a:t>
            </a:r>
            <a:r>
              <a:rPr lang="it-IT" sz="2800" b="1" dirty="0" smtClean="0">
                <a:solidFill>
                  <a:srgbClr val="FF0000"/>
                </a:solidFill>
                <a:ea typeface="Verdana" pitchFamily="34" charset="0"/>
                <a:cs typeface="Arial" pitchFamily="34" charset="0"/>
              </a:rPr>
              <a:t> future? A </a:t>
            </a:r>
            <a:r>
              <a:rPr lang="it-IT" sz="2800" b="1" dirty="0" err="1" smtClean="0">
                <a:solidFill>
                  <a:srgbClr val="FF0000"/>
                </a:solidFill>
                <a:ea typeface="Verdana" pitchFamily="34" charset="0"/>
                <a:cs typeface="Arial" pitchFamily="34" charset="0"/>
              </a:rPr>
              <a:t>modest</a:t>
            </a:r>
            <a:r>
              <a:rPr lang="it-IT" sz="2800" b="1" dirty="0" smtClean="0">
                <a:solidFill>
                  <a:srgbClr val="FF0000"/>
                </a:solidFill>
                <a:ea typeface="Verdana" pitchFamily="34" charset="0"/>
                <a:cs typeface="Arial" pitchFamily="34" charset="0"/>
              </a:rPr>
              <a:t> </a:t>
            </a:r>
            <a:r>
              <a:rPr lang="it-IT" sz="2800" b="1" dirty="0" err="1" smtClean="0">
                <a:solidFill>
                  <a:srgbClr val="FF0000"/>
                </a:solidFill>
                <a:ea typeface="Verdana" pitchFamily="34" charset="0"/>
                <a:cs typeface="Arial" pitchFamily="34" charset="0"/>
              </a:rPr>
              <a:t>approach</a:t>
            </a:r>
            <a:endParaRPr lang="it-IT" sz="2800" b="1" dirty="0">
              <a:solidFill>
                <a:srgbClr val="FF0000"/>
              </a:solidFill>
              <a:ea typeface="Verdana"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4000" dirty="0" smtClean="0">
                <a:cs typeface="Arial" pitchFamily="34" charset="0"/>
              </a:rPr>
              <a:t>Weaknesses of lab experiments</a:t>
            </a:r>
            <a:endParaRPr lang="it-IT" sz="4000" dirty="0">
              <a:cs typeface="Arial" pitchFamily="34" charset="0"/>
            </a:endParaRPr>
          </a:p>
        </p:txBody>
      </p:sp>
      <p:sp>
        <p:nvSpPr>
          <p:cNvPr id="2" name="Content Placeholder 1"/>
          <p:cNvSpPr>
            <a:spLocks noGrp="1"/>
          </p:cNvSpPr>
          <p:nvPr>
            <p:ph idx="1"/>
          </p:nvPr>
        </p:nvSpPr>
        <p:spPr>
          <a:xfrm>
            <a:off x="457200" y="1600200"/>
            <a:ext cx="8003232" cy="4800600"/>
          </a:xfrm>
        </p:spPr>
        <p:txBody>
          <a:bodyPr>
            <a:normAutofit lnSpcReduction="10000"/>
          </a:bodyPr>
          <a:lstStyle/>
          <a:p>
            <a:pPr marL="0" indent="-457200">
              <a:lnSpc>
                <a:spcPct val="150000"/>
              </a:lnSpc>
              <a:spcBef>
                <a:spcPts val="0"/>
              </a:spcBef>
              <a:buNone/>
            </a:pPr>
            <a:r>
              <a:rPr lang="en-US" sz="2600" dirty="0" smtClean="0">
                <a:cs typeface="Arial" pitchFamily="34" charset="0"/>
              </a:rPr>
              <a:t>a) experimental situations are not really presented, but only described through language</a:t>
            </a:r>
          </a:p>
          <a:p>
            <a:pPr marL="0" indent="-457200" fontAlgn="auto">
              <a:lnSpc>
                <a:spcPct val="150000"/>
              </a:lnSpc>
              <a:spcBef>
                <a:spcPts val="0"/>
              </a:spcBef>
              <a:buNone/>
            </a:pPr>
            <a:r>
              <a:rPr lang="en-US" sz="2600" dirty="0" smtClean="0">
                <a:cs typeface="Arial" pitchFamily="34" charset="0"/>
              </a:rPr>
              <a:t>b) choices and decisions are only evoked, not really performed </a:t>
            </a:r>
          </a:p>
          <a:p>
            <a:pPr marL="0" indent="-457200" fontAlgn="auto">
              <a:lnSpc>
                <a:spcPct val="150000"/>
              </a:lnSpc>
              <a:spcBef>
                <a:spcPts val="0"/>
              </a:spcBef>
              <a:buNone/>
            </a:pPr>
            <a:r>
              <a:rPr lang="en-US" sz="2600" dirty="0" smtClean="0">
                <a:cs typeface="Arial" pitchFamily="34" charset="0"/>
              </a:rPr>
              <a:t>c) there is lack in the normal cascade of events as actions and reactions</a:t>
            </a:r>
          </a:p>
          <a:p>
            <a:pPr marL="0" indent="-457200" fontAlgn="auto">
              <a:lnSpc>
                <a:spcPct val="150000"/>
              </a:lnSpc>
              <a:spcBef>
                <a:spcPts val="0"/>
              </a:spcBef>
              <a:buNone/>
            </a:pPr>
            <a:r>
              <a:rPr lang="en-US" sz="2600" dirty="0" smtClean="0">
                <a:cs typeface="Arial" pitchFamily="34" charset="0"/>
              </a:rPr>
              <a:t>d) temporal frame is compressed</a:t>
            </a:r>
          </a:p>
          <a:p>
            <a:pPr marL="0" indent="-457200">
              <a:lnSpc>
                <a:spcPct val="150000"/>
              </a:lnSpc>
              <a:spcBef>
                <a:spcPts val="0"/>
              </a:spcBef>
              <a:buNone/>
            </a:pPr>
            <a:r>
              <a:rPr lang="en-US" sz="2600" dirty="0" smtClean="0">
                <a:cs typeface="Arial" pitchFamily="34" charset="0"/>
              </a:rPr>
              <a:t>e) </a:t>
            </a:r>
            <a:r>
              <a:rPr lang="en-US" sz="2600" b="1" dirty="0" smtClean="0">
                <a:cs typeface="Arial" pitchFamily="34" charset="0"/>
              </a:rPr>
              <a:t>irrelevance of the context </a:t>
            </a:r>
          </a:p>
          <a:p>
            <a:pPr marL="0" indent="-457200" fontAlgn="auto">
              <a:lnSpc>
                <a:spcPct val="150000"/>
              </a:lnSpc>
              <a:spcBef>
                <a:spcPts val="0"/>
              </a:spcBef>
              <a:buNone/>
            </a:pPr>
            <a:endParaRPr lang="it-IT" sz="2800" dirty="0" smtClean="0">
              <a:latin typeface="Arial" pitchFamily="34" charset="0"/>
              <a:cs typeface="Arial" pitchFamily="34" charset="0"/>
            </a:endParaRPr>
          </a:p>
          <a:p>
            <a:pPr fontAlgn="auto">
              <a:buNone/>
            </a:pPr>
            <a:endParaRPr lang="it-IT" dirty="0" smtClean="0"/>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3"/>
          <p:cNvSpPr>
            <a:spLocks noGrp="1"/>
          </p:cNvSpPr>
          <p:nvPr>
            <p:ph type="title"/>
          </p:nvPr>
        </p:nvSpPr>
        <p:spPr/>
        <p:txBody>
          <a:bodyPr>
            <a:noAutofit/>
          </a:bodyPr>
          <a:lstStyle/>
          <a:p>
            <a:pPr algn="ctr" eaLnBrk="1" fontAlgn="auto" hangingPunct="1">
              <a:spcAft>
                <a:spcPts val="0"/>
              </a:spcAft>
              <a:defRPr/>
            </a:pPr>
            <a:r>
              <a:rPr lang="en-US" sz="4000" dirty="0" smtClean="0">
                <a:cs typeface="Arial" pitchFamily="34" charset="0"/>
              </a:rPr>
              <a:t>Lab as silicon chip production</a:t>
            </a:r>
          </a:p>
        </p:txBody>
      </p:sp>
      <p:sp>
        <p:nvSpPr>
          <p:cNvPr id="11268" name="Segnaposto contenuto 4"/>
          <p:cNvSpPr>
            <a:spLocks noGrp="1"/>
          </p:cNvSpPr>
          <p:nvPr>
            <p:ph idx="1"/>
          </p:nvPr>
        </p:nvSpPr>
        <p:spPr>
          <a:xfrm>
            <a:off x="457200" y="1600200"/>
            <a:ext cx="8003232" cy="4800600"/>
          </a:xfrm>
        </p:spPr>
        <p:txBody>
          <a:bodyPr>
            <a:normAutofit fontScale="25000" lnSpcReduction="20000"/>
          </a:bodyPr>
          <a:lstStyle/>
          <a:p>
            <a:pPr marL="365760" indent="-256032" eaLnBrk="1" fontAlgn="auto" hangingPunct="1">
              <a:spcAft>
                <a:spcPts val="0"/>
              </a:spcAft>
              <a:buFont typeface="Arial" charset="0"/>
              <a:buChar char="•"/>
              <a:defRPr/>
            </a:pPr>
            <a:endParaRPr lang="en-US" sz="2200" dirty="0" smtClean="0"/>
          </a:p>
          <a:p>
            <a:pPr marL="0" indent="0" eaLnBrk="1" fontAlgn="auto" hangingPunct="1">
              <a:lnSpc>
                <a:spcPct val="134000"/>
              </a:lnSpc>
              <a:spcBef>
                <a:spcPts val="0"/>
              </a:spcBef>
              <a:spcAft>
                <a:spcPts val="0"/>
              </a:spcAft>
              <a:buFont typeface="Wingdings 3" pitchFamily="18" charset="2"/>
              <a:buNone/>
              <a:defRPr/>
            </a:pPr>
            <a:r>
              <a:rPr lang="en-US" sz="10400" dirty="0" smtClean="0">
                <a:cs typeface="Arial" pitchFamily="34" charset="0"/>
              </a:rPr>
              <a:t>Many experimental economists seem to view their enterprise as akin to silicon chip production. Subjects are removed from all familiar contextual cues. Like the characters 'thing one' and 'thing two' in Dr. </a:t>
            </a:r>
            <a:r>
              <a:rPr lang="en-US" sz="10400" dirty="0" err="1" smtClean="0">
                <a:cs typeface="Arial" pitchFamily="34" charset="0"/>
              </a:rPr>
              <a:t>Suess</a:t>
            </a:r>
            <a:r>
              <a:rPr lang="en-US" sz="10400" dirty="0" smtClean="0">
                <a:cs typeface="Arial" pitchFamily="34" charset="0"/>
              </a:rPr>
              <a:t>' Cat in the Hat, buyers and sellers become 'persons A and B', and all other information that might make the situation familiar and provide a clue about how to behave is removed.</a:t>
            </a:r>
          </a:p>
          <a:p>
            <a:pPr marL="0" lvl="3" indent="0" algn="r" eaLnBrk="1" fontAlgn="auto" hangingPunct="1">
              <a:lnSpc>
                <a:spcPct val="134000"/>
              </a:lnSpc>
              <a:spcBef>
                <a:spcPts val="0"/>
              </a:spcBef>
              <a:spcAft>
                <a:spcPts val="0"/>
              </a:spcAft>
              <a:buFont typeface="Wingdings 2" pitchFamily="18" charset="2"/>
              <a:buNone/>
              <a:defRPr/>
            </a:pPr>
            <a:r>
              <a:rPr lang="en-US" sz="10400" dirty="0" smtClean="0">
                <a:cs typeface="Arial" pitchFamily="34" charset="0"/>
              </a:rPr>
              <a:t>George </a:t>
            </a:r>
            <a:r>
              <a:rPr lang="en-US" sz="10400" dirty="0" err="1" smtClean="0">
                <a:cs typeface="Arial" pitchFamily="34" charset="0"/>
              </a:rPr>
              <a:t>Loewenstein</a:t>
            </a:r>
            <a:r>
              <a:rPr lang="en-US" sz="10400" dirty="0" smtClean="0">
                <a:cs typeface="Arial" pitchFamily="34" charset="0"/>
              </a:rPr>
              <a:t> (1999)</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it-IT" sz="4000" dirty="0" smtClean="0"/>
              <a:t>Trust  Game</a:t>
            </a:r>
            <a:endParaRPr lang="it-IT" sz="4000" dirty="0"/>
          </a:p>
        </p:txBody>
      </p:sp>
      <p:pic>
        <p:nvPicPr>
          <p:cNvPr id="5" name="Content Placeholder 4" descr="Trust.JPG"/>
          <p:cNvPicPr>
            <a:picLocks noGrp="1" noChangeAspect="1"/>
          </p:cNvPicPr>
          <p:nvPr>
            <p:ph idx="1"/>
          </p:nvPr>
        </p:nvPicPr>
        <p:blipFill>
          <a:blip r:embed="rId2" cstate="print"/>
          <a:stretch>
            <a:fillRect/>
          </a:stretch>
        </p:blipFill>
        <p:spPr>
          <a:xfrm>
            <a:off x="2123728" y="2060848"/>
            <a:ext cx="4722273" cy="3932426"/>
          </a:xfrm>
        </p:spPr>
      </p:pic>
      <p:sp>
        <p:nvSpPr>
          <p:cNvPr id="2" name="CasellaDiTesto 1"/>
          <p:cNvSpPr txBox="1"/>
          <p:nvPr/>
        </p:nvSpPr>
        <p:spPr>
          <a:xfrm>
            <a:off x="6084168" y="6165304"/>
            <a:ext cx="2183996" cy="369332"/>
          </a:xfrm>
          <a:prstGeom prst="rect">
            <a:avLst/>
          </a:prstGeom>
          <a:noFill/>
        </p:spPr>
        <p:txBody>
          <a:bodyPr wrap="none" rtlCol="0">
            <a:spAutoFit/>
          </a:bodyPr>
          <a:lstStyle/>
          <a:p>
            <a:r>
              <a:rPr lang="it-IT" dirty="0" err="1" smtClean="0"/>
              <a:t>McCabe</a:t>
            </a:r>
            <a:r>
              <a:rPr lang="it-IT" dirty="0" smtClean="0"/>
              <a:t> et al. (2001)</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3"/>
          <p:cNvSpPr>
            <a:spLocks noGrp="1"/>
          </p:cNvSpPr>
          <p:nvPr>
            <p:ph type="title"/>
          </p:nvPr>
        </p:nvSpPr>
        <p:spPr/>
        <p:txBody>
          <a:bodyPr/>
          <a:lstStyle/>
          <a:p>
            <a:pPr algn="ctr" eaLnBrk="1" fontAlgn="auto" hangingPunct="1">
              <a:spcAft>
                <a:spcPts val="0"/>
              </a:spcAft>
              <a:defRPr/>
            </a:pPr>
            <a:r>
              <a:rPr lang="en-US" sz="4000" dirty="0" smtClean="0">
                <a:solidFill>
                  <a:srgbClr val="FF0000"/>
                </a:solidFill>
                <a:cs typeface="Arial" pitchFamily="34" charset="0"/>
              </a:rPr>
              <a:t>1. The context-free bias</a:t>
            </a:r>
          </a:p>
        </p:txBody>
      </p:sp>
      <p:sp>
        <p:nvSpPr>
          <p:cNvPr id="11268" name="Segnaposto contenuto 4"/>
          <p:cNvSpPr>
            <a:spLocks noGrp="1"/>
          </p:cNvSpPr>
          <p:nvPr>
            <p:ph idx="1"/>
          </p:nvPr>
        </p:nvSpPr>
        <p:spPr>
          <a:xfrm>
            <a:off x="457200" y="1600200"/>
            <a:ext cx="8003232" cy="4800600"/>
          </a:xfrm>
        </p:spPr>
        <p:txBody>
          <a:bodyPr>
            <a:normAutofit fontScale="25000" lnSpcReduction="20000"/>
          </a:bodyPr>
          <a:lstStyle/>
          <a:p>
            <a:pPr marL="365760" indent="-256032" eaLnBrk="1" fontAlgn="auto" hangingPunct="1">
              <a:spcAft>
                <a:spcPts val="0"/>
              </a:spcAft>
              <a:buFont typeface="Arial" charset="0"/>
              <a:buChar char="•"/>
              <a:defRPr/>
            </a:pPr>
            <a:endParaRPr lang="en-US" sz="2200" dirty="0" smtClean="0"/>
          </a:p>
          <a:p>
            <a:pPr marL="365760" indent="-256032" eaLnBrk="1" fontAlgn="auto" hangingPunct="1">
              <a:lnSpc>
                <a:spcPct val="120000"/>
              </a:lnSpc>
              <a:spcBef>
                <a:spcPts val="0"/>
              </a:spcBef>
              <a:spcAft>
                <a:spcPts val="0"/>
              </a:spcAft>
              <a:buSzPct val="50000"/>
              <a:buBlip>
                <a:blip r:embed="rId3"/>
              </a:buBlip>
              <a:defRPr/>
            </a:pPr>
            <a:r>
              <a:rPr lang="en-US" sz="10400" dirty="0" smtClean="0">
                <a:latin typeface="Arial" pitchFamily="34" charset="0"/>
                <a:cs typeface="Arial" pitchFamily="34" charset="0"/>
              </a:rPr>
              <a:t>The context-free experiment is an elusive goal</a:t>
            </a:r>
          </a:p>
          <a:p>
            <a:pPr marL="365760" indent="-256032" eaLnBrk="1" fontAlgn="auto" hangingPunct="1">
              <a:lnSpc>
                <a:spcPct val="120000"/>
              </a:lnSpc>
              <a:spcBef>
                <a:spcPts val="0"/>
              </a:spcBef>
              <a:spcAft>
                <a:spcPts val="0"/>
              </a:spcAft>
              <a:buSzPct val="50000"/>
              <a:buBlip>
                <a:blip r:embed="rId3"/>
              </a:buBlip>
              <a:defRPr/>
            </a:pPr>
            <a:endParaRPr lang="it-IT" sz="10400" dirty="0" smtClean="0">
              <a:latin typeface="Arial" pitchFamily="34" charset="0"/>
              <a:cs typeface="Arial" pitchFamily="34" charset="0"/>
            </a:endParaRPr>
          </a:p>
          <a:p>
            <a:pPr marL="365760" indent="-256032" eaLnBrk="1" fontAlgn="auto" hangingPunct="1">
              <a:lnSpc>
                <a:spcPct val="120000"/>
              </a:lnSpc>
              <a:spcBef>
                <a:spcPts val="0"/>
              </a:spcBef>
              <a:spcAft>
                <a:spcPts val="0"/>
              </a:spcAft>
              <a:buSzPct val="50000"/>
              <a:buBlip>
                <a:blip r:embed="rId3"/>
              </a:buBlip>
              <a:defRPr/>
            </a:pPr>
            <a:r>
              <a:rPr lang="en-US" sz="10400" dirty="0" smtClean="0">
                <a:latin typeface="Arial" pitchFamily="34" charset="0"/>
                <a:cs typeface="Arial" pitchFamily="34" charset="0"/>
              </a:rPr>
              <a:t>A major tenet of cognitive psychology is how all forms of thinking and problem solving are context-dependent</a:t>
            </a:r>
          </a:p>
          <a:p>
            <a:pPr marL="365760" indent="-256032" eaLnBrk="1" fontAlgn="auto" hangingPunct="1">
              <a:lnSpc>
                <a:spcPct val="120000"/>
              </a:lnSpc>
              <a:spcBef>
                <a:spcPts val="0"/>
              </a:spcBef>
              <a:spcAft>
                <a:spcPts val="0"/>
              </a:spcAft>
              <a:buSzPct val="50000"/>
              <a:buBlip>
                <a:blip r:embed="rId3"/>
              </a:buBlip>
              <a:defRPr/>
            </a:pPr>
            <a:endParaRPr lang="it-IT" sz="10400" dirty="0" smtClean="0">
              <a:latin typeface="Arial" pitchFamily="34" charset="0"/>
              <a:cs typeface="Arial" pitchFamily="34" charset="0"/>
            </a:endParaRPr>
          </a:p>
          <a:p>
            <a:pPr marL="365760" indent="-256032" eaLnBrk="1" fontAlgn="auto" hangingPunct="1">
              <a:lnSpc>
                <a:spcPct val="120000"/>
              </a:lnSpc>
              <a:spcBef>
                <a:spcPts val="0"/>
              </a:spcBef>
              <a:spcAft>
                <a:spcPts val="0"/>
              </a:spcAft>
              <a:buSzPct val="50000"/>
              <a:buBlip>
                <a:blip r:embed="rId3"/>
              </a:buBlip>
              <a:defRPr/>
            </a:pPr>
            <a:r>
              <a:rPr lang="en-US" sz="10400" dirty="0" smtClean="0">
                <a:latin typeface="Arial" pitchFamily="34" charset="0"/>
                <a:cs typeface="Arial" pitchFamily="34" charset="0"/>
              </a:rPr>
              <a:t>The laboratory is not a socially neutral context, but is itself an institution with its own formal or informal, explicit or tacit, rules</a:t>
            </a:r>
          </a:p>
          <a:p>
            <a:pPr>
              <a:lnSpc>
                <a:spcPct val="120000"/>
              </a:lnSpc>
              <a:spcBef>
                <a:spcPts val="0"/>
              </a:spcBef>
              <a:buSzPct val="50000"/>
              <a:buBlip>
                <a:blip r:embed="rId3"/>
              </a:buBlip>
              <a:defRPr/>
            </a:pPr>
            <a:endParaRPr lang="it-IT" sz="10400" dirty="0" smtClean="0">
              <a:latin typeface="Arial" pitchFamily="34" charset="0"/>
              <a:cs typeface="Arial" pitchFamily="34" charset="0"/>
            </a:endParaRPr>
          </a:p>
          <a:p>
            <a:pPr>
              <a:lnSpc>
                <a:spcPct val="120000"/>
              </a:lnSpc>
              <a:spcBef>
                <a:spcPts val="0"/>
              </a:spcBef>
              <a:buSzPct val="50000"/>
              <a:buBlip>
                <a:blip r:embed="rId3"/>
              </a:buBlip>
              <a:defRPr/>
            </a:pPr>
            <a:r>
              <a:rPr lang="it-IT" sz="10400" dirty="0" smtClean="0">
                <a:latin typeface="Arial" pitchFamily="34" charset="0"/>
                <a:cs typeface="Arial" pitchFamily="34" charset="0"/>
              </a:rPr>
              <a:t>G</a:t>
            </a:r>
            <a:r>
              <a:rPr lang="en-US" sz="10400" dirty="0" err="1" smtClean="0">
                <a:latin typeface="Arial" pitchFamily="34" charset="0"/>
                <a:cs typeface="Arial" pitchFamily="34" charset="0"/>
              </a:rPr>
              <a:t>ames</a:t>
            </a:r>
            <a:r>
              <a:rPr lang="en-US" sz="10400" dirty="0" smtClean="0">
                <a:latin typeface="Arial" pitchFamily="34" charset="0"/>
                <a:cs typeface="Arial" pitchFamily="34" charset="0"/>
              </a:rPr>
              <a:t> in the laboratory are usually played without labels but subjects inevitably apply their own labels</a:t>
            </a:r>
            <a:endParaRPr lang="it-IT" sz="10400" dirty="0" smtClean="0">
              <a:latin typeface="Arial" pitchFamily="34" charset="0"/>
              <a:cs typeface="Arial" pitchFamily="34" charset="0"/>
            </a:endParaRPr>
          </a:p>
          <a:p>
            <a:pPr>
              <a:lnSpc>
                <a:spcPct val="120000"/>
              </a:lnSpc>
              <a:spcBef>
                <a:spcPts val="0"/>
              </a:spcBef>
              <a:buSzPct val="50000"/>
              <a:buBlip>
                <a:blip r:embed="rId3"/>
              </a:buBlip>
              <a:defRPr/>
            </a:pPr>
            <a:endParaRPr lang="en-US" sz="10400" dirty="0" smtClean="0">
              <a:latin typeface="Arial" pitchFamily="34" charset="0"/>
              <a:cs typeface="Arial" pitchFamily="34" charset="0"/>
            </a:endParaRPr>
          </a:p>
          <a:p>
            <a:pPr marL="365760" indent="-256032" eaLnBrk="1" fontAlgn="auto" hangingPunct="1">
              <a:lnSpc>
                <a:spcPct val="120000"/>
              </a:lnSpc>
              <a:spcBef>
                <a:spcPts val="0"/>
              </a:spcBef>
              <a:spcAft>
                <a:spcPts val="0"/>
              </a:spcAft>
              <a:buSzPct val="50000"/>
              <a:buBlip>
                <a:blip r:embed="rId3"/>
              </a:buBlip>
              <a:defRPr/>
            </a:pPr>
            <a:endParaRPr lang="it-IT" sz="10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3"/>
          <p:cNvSpPr>
            <a:spLocks noGrp="1"/>
          </p:cNvSpPr>
          <p:nvPr>
            <p:ph type="title"/>
          </p:nvPr>
        </p:nvSpPr>
        <p:spPr/>
        <p:txBody>
          <a:bodyPr/>
          <a:lstStyle/>
          <a:p>
            <a:pPr algn="ctr" eaLnBrk="1" fontAlgn="auto" hangingPunct="1">
              <a:spcAft>
                <a:spcPts val="0"/>
              </a:spcAft>
              <a:defRPr/>
            </a:pPr>
            <a:r>
              <a:rPr lang="en-US" sz="4000" dirty="0" smtClean="0">
                <a:cs typeface="Arial" pitchFamily="34" charset="0"/>
              </a:rPr>
              <a:t>Methodological Biases</a:t>
            </a:r>
          </a:p>
        </p:txBody>
      </p:sp>
      <p:sp>
        <p:nvSpPr>
          <p:cNvPr id="11268" name="Segnaposto contenuto 4"/>
          <p:cNvSpPr>
            <a:spLocks noGrp="1"/>
          </p:cNvSpPr>
          <p:nvPr>
            <p:ph idx="1"/>
          </p:nvPr>
        </p:nvSpPr>
        <p:spPr/>
        <p:txBody>
          <a:bodyPr>
            <a:normAutofit fontScale="25000" lnSpcReduction="20000"/>
          </a:bodyPr>
          <a:lstStyle/>
          <a:p>
            <a:pPr algn="r">
              <a:buNone/>
              <a:defRPr/>
            </a:pPr>
            <a:r>
              <a:rPr lang="en-US" sz="4300" dirty="0" smtClean="0"/>
              <a:t>  	</a:t>
            </a:r>
            <a:endParaRPr lang="it-IT" sz="6600" dirty="0" smtClean="0">
              <a:latin typeface="Verdana" pitchFamily="34" charset="0"/>
              <a:ea typeface="Verdana" pitchFamily="34" charset="0"/>
              <a:cs typeface="Verdana" pitchFamily="34" charset="0"/>
            </a:endParaRPr>
          </a:p>
          <a:p>
            <a:pPr marL="109728" indent="0" eaLnBrk="1" fontAlgn="auto" hangingPunct="1">
              <a:spcAft>
                <a:spcPts val="0"/>
              </a:spcAft>
              <a:buNone/>
              <a:defRPr/>
            </a:pPr>
            <a:r>
              <a:rPr lang="en-US" sz="9600" dirty="0" smtClean="0">
                <a:cs typeface="Arial" pitchFamily="34" charset="0"/>
              </a:rPr>
              <a:t>The key assumptions of experimental economics is that the use of non-professional subjects and monetary incentives allows making subjects’ innate characteristics largely irrelevant</a:t>
            </a:r>
          </a:p>
          <a:p>
            <a:pPr marL="109728" indent="0" eaLnBrk="1" fontAlgn="auto" hangingPunct="1">
              <a:spcAft>
                <a:spcPts val="0"/>
              </a:spcAft>
              <a:buNone/>
              <a:defRPr/>
            </a:pPr>
            <a:endParaRPr lang="en-US" sz="9600" dirty="0" smtClean="0">
              <a:cs typeface="Arial" pitchFamily="34" charset="0"/>
            </a:endParaRPr>
          </a:p>
          <a:p>
            <a:pPr marL="109728" indent="0" eaLnBrk="1" fontAlgn="auto" hangingPunct="1">
              <a:spcAft>
                <a:spcPts val="0"/>
              </a:spcAft>
              <a:buNone/>
              <a:defRPr/>
            </a:pPr>
            <a:r>
              <a:rPr lang="en-US" sz="9600" dirty="0" smtClean="0">
                <a:cs typeface="Arial" pitchFamily="34" charset="0"/>
              </a:rPr>
              <a:t>In some experiments, it is as if subjects take into the lab the preferences applied to real choices and stick to them with high probability</a:t>
            </a:r>
          </a:p>
          <a:p>
            <a:pPr marL="109728" indent="0" eaLnBrk="1" fontAlgn="auto" hangingPunct="1">
              <a:spcAft>
                <a:spcPts val="0"/>
              </a:spcAft>
              <a:buNone/>
              <a:defRPr/>
            </a:pPr>
            <a:endParaRPr lang="en-US" sz="9600" dirty="0" smtClean="0">
              <a:cs typeface="Arial" pitchFamily="34" charset="0"/>
            </a:endParaRPr>
          </a:p>
          <a:p>
            <a:pPr marL="109728" indent="0" eaLnBrk="1" fontAlgn="auto" hangingPunct="1">
              <a:spcAft>
                <a:spcPts val="0"/>
              </a:spcAft>
              <a:buNone/>
              <a:defRPr/>
            </a:pPr>
            <a:r>
              <a:rPr lang="en-US" sz="9600" dirty="0" smtClean="0">
                <a:cs typeface="Arial" pitchFamily="34" charset="0"/>
              </a:rPr>
              <a:t>These biases or inclinations tend to override the incentive effect</a:t>
            </a:r>
          </a:p>
          <a:p>
            <a:pPr marL="109728" indent="0" eaLnBrk="1" fontAlgn="auto" hangingPunct="1">
              <a:spcAft>
                <a:spcPts val="0"/>
              </a:spcAft>
              <a:buNone/>
              <a:defRPr/>
            </a:pPr>
            <a:endParaRPr lang="en-US" sz="9600" dirty="0" smtClean="0">
              <a:cs typeface="Arial" pitchFamily="34" charset="0"/>
            </a:endParaRPr>
          </a:p>
          <a:p>
            <a:pPr marL="109728" indent="0" eaLnBrk="1" fontAlgn="auto" hangingPunct="1">
              <a:spcAft>
                <a:spcPts val="0"/>
              </a:spcAft>
              <a:buNone/>
              <a:defRPr/>
            </a:pPr>
            <a:r>
              <a:rPr lang="en-US" sz="9600" dirty="0" smtClean="0">
                <a:cs typeface="Arial" pitchFamily="34" charset="0"/>
              </a:rPr>
              <a:t>Labels may give subjects clues to become less and not more rational</a:t>
            </a:r>
            <a:endParaRPr lang="it-IT" sz="9600" dirty="0" smtClean="0">
              <a:cs typeface="Arial" pitchFamily="34" charset="0"/>
            </a:endParaRPr>
          </a:p>
          <a:p>
            <a:pPr marL="365760" indent="-256032" eaLnBrk="1" fontAlgn="auto" hangingPunct="1">
              <a:spcAft>
                <a:spcPts val="0"/>
              </a:spcAft>
              <a:buFont typeface="Wingdings 3"/>
              <a:buChar char=""/>
              <a:defRPr/>
            </a:pPr>
            <a:endParaRPr lang="en-US" sz="9600" b="1" dirty="0" smtClean="0"/>
          </a:p>
          <a:p>
            <a:pPr marL="365760" indent="-256032" eaLnBrk="1" fontAlgn="auto" hangingPunct="1">
              <a:spcAft>
                <a:spcPts val="0"/>
              </a:spcAft>
              <a:buFont typeface="Wingdings 3"/>
              <a:buChar char=""/>
              <a:defRPr/>
            </a:pPr>
            <a:endParaRPr lang="en-US" sz="9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3"/>
          <p:cNvSpPr>
            <a:spLocks noGrp="1"/>
          </p:cNvSpPr>
          <p:nvPr>
            <p:ph type="title"/>
          </p:nvPr>
        </p:nvSpPr>
        <p:spPr/>
        <p:txBody>
          <a:bodyPr/>
          <a:lstStyle/>
          <a:p>
            <a:pPr algn="ctr" eaLnBrk="1" fontAlgn="auto" hangingPunct="1">
              <a:spcAft>
                <a:spcPts val="0"/>
              </a:spcAft>
              <a:defRPr/>
            </a:pPr>
            <a:r>
              <a:rPr lang="en-US" sz="4000" dirty="0" smtClean="0">
                <a:cs typeface="Arial" pitchFamily="34" charset="0"/>
              </a:rPr>
              <a:t>The power of labels</a:t>
            </a:r>
          </a:p>
        </p:txBody>
      </p:sp>
      <p:sp>
        <p:nvSpPr>
          <p:cNvPr id="110594" name="Segnaposto contenuto 4"/>
          <p:cNvSpPr>
            <a:spLocks noGrp="1"/>
          </p:cNvSpPr>
          <p:nvPr>
            <p:ph idx="1"/>
          </p:nvPr>
        </p:nvSpPr>
        <p:spPr/>
        <p:txBody>
          <a:bodyPr>
            <a:normAutofit fontScale="55000" lnSpcReduction="20000"/>
          </a:bodyPr>
          <a:lstStyle/>
          <a:p>
            <a:pPr indent="0" eaLnBrk="1" hangingPunct="1">
              <a:lnSpc>
                <a:spcPct val="120000"/>
              </a:lnSpc>
              <a:buNone/>
            </a:pPr>
            <a:r>
              <a:rPr lang="en-US" sz="5100" dirty="0" smtClean="0">
                <a:cs typeface="Arial" pitchFamily="34" charset="0"/>
              </a:rPr>
              <a:t>Labels increase experiments’ external validity with a minimal sacrifice of internal validity</a:t>
            </a:r>
            <a:endParaRPr lang="it-IT" sz="5100" dirty="0" smtClean="0">
              <a:cs typeface="Arial" pitchFamily="34" charset="0"/>
            </a:endParaRPr>
          </a:p>
          <a:p>
            <a:pPr indent="0" eaLnBrk="1" hangingPunct="1">
              <a:lnSpc>
                <a:spcPct val="120000"/>
              </a:lnSpc>
              <a:buNone/>
            </a:pPr>
            <a:endParaRPr lang="it-IT" sz="5100" dirty="0" smtClean="0">
              <a:cs typeface="Arial" pitchFamily="34" charset="0"/>
            </a:endParaRPr>
          </a:p>
          <a:p>
            <a:pPr indent="0">
              <a:lnSpc>
                <a:spcPct val="120000"/>
              </a:lnSpc>
              <a:buNone/>
            </a:pPr>
            <a:r>
              <a:rPr lang="it-IT" sz="5100" dirty="0" smtClean="0">
                <a:cs typeface="Arial" pitchFamily="34" charset="0"/>
              </a:rPr>
              <a:t>In </a:t>
            </a:r>
            <a:r>
              <a:rPr lang="it-IT" sz="5100" dirty="0" err="1" smtClean="0">
                <a:cs typeface="Arial" pitchFamily="34" charset="0"/>
              </a:rPr>
              <a:t>particular</a:t>
            </a:r>
            <a:r>
              <a:rPr lang="it-IT" sz="5100" dirty="0" smtClean="0">
                <a:cs typeface="Arial" pitchFamily="34" charset="0"/>
              </a:rPr>
              <a:t>, </a:t>
            </a:r>
            <a:r>
              <a:rPr lang="it-IT" sz="5100" dirty="0" err="1" smtClean="0">
                <a:cs typeface="Arial" pitchFamily="34" charset="0"/>
              </a:rPr>
              <a:t>to</a:t>
            </a:r>
            <a:r>
              <a:rPr lang="it-IT" sz="5100" dirty="0" smtClean="0">
                <a:cs typeface="Arial" pitchFamily="34" charset="0"/>
              </a:rPr>
              <a:t> test </a:t>
            </a:r>
            <a:r>
              <a:rPr lang="it-IT" sz="5100" dirty="0" err="1" smtClean="0">
                <a:cs typeface="Arial" pitchFamily="34" charset="0"/>
              </a:rPr>
              <a:t>learning</a:t>
            </a:r>
            <a:r>
              <a:rPr lang="it-IT" sz="5100" dirty="0" smtClean="0">
                <a:cs typeface="Arial" pitchFamily="34" charset="0"/>
              </a:rPr>
              <a:t> and cognitive </a:t>
            </a:r>
            <a:r>
              <a:rPr lang="it-IT" sz="5100" dirty="0" err="1" smtClean="0">
                <a:cs typeface="Arial" pitchFamily="34" charset="0"/>
              </a:rPr>
              <a:t>models</a:t>
            </a:r>
            <a:r>
              <a:rPr lang="it-IT" sz="5100" dirty="0" smtClean="0">
                <a:cs typeface="Arial" pitchFamily="34" charset="0"/>
              </a:rPr>
              <a:t>, </a:t>
            </a:r>
            <a:r>
              <a:rPr lang="it-IT" sz="5100" dirty="0" err="1" smtClean="0">
                <a:cs typeface="Arial" pitchFamily="34" charset="0"/>
              </a:rPr>
              <a:t>it</a:t>
            </a:r>
            <a:r>
              <a:rPr lang="it-IT" sz="5100" dirty="0" smtClean="0">
                <a:cs typeface="Arial" pitchFamily="34" charset="0"/>
              </a:rPr>
              <a:t> </a:t>
            </a:r>
            <a:r>
              <a:rPr lang="it-IT" sz="5100" dirty="0" err="1" smtClean="0">
                <a:cs typeface="Arial" pitchFamily="34" charset="0"/>
              </a:rPr>
              <a:t>is</a:t>
            </a:r>
            <a:r>
              <a:rPr lang="it-IT" sz="5100" dirty="0" smtClean="0">
                <a:cs typeface="Arial" pitchFamily="34" charset="0"/>
              </a:rPr>
              <a:t> </a:t>
            </a:r>
            <a:r>
              <a:rPr lang="it-IT" sz="5100" dirty="0" err="1" smtClean="0">
                <a:cs typeface="Arial" pitchFamily="34" charset="0"/>
              </a:rPr>
              <a:t>necessary</a:t>
            </a:r>
            <a:r>
              <a:rPr lang="it-IT" sz="5100" dirty="0" smtClean="0">
                <a:cs typeface="Arial" pitchFamily="34" charset="0"/>
              </a:rPr>
              <a:t> </a:t>
            </a:r>
            <a:r>
              <a:rPr lang="it-IT" sz="5100" b="1" dirty="0" err="1" smtClean="0">
                <a:cs typeface="Arial" pitchFamily="34" charset="0"/>
              </a:rPr>
              <a:t>to</a:t>
            </a:r>
            <a:r>
              <a:rPr lang="it-IT" sz="5100" b="1" dirty="0" smtClean="0">
                <a:cs typeface="Arial" pitchFamily="34" charset="0"/>
              </a:rPr>
              <a:t> </a:t>
            </a:r>
            <a:r>
              <a:rPr lang="it-IT" sz="5100" b="1" dirty="0" err="1" smtClean="0">
                <a:cs typeface="Arial" pitchFamily="34" charset="0"/>
              </a:rPr>
              <a:t>remind</a:t>
            </a:r>
            <a:r>
              <a:rPr lang="it-IT" sz="5100" b="1" dirty="0" smtClean="0">
                <a:cs typeface="Arial" pitchFamily="34" charset="0"/>
              </a:rPr>
              <a:t> </a:t>
            </a:r>
            <a:r>
              <a:rPr lang="it-IT" sz="5100" dirty="0" smtClean="0">
                <a:cs typeface="Arial" pitchFamily="34" charset="0"/>
              </a:rPr>
              <a:t>and </a:t>
            </a:r>
            <a:r>
              <a:rPr lang="it-IT" sz="5100" b="1" dirty="0" err="1" smtClean="0">
                <a:cs typeface="Arial" pitchFamily="34" charset="0"/>
              </a:rPr>
              <a:t>to</a:t>
            </a:r>
            <a:r>
              <a:rPr lang="it-IT" sz="5100" b="1" dirty="0" smtClean="0">
                <a:cs typeface="Arial" pitchFamily="34" charset="0"/>
              </a:rPr>
              <a:t> </a:t>
            </a:r>
            <a:r>
              <a:rPr lang="it-IT" sz="5100" b="1" dirty="0" err="1" smtClean="0">
                <a:cs typeface="Arial" pitchFamily="34" charset="0"/>
              </a:rPr>
              <a:t>evoke</a:t>
            </a:r>
            <a:r>
              <a:rPr lang="it-IT" sz="5100" b="1" dirty="0" smtClean="0">
                <a:cs typeface="Arial" pitchFamily="34" charset="0"/>
              </a:rPr>
              <a:t> </a:t>
            </a:r>
            <a:r>
              <a:rPr lang="it-IT" sz="5100" b="1" dirty="0" err="1" smtClean="0">
                <a:cs typeface="Arial" pitchFamily="34" charset="0"/>
              </a:rPr>
              <a:t>contexts</a:t>
            </a:r>
            <a:r>
              <a:rPr lang="it-IT" sz="5100" b="1" dirty="0" smtClean="0">
                <a:cs typeface="Arial" pitchFamily="34" charset="0"/>
              </a:rPr>
              <a:t> </a:t>
            </a:r>
            <a:r>
              <a:rPr lang="it-IT" sz="5100" dirty="0" err="1" smtClean="0">
                <a:cs typeface="Arial" pitchFamily="34" charset="0"/>
              </a:rPr>
              <a:t>which</a:t>
            </a:r>
            <a:r>
              <a:rPr lang="it-IT" sz="5100" dirty="0" smtClean="0">
                <a:cs typeface="Arial" pitchFamily="34" charset="0"/>
              </a:rPr>
              <a:t> </a:t>
            </a:r>
            <a:r>
              <a:rPr lang="it-IT" sz="5100" dirty="0" err="1" smtClean="0">
                <a:cs typeface="Arial" pitchFamily="34" charset="0"/>
              </a:rPr>
              <a:t>may</a:t>
            </a:r>
            <a:r>
              <a:rPr lang="it-IT" sz="5100" dirty="0" smtClean="0">
                <a:cs typeface="Arial" pitchFamily="34" charset="0"/>
              </a:rPr>
              <a:t> </a:t>
            </a:r>
            <a:r>
              <a:rPr lang="it-IT" sz="5100" dirty="0" err="1" smtClean="0">
                <a:cs typeface="Arial" pitchFamily="34" charset="0"/>
              </a:rPr>
              <a:t>activate</a:t>
            </a:r>
            <a:r>
              <a:rPr lang="it-IT" sz="5100" dirty="0" smtClean="0">
                <a:cs typeface="Arial" pitchFamily="34" charset="0"/>
              </a:rPr>
              <a:t> </a:t>
            </a:r>
            <a:r>
              <a:rPr lang="it-IT" sz="5100" dirty="0" err="1" smtClean="0">
                <a:cs typeface="Arial" pitchFamily="34" charset="0"/>
              </a:rPr>
              <a:t>emotions</a:t>
            </a:r>
            <a:r>
              <a:rPr lang="it-IT" sz="5100" dirty="0" smtClean="0">
                <a:cs typeface="Arial" pitchFamily="34" charset="0"/>
              </a:rPr>
              <a:t>, </a:t>
            </a:r>
            <a:r>
              <a:rPr lang="it-IT" sz="5100" dirty="0" err="1" smtClean="0">
                <a:cs typeface="Arial" pitchFamily="34" charset="0"/>
              </a:rPr>
              <a:t>association</a:t>
            </a:r>
            <a:r>
              <a:rPr lang="it-IT" sz="5100" dirty="0" smtClean="0">
                <a:cs typeface="Arial" pitchFamily="34" charset="0"/>
              </a:rPr>
              <a:t>, </a:t>
            </a:r>
            <a:r>
              <a:rPr lang="it-IT" sz="5100" dirty="0" err="1" smtClean="0">
                <a:cs typeface="Arial" pitchFamily="34" charset="0"/>
              </a:rPr>
              <a:t>similarities</a:t>
            </a:r>
            <a:r>
              <a:rPr lang="it-IT" sz="5100" dirty="0" smtClean="0">
                <a:cs typeface="Arial" pitchFamily="34" charset="0"/>
              </a:rPr>
              <a:t> in the </a:t>
            </a:r>
            <a:r>
              <a:rPr lang="it-IT" sz="5100" dirty="0" err="1" smtClean="0">
                <a:cs typeface="Arial" pitchFamily="34" charset="0"/>
              </a:rPr>
              <a:t>laboratory</a:t>
            </a:r>
            <a:r>
              <a:rPr lang="it-IT" sz="5100" dirty="0" smtClean="0">
                <a:cs typeface="Arial" pitchFamily="34" charset="0"/>
              </a:rPr>
              <a:t> </a:t>
            </a:r>
          </a:p>
          <a:p>
            <a:pPr indent="0">
              <a:lnSpc>
                <a:spcPct val="120000"/>
              </a:lnSpc>
              <a:buNone/>
            </a:pPr>
            <a:endParaRPr lang="en-US" sz="5100" dirty="0" smtClean="0">
              <a:cs typeface="Arial" pitchFamily="34" charset="0"/>
            </a:endParaRPr>
          </a:p>
          <a:p>
            <a:pPr indent="0">
              <a:lnSpc>
                <a:spcPct val="120000"/>
              </a:lnSpc>
              <a:buNone/>
            </a:pPr>
            <a:r>
              <a:rPr lang="en-US" sz="5100" dirty="0" smtClean="0">
                <a:cs typeface="Arial" pitchFamily="34" charset="0"/>
              </a:rPr>
              <a:t>Labels can make subjects </a:t>
            </a:r>
            <a:r>
              <a:rPr lang="en-US" sz="5100" b="1" dirty="0" smtClean="0">
                <a:cs typeface="Arial" pitchFamily="34" charset="0"/>
              </a:rPr>
              <a:t>more or less rationa</a:t>
            </a:r>
            <a:r>
              <a:rPr lang="en-US" sz="5100" dirty="0" smtClean="0">
                <a:cs typeface="Arial" pitchFamily="34" charset="0"/>
              </a:rPr>
              <a:t>l in relation to the evoked contexts.</a:t>
            </a:r>
            <a:endParaRPr lang="it-IT" sz="5100" dirty="0" smtClean="0">
              <a:cs typeface="Arial" pitchFamily="34" charset="0"/>
            </a:endParaRPr>
          </a:p>
          <a:p>
            <a:pPr eaLnBrk="1" hangingPunct="1"/>
            <a:endParaRPr lang="it-IT" sz="2400" dirty="0" smtClean="0"/>
          </a:p>
          <a:p>
            <a:pPr eaLnBrk="1" hangingPunct="1">
              <a:buFont typeface="Arial" charset="0"/>
              <a:buChar char="•"/>
            </a:pPr>
            <a:endParaRPr lang="en-US" sz="22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3"/>
          <p:cNvSpPr>
            <a:spLocks noGrp="1"/>
          </p:cNvSpPr>
          <p:nvPr>
            <p:ph type="title"/>
          </p:nvPr>
        </p:nvSpPr>
        <p:spPr/>
        <p:txBody>
          <a:bodyPr/>
          <a:lstStyle/>
          <a:p>
            <a:pPr algn="ctr" eaLnBrk="1" fontAlgn="auto" hangingPunct="1">
              <a:spcAft>
                <a:spcPts val="0"/>
              </a:spcAft>
              <a:defRPr/>
            </a:pPr>
            <a:r>
              <a:rPr lang="en-US" sz="4000" dirty="0" smtClean="0">
                <a:cs typeface="Arial" pitchFamily="34" charset="0"/>
              </a:rPr>
              <a:t>Providing clues</a:t>
            </a:r>
            <a:endParaRPr lang="en-US" sz="4000" dirty="0" smtClean="0">
              <a:effectLst/>
              <a:cs typeface="Arial" pitchFamily="34" charset="0"/>
            </a:endParaRPr>
          </a:p>
        </p:txBody>
      </p:sp>
      <p:sp>
        <p:nvSpPr>
          <p:cNvPr id="11268" name="Segnaposto contenuto 4"/>
          <p:cNvSpPr>
            <a:spLocks noGrp="1"/>
          </p:cNvSpPr>
          <p:nvPr>
            <p:ph idx="1"/>
          </p:nvPr>
        </p:nvSpPr>
        <p:spPr/>
        <p:txBody>
          <a:bodyPr>
            <a:normAutofit fontScale="25000" lnSpcReduction="20000"/>
          </a:bodyPr>
          <a:lstStyle/>
          <a:p>
            <a:pPr>
              <a:buFont typeface="Wingdings 3" pitchFamily="18" charset="2"/>
              <a:buNone/>
              <a:defRPr/>
            </a:pPr>
            <a:endParaRPr lang="en-US" sz="4400" dirty="0" smtClean="0"/>
          </a:p>
          <a:p>
            <a:pPr>
              <a:buSzPct val="50000"/>
              <a:buBlip>
                <a:blip r:embed="rId3"/>
              </a:buBlip>
              <a:defRPr/>
            </a:pPr>
            <a:r>
              <a:rPr lang="en-US" sz="10400" dirty="0" smtClean="0">
                <a:cs typeface="Arial" pitchFamily="34" charset="0"/>
              </a:rPr>
              <a:t>One of the basic tenets of laboratory methodology in experimental economics is that the use of non-professional subjects and monetary incentives allows making subjects’ innate characteristics largely irrelevant (representative agent)</a:t>
            </a:r>
          </a:p>
          <a:p>
            <a:pPr>
              <a:buSzPct val="50000"/>
              <a:buBlip>
                <a:blip r:embed="rId3"/>
              </a:buBlip>
              <a:defRPr/>
            </a:pPr>
            <a:endParaRPr lang="en-US" sz="10400" dirty="0" smtClean="0">
              <a:cs typeface="Arial" pitchFamily="34" charset="0"/>
            </a:endParaRPr>
          </a:p>
          <a:p>
            <a:pPr>
              <a:buSzPct val="50000"/>
              <a:buBlip>
                <a:blip r:embed="rId3"/>
              </a:buBlip>
              <a:defRPr/>
            </a:pPr>
            <a:r>
              <a:rPr lang="en-US" sz="10400" dirty="0" smtClean="0">
                <a:cs typeface="Arial" pitchFamily="34" charset="0"/>
              </a:rPr>
              <a:t>But laboratory research should highlight subjects’ preferences when applied to real choices</a:t>
            </a:r>
          </a:p>
          <a:p>
            <a:pPr>
              <a:buSzPct val="50000"/>
              <a:buBlip>
                <a:blip r:embed="rId3"/>
              </a:buBlip>
              <a:defRPr/>
            </a:pPr>
            <a:endParaRPr lang="en-US" sz="10400" dirty="0" smtClean="0">
              <a:cs typeface="Arial" pitchFamily="34" charset="0"/>
            </a:endParaRPr>
          </a:p>
          <a:p>
            <a:pPr>
              <a:buSzPct val="50000"/>
              <a:buBlip>
                <a:blip r:embed="rId3"/>
              </a:buBlip>
              <a:defRPr/>
            </a:pPr>
            <a:r>
              <a:rPr lang="en-US" sz="10400" dirty="0" smtClean="0">
                <a:cs typeface="Arial" pitchFamily="34" charset="0"/>
              </a:rPr>
              <a:t>In these experiments labels give subjects clues that make them immerse in a context</a:t>
            </a:r>
          </a:p>
          <a:p>
            <a:pPr>
              <a:defRPr/>
            </a:pPr>
            <a:endParaRPr lang="en-US" sz="9600" b="1" dirty="0" smtClean="0"/>
          </a:p>
          <a:p>
            <a:pPr>
              <a:defRPr/>
            </a:pPr>
            <a:endParaRPr lang="en-US" sz="96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000" dirty="0" err="1" smtClean="0"/>
              <a:t>Which</a:t>
            </a:r>
            <a:r>
              <a:rPr lang="it-IT" sz="4000" dirty="0" smtClean="0"/>
              <a:t> </a:t>
            </a:r>
            <a:r>
              <a:rPr lang="it-IT" sz="4000" dirty="0" err="1" smtClean="0"/>
              <a:t>virtual</a:t>
            </a:r>
            <a:r>
              <a:rPr lang="it-IT" sz="4000" dirty="0" smtClean="0"/>
              <a:t> reality?</a:t>
            </a:r>
            <a:endParaRPr lang="it-IT" sz="4000" dirty="0"/>
          </a:p>
        </p:txBody>
      </p:sp>
      <p:sp>
        <p:nvSpPr>
          <p:cNvPr id="3" name="Segnaposto contenuto 2"/>
          <p:cNvSpPr>
            <a:spLocks noGrp="1"/>
          </p:cNvSpPr>
          <p:nvPr>
            <p:ph idx="1"/>
          </p:nvPr>
        </p:nvSpPr>
        <p:spPr>
          <a:xfrm>
            <a:off x="457200" y="1412776"/>
            <a:ext cx="7620000" cy="4988024"/>
          </a:xfrm>
        </p:spPr>
        <p:txBody>
          <a:bodyPr/>
          <a:lstStyle/>
          <a:p>
            <a:pPr marL="114300" indent="0">
              <a:buNone/>
            </a:pPr>
            <a:r>
              <a:rPr lang="en-US" dirty="0" smtClean="0">
                <a:cs typeface="Arial" panose="020B0604020202020204" pitchFamily="34" charset="0"/>
              </a:rPr>
              <a:t>VR </a:t>
            </a:r>
            <a:r>
              <a:rPr lang="en-US" dirty="0">
                <a:cs typeface="Arial" panose="020B0604020202020204" pitchFamily="34" charset="0"/>
              </a:rPr>
              <a:t>offers us a way to simulate reality. We do </a:t>
            </a:r>
            <a:r>
              <a:rPr lang="en-US" dirty="0" smtClean="0">
                <a:cs typeface="Arial" panose="020B0604020202020204" pitchFamily="34" charset="0"/>
              </a:rPr>
              <a:t>not say </a:t>
            </a:r>
            <a:r>
              <a:rPr lang="en-US" dirty="0">
                <a:cs typeface="Arial" panose="020B0604020202020204" pitchFamily="34" charset="0"/>
              </a:rPr>
              <a:t>that it is “exactly as real” as physical reality but that VR </a:t>
            </a:r>
            <a:r>
              <a:rPr lang="en-US" dirty="0" smtClean="0">
                <a:cs typeface="Arial" panose="020B0604020202020204" pitchFamily="34" charset="0"/>
              </a:rPr>
              <a:t>best operates </a:t>
            </a:r>
            <a:r>
              <a:rPr lang="en-US" dirty="0">
                <a:cs typeface="Arial" panose="020B0604020202020204" pitchFamily="34" charset="0"/>
              </a:rPr>
              <a:t>in the space that is just below what might be called </a:t>
            </a:r>
            <a:r>
              <a:rPr lang="en-US" dirty="0" smtClean="0">
                <a:cs typeface="Arial" panose="020B0604020202020204" pitchFamily="34" charset="0"/>
              </a:rPr>
              <a:t>the </a:t>
            </a:r>
            <a:r>
              <a:rPr lang="it-IT" dirty="0" smtClean="0">
                <a:cs typeface="Arial" panose="020B0604020202020204" pitchFamily="34" charset="0"/>
              </a:rPr>
              <a:t>“reality </a:t>
            </a:r>
            <a:r>
              <a:rPr lang="it-IT" dirty="0" err="1">
                <a:cs typeface="Arial" panose="020B0604020202020204" pitchFamily="34" charset="0"/>
              </a:rPr>
              <a:t>horizon</a:t>
            </a:r>
            <a:r>
              <a:rPr lang="it-IT" dirty="0" smtClean="0">
                <a:cs typeface="Arial" panose="020B0604020202020204" pitchFamily="34" charset="0"/>
              </a:rPr>
              <a:t>.”</a:t>
            </a:r>
          </a:p>
          <a:p>
            <a:pPr marL="114300" indent="0" algn="r">
              <a:buNone/>
            </a:pPr>
            <a:r>
              <a:rPr lang="it-IT" dirty="0" err="1" smtClean="0">
                <a:cs typeface="Arial" panose="020B0604020202020204" pitchFamily="34" charset="0"/>
              </a:rPr>
              <a:t>Slater</a:t>
            </a:r>
            <a:r>
              <a:rPr lang="it-IT" dirty="0" smtClean="0">
                <a:cs typeface="Arial" panose="020B0604020202020204" pitchFamily="34" charset="0"/>
              </a:rPr>
              <a:t> and Sanchez-</a:t>
            </a:r>
            <a:r>
              <a:rPr lang="it-IT" dirty="0" err="1" smtClean="0">
                <a:cs typeface="Arial" panose="020B0604020202020204" pitchFamily="34" charset="0"/>
              </a:rPr>
              <a:t>Vives</a:t>
            </a:r>
            <a:r>
              <a:rPr lang="it-IT" dirty="0" smtClean="0">
                <a:cs typeface="Arial" panose="020B0604020202020204" pitchFamily="34" charset="0"/>
              </a:rPr>
              <a:t> (2016) p. 2</a:t>
            </a:r>
          </a:p>
          <a:p>
            <a:pPr marL="114300" indent="0" algn="ctr">
              <a:buNone/>
            </a:pPr>
            <a:endParaRPr lang="it-IT" b="1" dirty="0" smtClean="0">
              <a:solidFill>
                <a:srgbClr val="FF0000"/>
              </a:solidFill>
              <a:cs typeface="Arial" panose="020B0604020202020204" pitchFamily="34" charset="0"/>
            </a:endParaRPr>
          </a:p>
          <a:p>
            <a:pPr marL="114300" indent="0" algn="ctr">
              <a:buNone/>
            </a:pPr>
            <a:r>
              <a:rPr lang="it-IT" b="1" dirty="0" smtClean="0">
                <a:solidFill>
                  <a:srgbClr val="FF0000"/>
                </a:solidFill>
                <a:cs typeface="Arial" panose="020B0604020202020204" pitchFamily="34" charset="0"/>
              </a:rPr>
              <a:t>OR</a:t>
            </a:r>
          </a:p>
          <a:p>
            <a:pPr marL="114300" indent="0" algn="ctr">
              <a:buNone/>
            </a:pPr>
            <a:endParaRPr lang="it-IT" b="1" dirty="0" smtClean="0">
              <a:solidFill>
                <a:srgbClr val="FF0000"/>
              </a:solidFill>
              <a:cs typeface="Arial" panose="020B0604020202020204" pitchFamily="34" charset="0"/>
            </a:endParaRPr>
          </a:p>
          <a:p>
            <a:pPr marL="114300" indent="0">
              <a:buNone/>
            </a:pPr>
            <a:r>
              <a:rPr lang="en-US" dirty="0">
                <a:cs typeface="Arial" panose="020B0604020202020204" pitchFamily="34" charset="0"/>
              </a:rPr>
              <a:t>VR is a difficult task – since it encompasses what can be done </a:t>
            </a:r>
            <a:r>
              <a:rPr lang="en-US" dirty="0" smtClean="0">
                <a:cs typeface="Arial" panose="020B0604020202020204" pitchFamily="34" charset="0"/>
              </a:rPr>
              <a:t>in physical </a:t>
            </a:r>
            <a:r>
              <a:rPr lang="en-US" dirty="0">
                <a:cs typeface="Arial" panose="020B0604020202020204" pitchFamily="34" charset="0"/>
              </a:rPr>
              <a:t>reality (for good or evil). But even more, since it is </a:t>
            </a:r>
            <a:r>
              <a:rPr lang="en-US" dirty="0" smtClean="0">
                <a:cs typeface="Arial" panose="020B0604020202020204" pitchFamily="34" charset="0"/>
              </a:rPr>
              <a:t>VR, we </a:t>
            </a:r>
            <a:r>
              <a:rPr lang="en-US" dirty="0">
                <a:cs typeface="Arial" panose="020B0604020202020204" pitchFamily="34" charset="0"/>
              </a:rPr>
              <a:t>emphasize that we can break out of the bounds of reality </a:t>
            </a:r>
            <a:r>
              <a:rPr lang="en-US" dirty="0" smtClean="0">
                <a:cs typeface="Arial" panose="020B0604020202020204" pitchFamily="34" charset="0"/>
              </a:rPr>
              <a:t>and accomplish </a:t>
            </a:r>
            <a:r>
              <a:rPr lang="en-US" dirty="0">
                <a:cs typeface="Arial" panose="020B0604020202020204" pitchFamily="34" charset="0"/>
              </a:rPr>
              <a:t>things that cannot be done in physical reality. </a:t>
            </a:r>
            <a:r>
              <a:rPr lang="en-US" dirty="0" smtClean="0">
                <a:cs typeface="Arial" panose="020B0604020202020204" pitchFamily="34" charset="0"/>
              </a:rPr>
              <a:t>Herein lies </a:t>
            </a:r>
            <a:r>
              <a:rPr lang="en-US" dirty="0">
                <a:cs typeface="Arial" panose="020B0604020202020204" pitchFamily="34" charset="0"/>
              </a:rPr>
              <a:t>its real power. </a:t>
            </a:r>
            <a:endParaRPr lang="en-US" dirty="0" smtClean="0">
              <a:cs typeface="Arial" panose="020B0604020202020204" pitchFamily="34" charset="0"/>
            </a:endParaRPr>
          </a:p>
          <a:p>
            <a:pPr marL="114300" indent="0" algn="r">
              <a:buNone/>
            </a:pPr>
            <a:r>
              <a:rPr lang="it-IT" dirty="0" err="1" smtClean="0">
                <a:cs typeface="Arial" panose="020B0604020202020204" pitchFamily="34" charset="0"/>
              </a:rPr>
              <a:t>Slater</a:t>
            </a:r>
            <a:r>
              <a:rPr lang="it-IT" dirty="0" smtClean="0">
                <a:cs typeface="Arial" panose="020B0604020202020204" pitchFamily="34" charset="0"/>
              </a:rPr>
              <a:t> and Sanchez-</a:t>
            </a:r>
            <a:r>
              <a:rPr lang="it-IT" dirty="0" err="1" smtClean="0">
                <a:cs typeface="Arial" panose="020B0604020202020204" pitchFamily="34" charset="0"/>
              </a:rPr>
              <a:t>Vives</a:t>
            </a:r>
            <a:r>
              <a:rPr lang="it-IT" dirty="0" smtClean="0">
                <a:cs typeface="Arial" panose="020B0604020202020204" pitchFamily="34" charset="0"/>
              </a:rPr>
              <a:t> (2016) p. </a:t>
            </a:r>
            <a:r>
              <a:rPr lang="it-IT" dirty="0">
                <a:cs typeface="Arial" panose="020B0604020202020204" pitchFamily="34" charset="0"/>
              </a:rPr>
              <a:t>3</a:t>
            </a:r>
            <a:endParaRPr lang="it-IT" dirty="0" smtClean="0">
              <a:cs typeface="Arial" panose="020B0604020202020204" pitchFamily="34" charset="0"/>
            </a:endParaRPr>
          </a:p>
          <a:p>
            <a:pPr marL="114300" indent="0">
              <a:buNone/>
            </a:pPr>
            <a:endParaRPr lang="it-IT" dirty="0">
              <a:latin typeface="Arial" panose="020B0604020202020204" pitchFamily="34" charset="0"/>
              <a:cs typeface="Arial" panose="020B0604020202020204" pitchFamily="34" charset="0"/>
            </a:endParaRPr>
          </a:p>
        </p:txBody>
      </p:sp>
      <p:sp>
        <p:nvSpPr>
          <p:cNvPr id="4" name="Segnaposto numero diapositiva 3"/>
          <p:cNvSpPr>
            <a:spLocks noGrp="1"/>
          </p:cNvSpPr>
          <p:nvPr>
            <p:ph type="sldNum" sz="quarter" idx="10"/>
          </p:nvPr>
        </p:nvSpPr>
        <p:spPr/>
        <p:txBody>
          <a:bodyPr/>
          <a:lstStyle/>
          <a:p>
            <a:pPr>
              <a:defRPr/>
            </a:pPr>
            <a:fld id="{FD161979-71A2-46F3-B15F-610A12FAE53F}" type="slidenum">
              <a:rPr lang="it-IT" smtClean="0"/>
              <a:pPr>
                <a:defRPr/>
              </a:pPr>
              <a:t>11</a:t>
            </a:fld>
            <a:endParaRPr lang="it-IT"/>
          </a:p>
        </p:txBody>
      </p:sp>
    </p:spTree>
    <p:extLst>
      <p:ext uri="{BB962C8B-B14F-4D97-AF65-F5344CB8AC3E}">
        <p14:creationId xmlns:p14="http://schemas.microsoft.com/office/powerpoint/2010/main" val="1033511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3"/>
          <p:cNvSpPr>
            <a:spLocks noGrp="1"/>
          </p:cNvSpPr>
          <p:nvPr>
            <p:ph type="title"/>
          </p:nvPr>
        </p:nvSpPr>
        <p:spPr/>
        <p:txBody>
          <a:bodyPr/>
          <a:lstStyle/>
          <a:p>
            <a:pPr algn="ctr" eaLnBrk="1" fontAlgn="auto" hangingPunct="1">
              <a:spcAft>
                <a:spcPts val="0"/>
              </a:spcAft>
              <a:defRPr/>
            </a:pPr>
            <a:r>
              <a:rPr lang="en-US" sz="4000" dirty="0" smtClean="0">
                <a:cs typeface="Arial" pitchFamily="34" charset="0"/>
              </a:rPr>
              <a:t>Synthetic field cues</a:t>
            </a:r>
          </a:p>
        </p:txBody>
      </p:sp>
      <p:sp>
        <p:nvSpPr>
          <p:cNvPr id="111618" name="Segnaposto contenuto 4"/>
          <p:cNvSpPr>
            <a:spLocks noGrp="1"/>
          </p:cNvSpPr>
          <p:nvPr>
            <p:ph idx="1"/>
          </p:nvPr>
        </p:nvSpPr>
        <p:spPr/>
        <p:txBody>
          <a:bodyPr>
            <a:normAutofit lnSpcReduction="10000"/>
          </a:bodyPr>
          <a:lstStyle/>
          <a:p>
            <a:pPr>
              <a:buSzPct val="50000"/>
              <a:buBlip>
                <a:blip r:embed="rId2"/>
              </a:buBlip>
            </a:pPr>
            <a:r>
              <a:rPr lang="en-US" sz="2400" dirty="0" smtClean="0">
                <a:cs typeface="Arial" pitchFamily="34" charset="0"/>
              </a:rPr>
              <a:t>The use of presentations with virtual reality simulations can convey this kind of context</a:t>
            </a:r>
          </a:p>
          <a:p>
            <a:pPr>
              <a:buSzPct val="50000"/>
              <a:buBlip>
                <a:blip r:embed="rId2"/>
              </a:buBlip>
            </a:pPr>
            <a:endParaRPr lang="en-US" sz="2400" dirty="0" smtClean="0">
              <a:cs typeface="Arial" pitchFamily="34" charset="0"/>
            </a:endParaRPr>
          </a:p>
          <a:p>
            <a:pPr>
              <a:buSzPct val="50000"/>
              <a:buBlip>
                <a:blip r:embed="rId2"/>
              </a:buBlip>
            </a:pPr>
            <a:r>
              <a:rPr lang="en-US" sz="2400" dirty="0" smtClean="0">
                <a:cs typeface="Arial" pitchFamily="34" charset="0"/>
              </a:rPr>
              <a:t>“A Virtual Experiment is an experiment set in a controlled lab-like environment, using typical lab or field participants, that generates </a:t>
            </a:r>
            <a:r>
              <a:rPr lang="en-US" sz="2400" b="1" dirty="0" smtClean="0">
                <a:cs typeface="Arial" pitchFamily="34" charset="0"/>
              </a:rPr>
              <a:t>synthetic field cues </a:t>
            </a:r>
            <a:r>
              <a:rPr lang="en-US" sz="2400" dirty="0" smtClean="0">
                <a:cs typeface="Arial" pitchFamily="34" charset="0"/>
              </a:rPr>
              <a:t>using Virtual Reality (VR) technology.” </a:t>
            </a:r>
          </a:p>
          <a:p>
            <a:pPr algn="r">
              <a:buSzPct val="50000"/>
              <a:buNone/>
            </a:pPr>
            <a:r>
              <a:rPr lang="en-US" sz="2400" dirty="0" smtClean="0">
                <a:cs typeface="Arial" pitchFamily="34" charset="0"/>
              </a:rPr>
              <a:t>Fiore et al. (2009)</a:t>
            </a:r>
            <a:endParaRPr lang="it-IT" sz="2400" dirty="0" smtClean="0">
              <a:cs typeface="Arial" pitchFamily="34" charset="0"/>
            </a:endParaRPr>
          </a:p>
          <a:p>
            <a:pPr marL="114300" indent="0">
              <a:buSzPct val="50000"/>
              <a:buNone/>
            </a:pPr>
            <a:endParaRPr lang="en-US" sz="2400" dirty="0" smtClean="0">
              <a:cs typeface="Arial" pitchFamily="34" charset="0"/>
            </a:endParaRPr>
          </a:p>
          <a:p>
            <a:pPr>
              <a:buSzPct val="50000"/>
              <a:buBlip>
                <a:blip r:embed="rId2"/>
              </a:buBlip>
            </a:pPr>
            <a:r>
              <a:rPr lang="en-US" sz="2400" dirty="0" smtClean="0">
                <a:cs typeface="Arial" pitchFamily="34" charset="0"/>
              </a:rPr>
              <a:t>Virtual experiments can also occurred over the web: Virtual Worlds experiments as a subset of Virtual Reality Experiments</a:t>
            </a:r>
          </a:p>
          <a:p>
            <a:pPr>
              <a:buSzPct val="50000"/>
              <a:buBlip>
                <a:blip r:embed="rId2"/>
              </a:buBlip>
            </a:pPr>
            <a:endParaRPr lang="en-US" sz="2800" dirty="0" smtClean="0">
              <a:latin typeface="Arial" pitchFamily="34" charset="0"/>
              <a:cs typeface="Arial" pitchFamily="34" charset="0"/>
            </a:endParaRPr>
          </a:p>
          <a:p>
            <a:pPr eaLnBrk="1" hangingPunct="1"/>
            <a:endParaRPr lang="it-IT" sz="2600" dirty="0" smtClean="0"/>
          </a:p>
          <a:p>
            <a:pPr eaLnBrk="1" hangingPunct="1"/>
            <a:endParaRPr lang="it-IT" sz="2400" dirty="0" smtClean="0"/>
          </a:p>
          <a:p>
            <a:pPr eaLnBrk="1" hangingPunct="1">
              <a:buFont typeface="Arial" charset="0"/>
              <a:buChar char="•"/>
            </a:pPr>
            <a:endParaRPr lang="en-US" sz="22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it-IT" sz="4000" dirty="0" smtClean="0">
                <a:solidFill>
                  <a:srgbClr val="FF0000"/>
                </a:solidFill>
                <a:cs typeface="Arial" pitchFamily="34" charset="0"/>
              </a:rPr>
              <a:t>2. </a:t>
            </a:r>
            <a:r>
              <a:rPr lang="it-IT" sz="4000" dirty="0" err="1" smtClean="0">
                <a:solidFill>
                  <a:srgbClr val="FF0000"/>
                </a:solidFill>
                <a:cs typeface="Arial" pitchFamily="34" charset="0"/>
              </a:rPr>
              <a:t>Low</a:t>
            </a:r>
            <a:r>
              <a:rPr lang="it-IT" sz="4000" dirty="0" smtClean="0">
                <a:solidFill>
                  <a:srgbClr val="FF0000"/>
                </a:solidFill>
                <a:cs typeface="Arial" pitchFamily="34" charset="0"/>
              </a:rPr>
              <a:t> and High </a:t>
            </a:r>
            <a:r>
              <a:rPr lang="it-IT" sz="4000" dirty="0" err="1" smtClean="0">
                <a:solidFill>
                  <a:srgbClr val="FF0000"/>
                </a:solidFill>
                <a:cs typeface="Arial" pitchFamily="34" charset="0"/>
              </a:rPr>
              <a:t>Immersive</a:t>
            </a:r>
            <a:r>
              <a:rPr lang="it-IT" sz="4000" dirty="0" smtClean="0">
                <a:solidFill>
                  <a:srgbClr val="FF0000"/>
                </a:solidFill>
                <a:cs typeface="Arial" pitchFamily="34" charset="0"/>
              </a:rPr>
              <a:t> Virtual </a:t>
            </a:r>
            <a:r>
              <a:rPr lang="it-IT" sz="4000" dirty="0" err="1" smtClean="0">
                <a:solidFill>
                  <a:srgbClr val="FF0000"/>
                </a:solidFill>
                <a:cs typeface="Arial" pitchFamily="34" charset="0"/>
              </a:rPr>
              <a:t>Environments</a:t>
            </a:r>
            <a:endParaRPr lang="it-IT" sz="4000" dirty="0">
              <a:solidFill>
                <a:srgbClr val="FF0000"/>
              </a:solidFill>
              <a:cs typeface="Arial" pitchFamily="34" charset="0"/>
            </a:endParaRPr>
          </a:p>
        </p:txBody>
      </p:sp>
      <p:sp>
        <p:nvSpPr>
          <p:cNvPr id="2" name="Content Placeholder 1"/>
          <p:cNvSpPr>
            <a:spLocks noGrp="1"/>
          </p:cNvSpPr>
          <p:nvPr>
            <p:ph idx="1"/>
          </p:nvPr>
        </p:nvSpPr>
        <p:spPr/>
        <p:txBody>
          <a:bodyPr>
            <a:noAutofit/>
          </a:bodyPr>
          <a:lstStyle/>
          <a:p>
            <a:pPr marL="0" indent="-457200" algn="ctr">
              <a:spcBef>
                <a:spcPts val="0"/>
              </a:spcBef>
              <a:buSzPct val="50000"/>
              <a:buNone/>
            </a:pPr>
            <a:r>
              <a:rPr lang="en-US" sz="2400" b="1" dirty="0" smtClean="0">
                <a:cs typeface="Arial" pitchFamily="34" charset="0"/>
              </a:rPr>
              <a:t>Low-Immersive Virtual Experiments (</a:t>
            </a:r>
            <a:r>
              <a:rPr lang="en-US" sz="2400" b="1" dirty="0" smtClean="0">
                <a:solidFill>
                  <a:srgbClr val="FF0000"/>
                </a:solidFill>
                <a:cs typeface="Arial" pitchFamily="34" charset="0"/>
              </a:rPr>
              <a:t>LIVE</a:t>
            </a:r>
            <a:r>
              <a:rPr lang="en-US" sz="2400" b="1" dirty="0" smtClean="0">
                <a:cs typeface="Arial" pitchFamily="34" charset="0"/>
              </a:rPr>
              <a:t>) </a:t>
            </a:r>
          </a:p>
          <a:p>
            <a:pPr marL="0" indent="-457200">
              <a:spcBef>
                <a:spcPts val="0"/>
              </a:spcBef>
              <a:buSzPct val="50000"/>
              <a:buNone/>
            </a:pPr>
            <a:r>
              <a:rPr lang="en-US" sz="2400" dirty="0" smtClean="0">
                <a:cs typeface="Arial" pitchFamily="34" charset="0"/>
              </a:rPr>
              <a:t>use computer screen based applications of virtual reality, such as “ad hoc” virtual simulations or virtual worlds (Second Life), to provide a weaker sense of presence</a:t>
            </a:r>
          </a:p>
          <a:p>
            <a:pPr marL="0" indent="-457200">
              <a:spcBef>
                <a:spcPts val="0"/>
              </a:spcBef>
              <a:buSzPct val="50000"/>
              <a:buNone/>
            </a:pPr>
            <a:endParaRPr lang="en-US" sz="2400" dirty="0" smtClean="0">
              <a:cs typeface="Arial" pitchFamily="34" charset="0"/>
            </a:endParaRPr>
          </a:p>
          <a:p>
            <a:pPr marL="0" indent="-457200">
              <a:spcBef>
                <a:spcPts val="0"/>
              </a:spcBef>
              <a:buSzPct val="50000"/>
              <a:buNone/>
            </a:pPr>
            <a:endParaRPr lang="en-US" sz="2400" dirty="0" smtClean="0">
              <a:cs typeface="Arial" pitchFamily="34" charset="0"/>
            </a:endParaRPr>
          </a:p>
          <a:p>
            <a:pPr marL="0" indent="-457200" algn="ctr">
              <a:spcBef>
                <a:spcPts val="0"/>
              </a:spcBef>
              <a:buSzPct val="50000"/>
              <a:buNone/>
            </a:pPr>
            <a:r>
              <a:rPr lang="en-US" sz="2400" b="1" dirty="0" smtClean="0">
                <a:cs typeface="Arial" pitchFamily="34" charset="0"/>
              </a:rPr>
              <a:t>High-Immersive Virtual Experiments (</a:t>
            </a:r>
            <a:r>
              <a:rPr lang="en-US" sz="2400" b="1" dirty="0" smtClean="0">
                <a:solidFill>
                  <a:srgbClr val="FF0000"/>
                </a:solidFill>
                <a:cs typeface="Arial" pitchFamily="34" charset="0"/>
              </a:rPr>
              <a:t>HIVE</a:t>
            </a:r>
            <a:r>
              <a:rPr lang="en-US" sz="2400" b="1" dirty="0" smtClean="0">
                <a:cs typeface="Arial" pitchFamily="34" charset="0"/>
              </a:rPr>
              <a:t>) </a:t>
            </a:r>
          </a:p>
          <a:p>
            <a:pPr marL="0" indent="-457200">
              <a:spcBef>
                <a:spcPts val="0"/>
              </a:spcBef>
              <a:buSzPct val="50000"/>
              <a:buNone/>
            </a:pPr>
            <a:r>
              <a:rPr lang="en-US" sz="2400" dirty="0" smtClean="0">
                <a:cs typeface="Arial" pitchFamily="34" charset="0"/>
              </a:rPr>
              <a:t>utilize specialized displays such as CAVE, head-mounted displays or augmented reality, which perceptually surround subjects. The individual perceives himself to be enveloped by, included in, and interacting with an environment providing a continuous stream of stimuli.</a:t>
            </a:r>
          </a:p>
          <a:p>
            <a:pPr marL="0" indent="0">
              <a:spcBef>
                <a:spcPts val="0"/>
              </a:spcBef>
              <a:buSzPct val="50000"/>
              <a:buNone/>
            </a:pPr>
            <a:endParaRPr lang="en-US" sz="26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467544" y="188640"/>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smtClean="0">
                <a:solidFill>
                  <a:srgbClr val="0070C0"/>
                </a:solidFill>
              </a:rPr>
              <a:t>VR/AR Tools</a:t>
            </a:r>
            <a:endParaRPr dirty="0">
              <a:solidFill>
                <a:srgbClr val="0070C0"/>
              </a:solidFill>
            </a:endParaRPr>
          </a:p>
        </p:txBody>
      </p:sp>
      <p:sp>
        <p:nvSpPr>
          <p:cNvPr id="159" name="Google Shape;159;p2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50000"/>
              </a:lnSpc>
              <a:spcBef>
                <a:spcPts val="560"/>
              </a:spcBef>
              <a:spcAft>
                <a:spcPts val="0"/>
              </a:spcAft>
              <a:buSzPts val="2800"/>
              <a:buChar char="•"/>
            </a:pPr>
            <a:r>
              <a:rPr lang="it-IT" sz="2800" dirty="0" err="1" smtClean="0">
                <a:solidFill>
                  <a:srgbClr val="0070C0"/>
                </a:solidFill>
              </a:rPr>
              <a:t>Augmented</a:t>
            </a:r>
            <a:r>
              <a:rPr lang="it-IT" sz="2800" dirty="0" smtClean="0">
                <a:solidFill>
                  <a:srgbClr val="0070C0"/>
                </a:solidFill>
              </a:rPr>
              <a:t> Reality</a:t>
            </a:r>
            <a:endParaRPr dirty="0">
              <a:solidFill>
                <a:srgbClr val="0070C0"/>
              </a:solidFill>
            </a:endParaRPr>
          </a:p>
          <a:p>
            <a:pPr marL="342900" indent="-228600">
              <a:lnSpc>
                <a:spcPct val="150000"/>
              </a:lnSpc>
              <a:spcBef>
                <a:spcPts val="560"/>
              </a:spcBef>
              <a:buSzPts val="2800"/>
            </a:pPr>
            <a:r>
              <a:rPr lang="en-US" sz="2800" dirty="0" smtClean="0">
                <a:solidFill>
                  <a:srgbClr val="0070C0"/>
                </a:solidFill>
              </a:rPr>
              <a:t>Virtual simulation</a:t>
            </a:r>
            <a:endParaRPr lang="en-US" sz="2800" dirty="0">
              <a:solidFill>
                <a:srgbClr val="0070C0"/>
              </a:solidFill>
            </a:endParaRPr>
          </a:p>
          <a:p>
            <a:pPr marL="342900" lvl="0" indent="-228600" algn="l" rtl="0">
              <a:lnSpc>
                <a:spcPct val="150000"/>
              </a:lnSpc>
              <a:spcBef>
                <a:spcPts val="560"/>
              </a:spcBef>
              <a:spcAft>
                <a:spcPts val="0"/>
              </a:spcAft>
              <a:buSzPts val="2800"/>
              <a:buChar char="•"/>
            </a:pPr>
            <a:r>
              <a:rPr lang="en-US" sz="2800" dirty="0" smtClean="0">
                <a:solidFill>
                  <a:srgbClr val="0070C0"/>
                </a:solidFill>
              </a:rPr>
              <a:t>Virtual worlds</a:t>
            </a:r>
            <a:endParaRPr dirty="0">
              <a:solidFill>
                <a:srgbClr val="0070C0"/>
              </a:solidFill>
            </a:endParaRPr>
          </a:p>
          <a:p>
            <a:pPr marL="342900" lvl="0" indent="-228600" algn="l" rtl="0">
              <a:lnSpc>
                <a:spcPct val="150000"/>
              </a:lnSpc>
              <a:spcBef>
                <a:spcPts val="560"/>
              </a:spcBef>
              <a:spcAft>
                <a:spcPts val="0"/>
              </a:spcAft>
              <a:buSzPts val="2800"/>
              <a:buChar char="•"/>
            </a:pPr>
            <a:r>
              <a:rPr lang="en-US" sz="2800" dirty="0" smtClean="0">
                <a:solidFill>
                  <a:srgbClr val="0070C0"/>
                </a:solidFill>
              </a:rPr>
              <a:t>Oculus </a:t>
            </a:r>
            <a:r>
              <a:rPr lang="en-US" sz="2800" dirty="0">
                <a:solidFill>
                  <a:srgbClr val="0070C0"/>
                </a:solidFill>
              </a:rPr>
              <a:t>VR</a:t>
            </a:r>
            <a:endParaRPr dirty="0">
              <a:solidFill>
                <a:srgbClr val="0070C0"/>
              </a:solidFill>
            </a:endParaRPr>
          </a:p>
          <a:p>
            <a:pPr marL="342900" lvl="0" indent="-228600" algn="l" rtl="0">
              <a:lnSpc>
                <a:spcPct val="150000"/>
              </a:lnSpc>
              <a:spcBef>
                <a:spcPts val="560"/>
              </a:spcBef>
              <a:spcAft>
                <a:spcPts val="0"/>
              </a:spcAft>
              <a:buSzPts val="2800"/>
              <a:buChar char="•"/>
            </a:pPr>
            <a:r>
              <a:rPr lang="en-US" sz="2800" dirty="0" smtClean="0">
                <a:solidFill>
                  <a:srgbClr val="0070C0"/>
                </a:solidFill>
              </a:rPr>
              <a:t>HTC </a:t>
            </a:r>
            <a:r>
              <a:rPr lang="en-US" sz="2800" dirty="0">
                <a:solidFill>
                  <a:srgbClr val="0070C0"/>
                </a:solidFill>
              </a:rPr>
              <a:t>Vive</a:t>
            </a:r>
            <a:endParaRPr dirty="0">
              <a:solidFill>
                <a:srgbClr val="0070C0"/>
              </a:solidFill>
            </a:endParaRPr>
          </a:p>
          <a:p>
            <a:pPr marL="342900" lvl="0" indent="-228600" algn="l" rtl="0">
              <a:lnSpc>
                <a:spcPct val="150000"/>
              </a:lnSpc>
              <a:spcBef>
                <a:spcPts val="560"/>
              </a:spcBef>
              <a:spcAft>
                <a:spcPts val="0"/>
              </a:spcAft>
              <a:buSzPts val="2800"/>
              <a:buChar char="•"/>
            </a:pPr>
            <a:r>
              <a:rPr lang="en-US" sz="2800" dirty="0">
                <a:solidFill>
                  <a:srgbClr val="0070C0"/>
                </a:solidFill>
              </a:rPr>
              <a:t>CAVE </a:t>
            </a:r>
            <a:r>
              <a:rPr lang="en-US" sz="2800" dirty="0" smtClean="0">
                <a:solidFill>
                  <a:srgbClr val="0070C0"/>
                </a:solidFill>
              </a:rPr>
              <a:t>Automatic Virtual Environment</a:t>
            </a:r>
            <a:endParaRPr dirty="0">
              <a:solidFill>
                <a:srgbClr val="0070C0"/>
              </a:solidFill>
            </a:endParaRPr>
          </a:p>
          <a:p>
            <a:pPr marL="342900" lvl="0" indent="-50800" algn="l" rtl="0">
              <a:spcBef>
                <a:spcPts val="560"/>
              </a:spcBef>
              <a:spcAft>
                <a:spcPts val="0"/>
              </a:spcAft>
              <a:buSzPts val="2800"/>
              <a:buNone/>
            </a:pPr>
            <a:endParaRPr sz="2800" dirty="0">
              <a:solidFill>
                <a:srgbClr val="0070C0"/>
              </a:solidFill>
            </a:endParaRPr>
          </a:p>
        </p:txBody>
      </p:sp>
      <p:sp>
        <p:nvSpPr>
          <p:cNvPr id="160" name="Google Shape;160;p23"/>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1489895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5"/>
          <p:cNvSpPr txBox="1"/>
          <p:nvPr/>
        </p:nvSpPr>
        <p:spPr>
          <a:xfrm>
            <a:off x="623601" y="1474480"/>
            <a:ext cx="740908"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dirty="0" smtClean="0">
                <a:solidFill>
                  <a:srgbClr val="FF0000"/>
                </a:solidFill>
                <a:latin typeface="Century Gothic"/>
                <a:ea typeface="Century Gothic"/>
                <a:cs typeface="Century Gothic"/>
                <a:sym typeface="Century Gothic"/>
              </a:rPr>
              <a:t>MARKER-BASED</a:t>
            </a:r>
            <a:endParaRPr dirty="0"/>
          </a:p>
        </p:txBody>
      </p:sp>
      <p:sp>
        <p:nvSpPr>
          <p:cNvPr id="204" name="Google Shape;204;p25"/>
          <p:cNvSpPr txBox="1"/>
          <p:nvPr/>
        </p:nvSpPr>
        <p:spPr>
          <a:xfrm>
            <a:off x="2514740" y="1474480"/>
            <a:ext cx="833883" cy="2154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MARKER-LESS</a:t>
            </a:r>
            <a:endParaRPr/>
          </a:p>
        </p:txBody>
      </p:sp>
      <p:sp>
        <p:nvSpPr>
          <p:cNvPr id="205" name="Google Shape;205;p25"/>
          <p:cNvSpPr txBox="1"/>
          <p:nvPr/>
        </p:nvSpPr>
        <p:spPr>
          <a:xfrm>
            <a:off x="4311827" y="1438214"/>
            <a:ext cx="591829" cy="38472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dirty="0" smtClean="0">
                <a:solidFill>
                  <a:srgbClr val="FF0000"/>
                </a:solidFill>
                <a:latin typeface="Century Gothic"/>
                <a:ea typeface="Century Gothic"/>
                <a:cs typeface="Century Gothic"/>
                <a:sym typeface="Century Gothic"/>
              </a:rPr>
              <a:t>WIRED VISORS I</a:t>
            </a:r>
            <a:endParaRPr dirty="0"/>
          </a:p>
        </p:txBody>
      </p:sp>
      <p:sp>
        <p:nvSpPr>
          <p:cNvPr id="206" name="Google Shape;206;p25"/>
          <p:cNvSpPr txBox="1"/>
          <p:nvPr/>
        </p:nvSpPr>
        <p:spPr>
          <a:xfrm>
            <a:off x="6586621" y="1406185"/>
            <a:ext cx="869149" cy="38472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dirty="0" smtClean="0">
                <a:solidFill>
                  <a:srgbClr val="FF0000"/>
                </a:solidFill>
                <a:latin typeface="Century Gothic"/>
                <a:ea typeface="Century Gothic"/>
                <a:cs typeface="Century Gothic"/>
                <a:sym typeface="Century Gothic"/>
              </a:rPr>
              <a:t>VISORS</a:t>
            </a:r>
            <a:r>
              <a:rPr lang="en-US" sz="1100" dirty="0" smtClean="0">
                <a:solidFill>
                  <a:schemeClr val="dk1"/>
                </a:solidFill>
                <a:latin typeface="Arial Black"/>
                <a:ea typeface="Arial Black"/>
                <a:cs typeface="Arial Black"/>
                <a:sym typeface="Arial Black"/>
              </a:rPr>
              <a:t> </a:t>
            </a:r>
            <a:endParaRPr dirty="0"/>
          </a:p>
          <a:p>
            <a:pPr marL="0" marR="0" lvl="0" indent="0" algn="ctr" rtl="0">
              <a:spcBef>
                <a:spcPts val="0"/>
              </a:spcBef>
              <a:spcAft>
                <a:spcPts val="0"/>
              </a:spcAft>
              <a:buNone/>
            </a:pPr>
            <a:r>
              <a:rPr lang="en-US" sz="800" dirty="0" smtClean="0">
                <a:solidFill>
                  <a:srgbClr val="FF0000"/>
                </a:solidFill>
                <a:latin typeface="Century Gothic"/>
                <a:ea typeface="Century Gothic"/>
                <a:cs typeface="Century Gothic"/>
                <a:sym typeface="Century Gothic"/>
              </a:rPr>
              <a:t>ALL-IN-ONE</a:t>
            </a:r>
            <a:endParaRPr dirty="0"/>
          </a:p>
        </p:txBody>
      </p:sp>
      <p:pic>
        <p:nvPicPr>
          <p:cNvPr id="211" name="Google Shape;211;p25"/>
          <p:cNvPicPr preferRelativeResize="0"/>
          <p:nvPr/>
        </p:nvPicPr>
        <p:blipFill rotWithShape="1">
          <a:blip r:embed="rId3">
            <a:alphaModFix/>
          </a:blip>
          <a:srcRect/>
          <a:stretch/>
        </p:blipFill>
        <p:spPr>
          <a:xfrm>
            <a:off x="5799007" y="2170541"/>
            <a:ext cx="1253338" cy="2078503"/>
          </a:xfrm>
          <a:prstGeom prst="rect">
            <a:avLst/>
          </a:prstGeom>
          <a:noFill/>
          <a:ln>
            <a:noFill/>
          </a:ln>
        </p:spPr>
      </p:pic>
      <p:sp>
        <p:nvSpPr>
          <p:cNvPr id="212" name="Google Shape;212;p25"/>
          <p:cNvSpPr txBox="1"/>
          <p:nvPr/>
        </p:nvSpPr>
        <p:spPr>
          <a:xfrm>
            <a:off x="5614744" y="4368015"/>
            <a:ext cx="1718561" cy="2000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b="1">
                <a:solidFill>
                  <a:schemeClr val="dk1"/>
                </a:solidFill>
                <a:latin typeface="Century Gothic"/>
                <a:ea typeface="Century Gothic"/>
                <a:cs typeface="Century Gothic"/>
                <a:sym typeface="Century Gothic"/>
              </a:rPr>
              <a:t>Microsoft HOLOLENS</a:t>
            </a:r>
            <a:endParaRPr sz="700" b="1">
              <a:solidFill>
                <a:srgbClr val="FF0000"/>
              </a:solidFill>
              <a:latin typeface="Century Gothic"/>
              <a:ea typeface="Century Gothic"/>
              <a:cs typeface="Century Gothic"/>
              <a:sym typeface="Century Gothic"/>
            </a:endParaRPr>
          </a:p>
        </p:txBody>
      </p:sp>
      <p:sp>
        <p:nvSpPr>
          <p:cNvPr id="213" name="Google Shape;213;p25"/>
          <p:cNvSpPr txBox="1"/>
          <p:nvPr/>
        </p:nvSpPr>
        <p:spPr>
          <a:xfrm>
            <a:off x="7435019" y="4368015"/>
            <a:ext cx="1408243" cy="2000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b="1">
                <a:solidFill>
                  <a:schemeClr val="dk1"/>
                </a:solidFill>
                <a:latin typeface="Century Gothic"/>
                <a:ea typeface="Century Gothic"/>
                <a:cs typeface="Century Gothic"/>
                <a:sym typeface="Century Gothic"/>
              </a:rPr>
              <a:t>Magic Leap One</a:t>
            </a:r>
            <a:endParaRPr sz="700" b="1">
              <a:solidFill>
                <a:srgbClr val="FF0000"/>
              </a:solidFill>
              <a:latin typeface="Century Gothic"/>
              <a:ea typeface="Century Gothic"/>
              <a:cs typeface="Century Gothic"/>
              <a:sym typeface="Century Gothic"/>
            </a:endParaRPr>
          </a:p>
        </p:txBody>
      </p:sp>
      <p:pic>
        <p:nvPicPr>
          <p:cNvPr id="214" name="Google Shape;214;p25"/>
          <p:cNvPicPr preferRelativeResize="0"/>
          <p:nvPr/>
        </p:nvPicPr>
        <p:blipFill rotWithShape="1">
          <a:blip r:embed="rId4">
            <a:alphaModFix/>
          </a:blip>
          <a:srcRect/>
          <a:stretch/>
        </p:blipFill>
        <p:spPr>
          <a:xfrm>
            <a:off x="3994155" y="2710906"/>
            <a:ext cx="1250786" cy="1238793"/>
          </a:xfrm>
          <a:prstGeom prst="rect">
            <a:avLst/>
          </a:prstGeom>
          <a:noFill/>
          <a:ln>
            <a:noFill/>
          </a:ln>
        </p:spPr>
      </p:pic>
      <p:pic>
        <p:nvPicPr>
          <p:cNvPr id="215" name="Google Shape;215;p25"/>
          <p:cNvPicPr preferRelativeResize="0"/>
          <p:nvPr/>
        </p:nvPicPr>
        <p:blipFill rotWithShape="1">
          <a:blip r:embed="rId5">
            <a:alphaModFix/>
          </a:blip>
          <a:srcRect/>
          <a:stretch/>
        </p:blipFill>
        <p:spPr>
          <a:xfrm>
            <a:off x="451599" y="2410901"/>
            <a:ext cx="1379625" cy="1291039"/>
          </a:xfrm>
          <a:prstGeom prst="rect">
            <a:avLst/>
          </a:prstGeom>
          <a:noFill/>
          <a:ln>
            <a:noFill/>
          </a:ln>
        </p:spPr>
      </p:pic>
      <p:pic>
        <p:nvPicPr>
          <p:cNvPr id="216" name="Google Shape;216;p25"/>
          <p:cNvPicPr preferRelativeResize="0"/>
          <p:nvPr/>
        </p:nvPicPr>
        <p:blipFill rotWithShape="1">
          <a:blip r:embed="rId6">
            <a:alphaModFix/>
          </a:blip>
          <a:srcRect/>
          <a:stretch/>
        </p:blipFill>
        <p:spPr>
          <a:xfrm>
            <a:off x="2521808" y="2063422"/>
            <a:ext cx="744371" cy="1740265"/>
          </a:xfrm>
          <a:prstGeom prst="rect">
            <a:avLst/>
          </a:prstGeom>
          <a:noFill/>
          <a:ln>
            <a:noFill/>
          </a:ln>
        </p:spPr>
      </p:pic>
      <p:pic>
        <p:nvPicPr>
          <p:cNvPr id="217" name="Google Shape;217;p25"/>
          <p:cNvPicPr preferRelativeResize="0"/>
          <p:nvPr/>
        </p:nvPicPr>
        <p:blipFill rotWithShape="1">
          <a:blip r:embed="rId7">
            <a:alphaModFix/>
          </a:blip>
          <a:srcRect/>
          <a:stretch/>
        </p:blipFill>
        <p:spPr>
          <a:xfrm>
            <a:off x="7165645" y="2482741"/>
            <a:ext cx="1298917" cy="1362510"/>
          </a:xfrm>
          <a:prstGeom prst="rect">
            <a:avLst/>
          </a:prstGeom>
          <a:noFill/>
          <a:ln>
            <a:noFill/>
          </a:ln>
        </p:spPr>
      </p:pic>
      <p:sp>
        <p:nvSpPr>
          <p:cNvPr id="218" name="Google Shape;218;p25"/>
          <p:cNvSpPr/>
          <p:nvPr/>
        </p:nvSpPr>
        <p:spPr>
          <a:xfrm>
            <a:off x="2073914" y="1342767"/>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p25"/>
          <p:cNvSpPr/>
          <p:nvPr/>
        </p:nvSpPr>
        <p:spPr>
          <a:xfrm>
            <a:off x="3679543" y="1292911"/>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0" name="Google Shape;220;p25"/>
          <p:cNvSpPr/>
          <p:nvPr/>
        </p:nvSpPr>
        <p:spPr>
          <a:xfrm>
            <a:off x="5376418" y="1340899"/>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1" name="Google Shape;221;p25"/>
          <p:cNvPicPr preferRelativeResize="0"/>
          <p:nvPr/>
        </p:nvPicPr>
        <p:blipFill rotWithShape="1">
          <a:blip r:embed="rId8">
            <a:alphaModFix/>
          </a:blip>
          <a:srcRect/>
          <a:stretch/>
        </p:blipFill>
        <p:spPr>
          <a:xfrm>
            <a:off x="615851" y="3845250"/>
            <a:ext cx="711560" cy="254445"/>
          </a:xfrm>
          <a:prstGeom prst="rect">
            <a:avLst/>
          </a:prstGeom>
          <a:noFill/>
          <a:ln>
            <a:noFill/>
          </a:ln>
        </p:spPr>
      </p:pic>
      <p:pic>
        <p:nvPicPr>
          <p:cNvPr id="222" name="Google Shape;222;p25"/>
          <p:cNvPicPr preferRelativeResize="0"/>
          <p:nvPr/>
        </p:nvPicPr>
        <p:blipFill rotWithShape="1">
          <a:blip r:embed="rId9">
            <a:alphaModFix/>
          </a:blip>
          <a:srcRect t="30012" b="30678"/>
          <a:stretch/>
        </p:blipFill>
        <p:spPr>
          <a:xfrm>
            <a:off x="500465" y="4253731"/>
            <a:ext cx="888295" cy="349184"/>
          </a:xfrm>
          <a:prstGeom prst="rect">
            <a:avLst/>
          </a:prstGeom>
          <a:noFill/>
          <a:ln>
            <a:noFill/>
          </a:ln>
        </p:spPr>
      </p:pic>
      <p:pic>
        <p:nvPicPr>
          <p:cNvPr id="223" name="Google Shape;223;p25"/>
          <p:cNvPicPr preferRelativeResize="0"/>
          <p:nvPr/>
        </p:nvPicPr>
        <p:blipFill rotWithShape="1">
          <a:blip r:embed="rId10">
            <a:alphaModFix/>
          </a:blip>
          <a:srcRect/>
          <a:stretch/>
        </p:blipFill>
        <p:spPr>
          <a:xfrm>
            <a:off x="2299195" y="3949699"/>
            <a:ext cx="502164" cy="430427"/>
          </a:xfrm>
          <a:prstGeom prst="rect">
            <a:avLst/>
          </a:prstGeom>
          <a:noFill/>
          <a:ln>
            <a:noFill/>
          </a:ln>
        </p:spPr>
      </p:pic>
      <p:pic>
        <p:nvPicPr>
          <p:cNvPr id="224" name="Google Shape;224;p25"/>
          <p:cNvPicPr preferRelativeResize="0"/>
          <p:nvPr/>
        </p:nvPicPr>
        <p:blipFill rotWithShape="1">
          <a:blip r:embed="rId11">
            <a:alphaModFix/>
          </a:blip>
          <a:srcRect/>
          <a:stretch/>
        </p:blipFill>
        <p:spPr>
          <a:xfrm>
            <a:off x="2947283" y="3970101"/>
            <a:ext cx="313724" cy="418299"/>
          </a:xfrm>
          <a:prstGeom prst="rect">
            <a:avLst/>
          </a:prstGeom>
          <a:noFill/>
          <a:ln>
            <a:noFill/>
          </a:ln>
        </p:spPr>
      </p:pic>
      <p:sp>
        <p:nvSpPr>
          <p:cNvPr id="225" name="Google Shape;225;p25"/>
          <p:cNvSpPr txBox="1"/>
          <p:nvPr/>
        </p:nvSpPr>
        <p:spPr>
          <a:xfrm>
            <a:off x="2329375" y="4420738"/>
            <a:ext cx="457545" cy="2000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b="1">
                <a:solidFill>
                  <a:schemeClr val="dk1"/>
                </a:solidFill>
                <a:latin typeface="Century Gothic"/>
                <a:ea typeface="Century Gothic"/>
                <a:cs typeface="Century Gothic"/>
                <a:sym typeface="Century Gothic"/>
              </a:rPr>
              <a:t>AR kit</a:t>
            </a:r>
            <a:endParaRPr sz="700" b="1">
              <a:solidFill>
                <a:srgbClr val="FF0000"/>
              </a:solidFill>
              <a:latin typeface="Century Gothic"/>
              <a:ea typeface="Century Gothic"/>
              <a:cs typeface="Century Gothic"/>
              <a:sym typeface="Century Gothic"/>
            </a:endParaRPr>
          </a:p>
        </p:txBody>
      </p:sp>
      <p:sp>
        <p:nvSpPr>
          <p:cNvPr id="226" name="Google Shape;226;p25"/>
          <p:cNvSpPr txBox="1"/>
          <p:nvPr/>
        </p:nvSpPr>
        <p:spPr>
          <a:xfrm>
            <a:off x="2837914" y="4430863"/>
            <a:ext cx="552306" cy="2000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b="1">
                <a:solidFill>
                  <a:schemeClr val="dk1"/>
                </a:solidFill>
                <a:latin typeface="Century Gothic"/>
                <a:ea typeface="Century Gothic"/>
                <a:cs typeface="Century Gothic"/>
                <a:sym typeface="Century Gothic"/>
              </a:rPr>
              <a:t>AR Core</a:t>
            </a:r>
            <a:endParaRPr sz="700" b="1">
              <a:solidFill>
                <a:srgbClr val="FF0000"/>
              </a:solidFill>
              <a:latin typeface="Century Gothic"/>
              <a:ea typeface="Century Gothic"/>
              <a:cs typeface="Century Gothic"/>
              <a:sym typeface="Century Gothic"/>
            </a:endParaRPr>
          </a:p>
        </p:txBody>
      </p:sp>
      <p:sp>
        <p:nvSpPr>
          <p:cNvPr id="227" name="Google Shape;227;p25"/>
          <p:cNvSpPr txBox="1">
            <a:spLocks noGrp="1"/>
          </p:cNvSpPr>
          <p:nvPr>
            <p:ph type="title"/>
          </p:nvPr>
        </p:nvSpPr>
        <p:spPr>
          <a:xfrm>
            <a:off x="467544" y="188640"/>
            <a:ext cx="7620000" cy="1143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dirty="0" smtClean="0">
                <a:solidFill>
                  <a:srgbClr val="0070C0"/>
                </a:solidFill>
              </a:rPr>
              <a:t>Augmented Reality</a:t>
            </a:r>
            <a:endParaRPr dirty="0">
              <a:solidFill>
                <a:srgbClr val="0070C0"/>
              </a:solidFill>
            </a:endParaRPr>
          </a:p>
        </p:txBody>
      </p:sp>
    </p:spTree>
    <p:extLst>
      <p:ext uri="{BB962C8B-B14F-4D97-AF65-F5344CB8AC3E}">
        <p14:creationId xmlns:p14="http://schemas.microsoft.com/office/powerpoint/2010/main" val="20847542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grpSp>
        <p:nvGrpSpPr>
          <p:cNvPr id="233" name="Google Shape;233;p26"/>
          <p:cNvGrpSpPr/>
          <p:nvPr/>
        </p:nvGrpSpPr>
        <p:grpSpPr>
          <a:xfrm>
            <a:off x="7469" y="1414900"/>
            <a:ext cx="4270075" cy="3005916"/>
            <a:chOff x="0" y="1069789"/>
            <a:chExt cx="4573464" cy="2254437"/>
          </a:xfrm>
        </p:grpSpPr>
        <p:sp>
          <p:nvSpPr>
            <p:cNvPr id="234" name="Google Shape;234;p26"/>
            <p:cNvSpPr/>
            <p:nvPr/>
          </p:nvSpPr>
          <p:spPr>
            <a:xfrm>
              <a:off x="0" y="2647334"/>
              <a:ext cx="4573464" cy="676892"/>
            </a:xfrm>
            <a:prstGeom prst="rect">
              <a:avLst/>
            </a:prstGeom>
            <a:solidFill>
              <a:schemeClr val="lt1"/>
            </a:solidFill>
            <a:ln>
              <a:noFill/>
            </a:ln>
          </p:spPr>
          <p:txBody>
            <a:bodyPr spcFirstLastPara="1" wrap="square" lIns="180000" tIns="216000" rIns="180000" bIns="45700" anchor="t" anchorCtr="0">
              <a:noAutofit/>
            </a:bodyPr>
            <a:lstStyle/>
            <a:p>
              <a:pPr marL="0" marR="0" lvl="0" indent="0" algn="ctr" rtl="0">
                <a:spcBef>
                  <a:spcPts val="0"/>
                </a:spcBef>
                <a:spcAft>
                  <a:spcPts val="0"/>
                </a:spcAft>
                <a:buNone/>
              </a:pPr>
              <a:r>
                <a:rPr lang="en-US" sz="1600" b="1">
                  <a:solidFill>
                    <a:srgbClr val="F8243D"/>
                  </a:solidFill>
                  <a:latin typeface="Century Gothic"/>
                  <a:ea typeface="Century Gothic"/>
                  <a:cs typeface="Century Gothic"/>
                  <a:sym typeface="Century Gothic"/>
                </a:rPr>
                <a:t>Augmented Reality</a:t>
              </a:r>
              <a:endParaRPr/>
            </a:p>
            <a:p>
              <a:pPr marL="0" marR="0" lvl="0" indent="0" algn="just" rtl="0">
                <a:spcBef>
                  <a:spcPts val="0"/>
                </a:spcBef>
                <a:spcAft>
                  <a:spcPts val="0"/>
                </a:spcAft>
                <a:buNone/>
              </a:pPr>
              <a:endParaRPr sz="1400">
                <a:solidFill>
                  <a:srgbClr val="595959"/>
                </a:solidFill>
                <a:latin typeface="Century Gothic"/>
                <a:ea typeface="Century Gothic"/>
                <a:cs typeface="Century Gothic"/>
                <a:sym typeface="Century Gothic"/>
              </a:endParaRPr>
            </a:p>
          </p:txBody>
        </p:sp>
        <p:sp>
          <p:nvSpPr>
            <p:cNvPr id="236" name="Google Shape;236;p26"/>
            <p:cNvSpPr/>
            <p:nvPr/>
          </p:nvSpPr>
          <p:spPr>
            <a:xfrm>
              <a:off x="1497456" y="1069789"/>
              <a:ext cx="1578553" cy="1578553"/>
            </a:xfrm>
            <a:prstGeom prst="ellipse">
              <a:avLst/>
            </a:prstGeom>
            <a:solidFill>
              <a:schemeClr val="lt1"/>
            </a:solidFill>
            <a:ln w="127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cxnSp>
        <p:nvCxnSpPr>
          <p:cNvPr id="237" name="Google Shape;237;p26"/>
          <p:cNvCxnSpPr/>
          <p:nvPr/>
        </p:nvCxnSpPr>
        <p:spPr>
          <a:xfrm rot="10800000">
            <a:off x="4573464" y="1537837"/>
            <a:ext cx="0" cy="5320164"/>
          </a:xfrm>
          <a:prstGeom prst="straightConnector1">
            <a:avLst/>
          </a:prstGeom>
          <a:noFill/>
          <a:ln w="9525" cap="flat" cmpd="sng">
            <a:solidFill>
              <a:srgbClr val="BFBFBF"/>
            </a:solidFill>
            <a:prstDash val="solid"/>
            <a:round/>
            <a:headEnd type="none" w="sm" len="sm"/>
            <a:tailEnd type="none" w="sm" len="sm"/>
          </a:ln>
        </p:spPr>
      </p:cxnSp>
      <p:grpSp>
        <p:nvGrpSpPr>
          <p:cNvPr id="238" name="Google Shape;238;p26"/>
          <p:cNvGrpSpPr/>
          <p:nvPr/>
        </p:nvGrpSpPr>
        <p:grpSpPr>
          <a:xfrm>
            <a:off x="4277544" y="1426385"/>
            <a:ext cx="4027528" cy="3005916"/>
            <a:chOff x="1" y="1069789"/>
            <a:chExt cx="3733426" cy="2254437"/>
          </a:xfrm>
        </p:grpSpPr>
        <p:sp>
          <p:nvSpPr>
            <p:cNvPr id="239" name="Google Shape;239;p26"/>
            <p:cNvSpPr/>
            <p:nvPr/>
          </p:nvSpPr>
          <p:spPr>
            <a:xfrm>
              <a:off x="1" y="2647334"/>
              <a:ext cx="3733426" cy="676892"/>
            </a:xfrm>
            <a:prstGeom prst="rect">
              <a:avLst/>
            </a:prstGeom>
            <a:solidFill>
              <a:schemeClr val="lt1"/>
            </a:solidFill>
            <a:ln>
              <a:noFill/>
            </a:ln>
          </p:spPr>
          <p:txBody>
            <a:bodyPr spcFirstLastPara="1" wrap="square" lIns="180000" tIns="216000" rIns="180000" bIns="45700" anchor="t" anchorCtr="0">
              <a:noAutofit/>
            </a:bodyPr>
            <a:lstStyle/>
            <a:p>
              <a:pPr marL="0" marR="0" lvl="0" indent="0" algn="ctr" rtl="0">
                <a:spcBef>
                  <a:spcPts val="0"/>
                </a:spcBef>
                <a:spcAft>
                  <a:spcPts val="0"/>
                </a:spcAft>
                <a:buNone/>
              </a:pPr>
              <a:r>
                <a:rPr lang="en-US" sz="1600" b="1">
                  <a:solidFill>
                    <a:srgbClr val="F8243D"/>
                  </a:solidFill>
                  <a:latin typeface="Century Gothic"/>
                  <a:ea typeface="Century Gothic"/>
                  <a:cs typeface="Century Gothic"/>
                  <a:sym typeface="Century Gothic"/>
                </a:rPr>
                <a:t>Mixed Reality</a:t>
              </a:r>
              <a:endParaRPr/>
            </a:p>
            <a:p>
              <a:pPr marL="0" marR="0" lvl="0" indent="0" algn="just" rtl="0">
                <a:spcBef>
                  <a:spcPts val="0"/>
                </a:spcBef>
                <a:spcAft>
                  <a:spcPts val="0"/>
                </a:spcAft>
                <a:buNone/>
              </a:pPr>
              <a:endParaRPr sz="1400">
                <a:solidFill>
                  <a:srgbClr val="595959"/>
                </a:solidFill>
                <a:latin typeface="Century Gothic"/>
                <a:ea typeface="Century Gothic"/>
                <a:cs typeface="Century Gothic"/>
                <a:sym typeface="Century Gothic"/>
              </a:endParaRPr>
            </a:p>
          </p:txBody>
        </p:sp>
        <p:sp>
          <p:nvSpPr>
            <p:cNvPr id="241" name="Google Shape;241;p26"/>
            <p:cNvSpPr/>
            <p:nvPr/>
          </p:nvSpPr>
          <p:spPr>
            <a:xfrm>
              <a:off x="1497456" y="1069789"/>
              <a:ext cx="1578553" cy="1578553"/>
            </a:xfrm>
            <a:prstGeom prst="ellipse">
              <a:avLst/>
            </a:prstGeom>
            <a:solidFill>
              <a:schemeClr val="lt1"/>
            </a:solidFill>
            <a:ln w="127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242" name="Google Shape;242;p26"/>
          <p:cNvPicPr preferRelativeResize="0"/>
          <p:nvPr/>
        </p:nvPicPr>
        <p:blipFill rotWithShape="1">
          <a:blip r:embed="rId3">
            <a:alphaModFix/>
          </a:blip>
          <a:srcRect l="21000" r="20999"/>
          <a:stretch/>
        </p:blipFill>
        <p:spPr>
          <a:xfrm>
            <a:off x="1509101" y="1438998"/>
            <a:ext cx="1560879" cy="2081172"/>
          </a:xfrm>
          <a:prstGeom prst="ellipse">
            <a:avLst/>
          </a:prstGeom>
          <a:noFill/>
          <a:ln>
            <a:noFill/>
          </a:ln>
        </p:spPr>
      </p:pic>
      <p:pic>
        <p:nvPicPr>
          <p:cNvPr id="243" name="Google Shape;243;p26"/>
          <p:cNvPicPr preferRelativeResize="0"/>
          <p:nvPr/>
        </p:nvPicPr>
        <p:blipFill rotWithShape="1">
          <a:blip r:embed="rId4">
            <a:alphaModFix/>
          </a:blip>
          <a:srcRect l="15727" r="37145"/>
          <a:stretch/>
        </p:blipFill>
        <p:spPr>
          <a:xfrm>
            <a:off x="6089938" y="1438997"/>
            <a:ext cx="1569060" cy="2092080"/>
          </a:xfrm>
          <a:prstGeom prst="ellipse">
            <a:avLst/>
          </a:prstGeom>
          <a:noFill/>
          <a:ln>
            <a:noFill/>
          </a:ln>
        </p:spPr>
      </p:pic>
      <p:sp>
        <p:nvSpPr>
          <p:cNvPr id="244" name="Google Shape;244;p26"/>
          <p:cNvSpPr txBox="1"/>
          <p:nvPr/>
        </p:nvSpPr>
        <p:spPr>
          <a:xfrm>
            <a:off x="480558" y="295997"/>
            <a:ext cx="7620000" cy="828747"/>
          </a:xfrm>
          <a:prstGeom prst="rect">
            <a:avLst/>
          </a:prstGeom>
          <a:noFill/>
          <a:ln>
            <a:noFill/>
          </a:ln>
        </p:spPr>
        <p:txBody>
          <a:bodyPr spcFirstLastPara="1" wrap="square" lIns="0" tIns="0" rIns="0" bIns="0" anchor="t" anchorCtr="0">
            <a:noAutofit/>
          </a:bodyPr>
          <a:lstStyle/>
          <a:p>
            <a:pPr lvl="0" algn="ctr"/>
            <a:r>
              <a:rPr lang="en-US" sz="4800" dirty="0">
                <a:solidFill>
                  <a:srgbClr val="0070C0"/>
                </a:solidFill>
              </a:rPr>
              <a:t>Augmented Reality</a:t>
            </a:r>
            <a:endParaRPr dirty="0">
              <a:solidFill>
                <a:srgbClr val="0070C0"/>
              </a:solidFill>
            </a:endParaRPr>
          </a:p>
        </p:txBody>
      </p:sp>
      <p:sp>
        <p:nvSpPr>
          <p:cNvPr id="4" name="Rettangolo 3"/>
          <p:cNvSpPr/>
          <p:nvPr/>
        </p:nvSpPr>
        <p:spPr>
          <a:xfrm>
            <a:off x="179511" y="4445109"/>
            <a:ext cx="4098033" cy="1200329"/>
          </a:xfrm>
          <a:prstGeom prst="rect">
            <a:avLst/>
          </a:prstGeom>
        </p:spPr>
        <p:txBody>
          <a:bodyPr wrap="square">
            <a:spAutoFit/>
          </a:bodyPr>
          <a:lstStyle/>
          <a:p>
            <a:r>
              <a:rPr lang="en-US" dirty="0"/>
              <a:t>Augmented reality consists in the vision of a real environment in which some of its elements are "augmented" by digital content of various kinds</a:t>
            </a:r>
            <a:endParaRPr lang="it-IT" dirty="0"/>
          </a:p>
        </p:txBody>
      </p:sp>
      <p:sp>
        <p:nvSpPr>
          <p:cNvPr id="5" name="Rettangolo 4"/>
          <p:cNvSpPr/>
          <p:nvPr/>
        </p:nvSpPr>
        <p:spPr>
          <a:xfrm>
            <a:off x="4562007" y="4445109"/>
            <a:ext cx="3816424" cy="1477328"/>
          </a:xfrm>
          <a:prstGeom prst="rect">
            <a:avLst/>
          </a:prstGeom>
        </p:spPr>
        <p:txBody>
          <a:bodyPr wrap="square">
            <a:spAutoFit/>
          </a:bodyPr>
          <a:lstStyle/>
          <a:p>
            <a:r>
              <a:rPr lang="en-US" dirty="0"/>
              <a:t>Mixed reality consists in the fusion of real and virtual world to produce new environments and visualizations in which physical and digital objects coexist and interact in real time.</a:t>
            </a:r>
            <a:endParaRPr lang="it-IT" dirty="0"/>
          </a:p>
        </p:txBody>
      </p:sp>
    </p:spTree>
    <p:extLst>
      <p:ext uri="{BB962C8B-B14F-4D97-AF65-F5344CB8AC3E}">
        <p14:creationId xmlns:p14="http://schemas.microsoft.com/office/powerpoint/2010/main" val="10476195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4"/>
          <p:cNvPicPr preferRelativeResize="0"/>
          <p:nvPr/>
        </p:nvPicPr>
        <p:blipFill rotWithShape="1">
          <a:blip r:embed="rId3">
            <a:alphaModFix/>
          </a:blip>
          <a:srcRect/>
          <a:stretch/>
        </p:blipFill>
        <p:spPr>
          <a:xfrm>
            <a:off x="5097784" y="3023842"/>
            <a:ext cx="1014119" cy="1007533"/>
          </a:xfrm>
          <a:prstGeom prst="rect">
            <a:avLst/>
          </a:prstGeom>
          <a:noFill/>
          <a:ln>
            <a:noFill/>
          </a:ln>
        </p:spPr>
      </p:pic>
      <p:pic>
        <p:nvPicPr>
          <p:cNvPr id="167" name="Google Shape;167;p24"/>
          <p:cNvPicPr preferRelativeResize="0"/>
          <p:nvPr/>
        </p:nvPicPr>
        <p:blipFill rotWithShape="1">
          <a:blip r:embed="rId4">
            <a:alphaModFix/>
          </a:blip>
          <a:srcRect/>
          <a:stretch/>
        </p:blipFill>
        <p:spPr>
          <a:xfrm>
            <a:off x="3908393" y="3067386"/>
            <a:ext cx="1009069" cy="920445"/>
          </a:xfrm>
          <a:prstGeom prst="rect">
            <a:avLst/>
          </a:prstGeom>
          <a:noFill/>
          <a:ln>
            <a:noFill/>
          </a:ln>
        </p:spPr>
      </p:pic>
      <p:grpSp>
        <p:nvGrpSpPr>
          <p:cNvPr id="168" name="Google Shape;168;p24"/>
          <p:cNvGrpSpPr/>
          <p:nvPr/>
        </p:nvGrpSpPr>
        <p:grpSpPr>
          <a:xfrm>
            <a:off x="6257059" y="2315983"/>
            <a:ext cx="1186618" cy="2423252"/>
            <a:chOff x="6257059" y="1913565"/>
            <a:chExt cx="1186618" cy="1817439"/>
          </a:xfrm>
        </p:grpSpPr>
        <p:pic>
          <p:nvPicPr>
            <p:cNvPr id="169" name="Google Shape;169;p24"/>
            <p:cNvPicPr preferRelativeResize="0"/>
            <p:nvPr/>
          </p:nvPicPr>
          <p:blipFill rotWithShape="1">
            <a:blip r:embed="rId5">
              <a:alphaModFix/>
            </a:blip>
            <a:srcRect/>
            <a:stretch/>
          </p:blipFill>
          <p:spPr>
            <a:xfrm>
              <a:off x="6323920" y="1913565"/>
              <a:ext cx="1119757" cy="742950"/>
            </a:xfrm>
            <a:prstGeom prst="rect">
              <a:avLst/>
            </a:prstGeom>
            <a:noFill/>
            <a:ln>
              <a:noFill/>
            </a:ln>
          </p:spPr>
        </p:pic>
        <p:pic>
          <p:nvPicPr>
            <p:cNvPr id="170" name="Google Shape;170;p24"/>
            <p:cNvPicPr preferRelativeResize="0"/>
            <p:nvPr/>
          </p:nvPicPr>
          <p:blipFill rotWithShape="1">
            <a:blip r:embed="rId6">
              <a:alphaModFix/>
            </a:blip>
            <a:srcRect/>
            <a:stretch/>
          </p:blipFill>
          <p:spPr>
            <a:xfrm>
              <a:off x="6257059" y="2566607"/>
              <a:ext cx="1056009" cy="1164397"/>
            </a:xfrm>
            <a:prstGeom prst="rect">
              <a:avLst/>
            </a:prstGeom>
            <a:noFill/>
            <a:ln>
              <a:noFill/>
            </a:ln>
          </p:spPr>
        </p:pic>
      </p:grpSp>
      <p:grpSp>
        <p:nvGrpSpPr>
          <p:cNvPr id="171" name="Google Shape;171;p24"/>
          <p:cNvGrpSpPr/>
          <p:nvPr/>
        </p:nvGrpSpPr>
        <p:grpSpPr>
          <a:xfrm>
            <a:off x="2433902" y="2312271"/>
            <a:ext cx="1117438" cy="2430676"/>
            <a:chOff x="2433902" y="1806623"/>
            <a:chExt cx="1117438" cy="1823007"/>
          </a:xfrm>
        </p:grpSpPr>
        <p:pic>
          <p:nvPicPr>
            <p:cNvPr id="172" name="Google Shape;172;p24"/>
            <p:cNvPicPr preferRelativeResize="0"/>
            <p:nvPr/>
          </p:nvPicPr>
          <p:blipFill rotWithShape="1">
            <a:blip r:embed="rId7">
              <a:alphaModFix/>
            </a:blip>
            <a:srcRect/>
            <a:stretch/>
          </p:blipFill>
          <p:spPr>
            <a:xfrm>
              <a:off x="2683799" y="1806623"/>
              <a:ext cx="750408" cy="563134"/>
            </a:xfrm>
            <a:prstGeom prst="rect">
              <a:avLst/>
            </a:prstGeom>
            <a:noFill/>
            <a:ln>
              <a:noFill/>
            </a:ln>
          </p:spPr>
        </p:pic>
        <p:pic>
          <p:nvPicPr>
            <p:cNvPr id="173" name="Google Shape;173;p24"/>
            <p:cNvPicPr preferRelativeResize="0"/>
            <p:nvPr/>
          </p:nvPicPr>
          <p:blipFill rotWithShape="1">
            <a:blip r:embed="rId8">
              <a:alphaModFix/>
            </a:blip>
            <a:srcRect/>
            <a:stretch/>
          </p:blipFill>
          <p:spPr>
            <a:xfrm>
              <a:off x="2574803" y="2258212"/>
              <a:ext cx="976537" cy="732403"/>
            </a:xfrm>
            <a:prstGeom prst="rect">
              <a:avLst/>
            </a:prstGeom>
            <a:noFill/>
            <a:ln>
              <a:noFill/>
            </a:ln>
          </p:spPr>
        </p:pic>
        <p:pic>
          <p:nvPicPr>
            <p:cNvPr id="174" name="Google Shape;174;p24"/>
            <p:cNvPicPr preferRelativeResize="0"/>
            <p:nvPr/>
          </p:nvPicPr>
          <p:blipFill rotWithShape="1">
            <a:blip r:embed="rId9">
              <a:alphaModFix/>
            </a:blip>
            <a:srcRect/>
            <a:stretch/>
          </p:blipFill>
          <p:spPr>
            <a:xfrm>
              <a:off x="2433902" y="2990615"/>
              <a:ext cx="1107626" cy="639015"/>
            </a:xfrm>
            <a:prstGeom prst="rect">
              <a:avLst/>
            </a:prstGeom>
            <a:noFill/>
            <a:ln>
              <a:noFill/>
            </a:ln>
          </p:spPr>
        </p:pic>
      </p:grpSp>
      <p:pic>
        <p:nvPicPr>
          <p:cNvPr id="175" name="Google Shape;175;p24"/>
          <p:cNvPicPr preferRelativeResize="0"/>
          <p:nvPr/>
        </p:nvPicPr>
        <p:blipFill rotWithShape="1">
          <a:blip r:embed="rId10">
            <a:alphaModFix/>
          </a:blip>
          <a:srcRect/>
          <a:stretch/>
        </p:blipFill>
        <p:spPr>
          <a:xfrm>
            <a:off x="7128120" y="2934942"/>
            <a:ext cx="1580444" cy="1185333"/>
          </a:xfrm>
          <a:prstGeom prst="rect">
            <a:avLst/>
          </a:prstGeom>
          <a:noFill/>
          <a:ln>
            <a:noFill/>
          </a:ln>
        </p:spPr>
      </p:pic>
      <p:sp>
        <p:nvSpPr>
          <p:cNvPr id="176" name="Google Shape;176;p24"/>
          <p:cNvSpPr txBox="1"/>
          <p:nvPr/>
        </p:nvSpPr>
        <p:spPr>
          <a:xfrm>
            <a:off x="931210" y="1773036"/>
            <a:ext cx="470000"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0" i="0" u="none" strike="noStrike" cap="none">
                <a:solidFill>
                  <a:srgbClr val="FF0000"/>
                </a:solidFill>
                <a:latin typeface="Century Gothic"/>
                <a:ea typeface="Century Gothic"/>
                <a:cs typeface="Century Gothic"/>
                <a:sym typeface="Century Gothic"/>
              </a:rPr>
              <a:t>CAVE</a:t>
            </a:r>
            <a:endParaRPr/>
          </a:p>
        </p:txBody>
      </p:sp>
      <p:sp>
        <p:nvSpPr>
          <p:cNvPr id="177" name="Google Shape;177;p24"/>
          <p:cNvSpPr txBox="1"/>
          <p:nvPr/>
        </p:nvSpPr>
        <p:spPr>
          <a:xfrm>
            <a:off x="2797750" y="1660186"/>
            <a:ext cx="591829"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b="0" u="none">
                <a:solidFill>
                  <a:srgbClr val="FF0000"/>
                </a:solidFill>
                <a:latin typeface="Century Gothic"/>
                <a:ea typeface="Century Gothic"/>
                <a:cs typeface="Century Gothic"/>
                <a:sym typeface="Century Gothic"/>
              </a:rPr>
              <a:t>VISORI</a:t>
            </a:r>
            <a:endParaRPr/>
          </a:p>
          <a:p>
            <a:pPr marL="0" marR="0" lvl="0" indent="0" algn="ctr" rtl="0">
              <a:spcBef>
                <a:spcPts val="0"/>
              </a:spcBef>
              <a:spcAft>
                <a:spcPts val="0"/>
              </a:spcAft>
              <a:buNone/>
            </a:pPr>
            <a:r>
              <a:rPr lang="en-US" sz="800" b="0" u="none">
                <a:solidFill>
                  <a:srgbClr val="FF0000"/>
                </a:solidFill>
                <a:latin typeface="Century Gothic"/>
                <a:ea typeface="Century Gothic"/>
                <a:cs typeface="Century Gothic"/>
                <a:sym typeface="Century Gothic"/>
              </a:rPr>
              <a:t>CABLATI</a:t>
            </a:r>
            <a:endParaRPr/>
          </a:p>
        </p:txBody>
      </p:sp>
      <p:sp>
        <p:nvSpPr>
          <p:cNvPr id="178" name="Google Shape;178;p24"/>
          <p:cNvSpPr txBox="1"/>
          <p:nvPr/>
        </p:nvSpPr>
        <p:spPr>
          <a:xfrm>
            <a:off x="3971293" y="1660186"/>
            <a:ext cx="861133"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b="0" u="none">
                <a:solidFill>
                  <a:srgbClr val="FF0000"/>
                </a:solidFill>
                <a:latin typeface="Century Gothic"/>
                <a:ea typeface="Century Gothic"/>
                <a:cs typeface="Century Gothic"/>
                <a:sym typeface="Century Gothic"/>
              </a:rPr>
              <a:t>VISORI</a:t>
            </a:r>
            <a:br>
              <a:rPr lang="en-US" sz="800" b="0" u="none">
                <a:solidFill>
                  <a:srgbClr val="FF0000"/>
                </a:solidFill>
                <a:latin typeface="Century Gothic"/>
                <a:ea typeface="Century Gothic"/>
                <a:cs typeface="Century Gothic"/>
                <a:sym typeface="Century Gothic"/>
              </a:rPr>
            </a:br>
            <a:r>
              <a:rPr lang="en-US" sz="800" b="0" u="none">
                <a:solidFill>
                  <a:srgbClr val="FF0000"/>
                </a:solidFill>
                <a:latin typeface="Century Gothic"/>
                <a:ea typeface="Century Gothic"/>
                <a:cs typeface="Century Gothic"/>
                <a:sym typeface="Century Gothic"/>
              </a:rPr>
              <a:t>NON CABLATI</a:t>
            </a:r>
            <a:endParaRPr/>
          </a:p>
        </p:txBody>
      </p:sp>
      <p:sp>
        <p:nvSpPr>
          <p:cNvPr id="179" name="Google Shape;179;p24"/>
          <p:cNvSpPr txBox="1"/>
          <p:nvPr/>
        </p:nvSpPr>
        <p:spPr>
          <a:xfrm>
            <a:off x="5198019" y="1660186"/>
            <a:ext cx="869149"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VISORI</a:t>
            </a:r>
            <a:endParaRPr/>
          </a:p>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TUTTO-IN-UNO</a:t>
            </a:r>
            <a:endParaRPr/>
          </a:p>
        </p:txBody>
      </p:sp>
      <p:sp>
        <p:nvSpPr>
          <p:cNvPr id="180" name="Google Shape;180;p24"/>
          <p:cNvSpPr txBox="1"/>
          <p:nvPr/>
        </p:nvSpPr>
        <p:spPr>
          <a:xfrm>
            <a:off x="6574763" y="1660186"/>
            <a:ext cx="553357"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VISORI</a:t>
            </a:r>
            <a:endParaRPr/>
          </a:p>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MOBILE</a:t>
            </a:r>
            <a:endParaRPr/>
          </a:p>
        </p:txBody>
      </p:sp>
      <p:sp>
        <p:nvSpPr>
          <p:cNvPr id="181" name="Google Shape;181;p24"/>
          <p:cNvSpPr txBox="1"/>
          <p:nvPr/>
        </p:nvSpPr>
        <p:spPr>
          <a:xfrm>
            <a:off x="7543532" y="1664100"/>
            <a:ext cx="846707" cy="3385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VISORI</a:t>
            </a:r>
            <a:endParaRPr/>
          </a:p>
          <a:p>
            <a:pPr marL="0" marR="0" lvl="0" indent="0" algn="ctr" rtl="0">
              <a:spcBef>
                <a:spcPts val="0"/>
              </a:spcBef>
              <a:spcAft>
                <a:spcPts val="0"/>
              </a:spcAft>
              <a:buNone/>
            </a:pPr>
            <a:r>
              <a:rPr lang="en-US" sz="800">
                <a:solidFill>
                  <a:srgbClr val="FF0000"/>
                </a:solidFill>
                <a:latin typeface="Century Gothic"/>
                <a:ea typeface="Century Gothic"/>
                <a:cs typeface="Century Gothic"/>
                <a:sym typeface="Century Gothic"/>
              </a:rPr>
              <a:t>CARDBOARD</a:t>
            </a:r>
            <a:endParaRPr/>
          </a:p>
        </p:txBody>
      </p:sp>
      <p:sp>
        <p:nvSpPr>
          <p:cNvPr id="182" name="Google Shape;182;p24"/>
          <p:cNvSpPr txBox="1"/>
          <p:nvPr/>
        </p:nvSpPr>
        <p:spPr>
          <a:xfrm>
            <a:off x="378181" y="4839507"/>
            <a:ext cx="1606982" cy="8463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Strumento professionale.</a:t>
            </a:r>
            <a:endParaRPr/>
          </a:p>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Ad 1, 2, 3 o 4 pareti. </a:t>
            </a:r>
            <a:endParaRPr/>
          </a:p>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Non esiste un prodotto commerciale ma è progettata ad hoc.</a:t>
            </a:r>
            <a:endParaRPr/>
          </a:p>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Usata principalmente in ambito ricerca.</a:t>
            </a:r>
            <a:endParaRPr/>
          </a:p>
        </p:txBody>
      </p:sp>
      <p:sp>
        <p:nvSpPr>
          <p:cNvPr id="183" name="Google Shape;183;p24"/>
          <p:cNvSpPr txBox="1"/>
          <p:nvPr/>
        </p:nvSpPr>
        <p:spPr>
          <a:xfrm>
            <a:off x="2499626" y="4845737"/>
            <a:ext cx="1045310" cy="6309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commerciale ma di alta qualità. Richiede un hardware esterno.</a:t>
            </a:r>
            <a:endParaRPr/>
          </a:p>
        </p:txBody>
      </p:sp>
      <p:sp>
        <p:nvSpPr>
          <p:cNvPr id="184" name="Google Shape;184;p24"/>
          <p:cNvSpPr txBox="1"/>
          <p:nvPr/>
        </p:nvSpPr>
        <p:spPr>
          <a:xfrm>
            <a:off x="3790663" y="4839507"/>
            <a:ext cx="1045310"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commerciale di alta qualità. Richiede un hardware esterno.</a:t>
            </a:r>
            <a:endParaRPr/>
          </a:p>
          <a:p>
            <a:pPr marL="0" marR="0" lvl="0" indent="0" algn="l" rtl="0">
              <a:spcBef>
                <a:spcPts val="0"/>
              </a:spcBef>
              <a:spcAft>
                <a:spcPts val="0"/>
              </a:spcAft>
              <a:buNone/>
            </a:pPr>
            <a:endParaRPr sz="700">
              <a:solidFill>
                <a:srgbClr val="FF0000"/>
              </a:solidFill>
              <a:latin typeface="Century Gothic"/>
              <a:ea typeface="Century Gothic"/>
              <a:cs typeface="Century Gothic"/>
              <a:sym typeface="Century Gothic"/>
            </a:endParaRPr>
          </a:p>
        </p:txBody>
      </p:sp>
      <p:sp>
        <p:nvSpPr>
          <p:cNvPr id="185" name="Google Shape;185;p24"/>
          <p:cNvSpPr txBox="1"/>
          <p:nvPr/>
        </p:nvSpPr>
        <p:spPr>
          <a:xfrm>
            <a:off x="5078898" y="4854604"/>
            <a:ext cx="1045310" cy="6309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commerciale di alta qualità. Non richiede un hardware esterno.</a:t>
            </a:r>
            <a:endParaRPr/>
          </a:p>
        </p:txBody>
      </p:sp>
      <p:sp>
        <p:nvSpPr>
          <p:cNvPr id="186" name="Google Shape;186;p24"/>
          <p:cNvSpPr txBox="1"/>
          <p:nvPr/>
        </p:nvSpPr>
        <p:spPr>
          <a:xfrm>
            <a:off x="6312392" y="4854604"/>
            <a:ext cx="1256467"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commerciale di media qualità. Richiede uno smartphone.</a:t>
            </a:r>
            <a:endParaRPr sz="700">
              <a:solidFill>
                <a:srgbClr val="FF0000"/>
              </a:solidFill>
              <a:latin typeface="Century Gothic"/>
              <a:ea typeface="Century Gothic"/>
              <a:cs typeface="Century Gothic"/>
              <a:sym typeface="Century Gothic"/>
            </a:endParaRPr>
          </a:p>
        </p:txBody>
      </p:sp>
      <p:sp>
        <p:nvSpPr>
          <p:cNvPr id="187" name="Google Shape;187;p24"/>
          <p:cNvSpPr txBox="1"/>
          <p:nvPr/>
        </p:nvSpPr>
        <p:spPr>
          <a:xfrm>
            <a:off x="7601988" y="4839507"/>
            <a:ext cx="858443" cy="6309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a:solidFill>
                  <a:schemeClr val="dk1"/>
                </a:solidFill>
                <a:latin typeface="Century Gothic"/>
                <a:ea typeface="Century Gothic"/>
                <a:cs typeface="Century Gothic"/>
                <a:sym typeface="Century Gothic"/>
              </a:rPr>
              <a:t>Prodotto di bassa qualità in genere usato come merchandising.</a:t>
            </a:r>
            <a:endParaRPr sz="700">
              <a:solidFill>
                <a:srgbClr val="FF0000"/>
              </a:solidFill>
              <a:latin typeface="Century Gothic"/>
              <a:ea typeface="Century Gothic"/>
              <a:cs typeface="Century Gothic"/>
              <a:sym typeface="Century Gothic"/>
            </a:endParaRPr>
          </a:p>
        </p:txBody>
      </p:sp>
      <p:pic>
        <p:nvPicPr>
          <p:cNvPr id="188" name="Google Shape;188;p24"/>
          <p:cNvPicPr preferRelativeResize="0"/>
          <p:nvPr/>
        </p:nvPicPr>
        <p:blipFill rotWithShape="1">
          <a:blip r:embed="rId11">
            <a:alphaModFix/>
          </a:blip>
          <a:srcRect l="5952" r="20722" b="-8823"/>
          <a:stretch/>
        </p:blipFill>
        <p:spPr>
          <a:xfrm>
            <a:off x="80906" y="2632003"/>
            <a:ext cx="1821817" cy="1791209"/>
          </a:xfrm>
          <a:prstGeom prst="rect">
            <a:avLst/>
          </a:prstGeom>
          <a:noFill/>
          <a:ln>
            <a:noFill/>
          </a:ln>
        </p:spPr>
      </p:pic>
      <p:sp>
        <p:nvSpPr>
          <p:cNvPr id="189" name="Google Shape;189;p24"/>
          <p:cNvSpPr/>
          <p:nvPr/>
        </p:nvSpPr>
        <p:spPr>
          <a:xfrm>
            <a:off x="2131541" y="1342767"/>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0" name="Google Shape;190;p24"/>
          <p:cNvSpPr/>
          <p:nvPr/>
        </p:nvSpPr>
        <p:spPr>
          <a:xfrm>
            <a:off x="3655204" y="1342767"/>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24"/>
          <p:cNvSpPr/>
          <p:nvPr/>
        </p:nvSpPr>
        <p:spPr>
          <a:xfrm>
            <a:off x="4999903" y="1342767"/>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2" name="Google Shape;192;p24"/>
          <p:cNvSpPr/>
          <p:nvPr/>
        </p:nvSpPr>
        <p:spPr>
          <a:xfrm>
            <a:off x="6239432" y="1292911"/>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3" name="Google Shape;193;p24"/>
          <p:cNvSpPr/>
          <p:nvPr/>
        </p:nvSpPr>
        <p:spPr>
          <a:xfrm>
            <a:off x="7606397" y="1292911"/>
            <a:ext cx="3600" cy="5217600"/>
          </a:xfrm>
          <a:prstGeom prst="rect">
            <a:avLst/>
          </a:prstGeom>
          <a:gradFill>
            <a:gsLst>
              <a:gs pos="0">
                <a:srgbClr val="F2F2F2"/>
              </a:gs>
              <a:gs pos="50000">
                <a:srgbClr val="A5A5A5"/>
              </a:gs>
              <a:gs pos="100000">
                <a:srgbClr val="F2F2F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4" name="Google Shape;194;p24"/>
          <p:cNvSpPr txBox="1">
            <a:spLocks noGrp="1"/>
          </p:cNvSpPr>
          <p:nvPr>
            <p:ph type="body" idx="1"/>
          </p:nvPr>
        </p:nvSpPr>
        <p:spPr>
          <a:xfrm>
            <a:off x="573853" y="1916869"/>
            <a:ext cx="2994538" cy="4049711"/>
          </a:xfrm>
          <a:prstGeom prst="rect">
            <a:avLst/>
          </a:prstGeom>
          <a:noFill/>
          <a:ln>
            <a:noFill/>
          </a:ln>
        </p:spPr>
        <p:txBody>
          <a:bodyPr spcFirstLastPara="1" wrap="square" lIns="91425" tIns="45700" rIns="91425" bIns="45700" anchor="t" anchorCtr="0">
            <a:noAutofit/>
          </a:bodyPr>
          <a:lstStyle/>
          <a:p>
            <a:pPr marL="342900" lvl="0" indent="-127000" algn="l" rtl="0">
              <a:spcBef>
                <a:spcPts val="0"/>
              </a:spcBef>
              <a:spcAft>
                <a:spcPts val="0"/>
              </a:spcAft>
              <a:buSzPts val="1600"/>
              <a:buNone/>
            </a:pPr>
            <a:endParaRPr/>
          </a:p>
        </p:txBody>
      </p:sp>
      <p:sp>
        <p:nvSpPr>
          <p:cNvPr id="195" name="Google Shape;195;p24"/>
          <p:cNvSpPr txBox="1">
            <a:spLocks noGrp="1"/>
          </p:cNvSpPr>
          <p:nvPr>
            <p:ph type="title"/>
          </p:nvPr>
        </p:nvSpPr>
        <p:spPr>
          <a:xfrm>
            <a:off x="573853" y="544256"/>
            <a:ext cx="7968163" cy="355281"/>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4800" dirty="0" smtClean="0">
                <a:solidFill>
                  <a:srgbClr val="0070C0"/>
                </a:solidFill>
              </a:rPr>
              <a:t>Virtual Reality</a:t>
            </a:r>
            <a:endParaRPr sz="4800" dirty="0">
              <a:solidFill>
                <a:srgbClr val="0070C0"/>
              </a:solidFill>
            </a:endParaRPr>
          </a:p>
        </p:txBody>
      </p:sp>
      <p:sp>
        <p:nvSpPr>
          <p:cNvPr id="196" name="Google Shape;196;p24"/>
          <p:cNvSpPr>
            <a:spLocks noGrp="1"/>
          </p:cNvSpPr>
          <p:nvPr>
            <p:ph type="pic" idx="2"/>
          </p:nvPr>
        </p:nvSpPr>
        <p:spPr>
          <a:xfrm>
            <a:off x="3576404" y="1926975"/>
            <a:ext cx="5118410" cy="4049183"/>
          </a:xfrm>
          <a:prstGeom prst="rect">
            <a:avLst/>
          </a:prstGeom>
          <a:noFill/>
          <a:ln>
            <a:noFill/>
          </a:ln>
        </p:spPr>
        <p:txBody>
          <a:bodyPr spcFirstLastPara="1" wrap="square" lIns="91425" tIns="45700" rIns="91425" bIns="45700" anchor="t" anchorCtr="0">
            <a:noAutofit/>
          </a:bodyPr>
          <a:lstStyle/>
          <a:p>
            <a:pPr marL="0" lvl="0" indent="0" algn="l" rtl="0">
              <a:spcBef>
                <a:spcPts val="440"/>
              </a:spcBef>
              <a:spcAft>
                <a:spcPts val="0"/>
              </a:spcAft>
              <a:buNone/>
            </a:pPr>
            <a:endParaRPr/>
          </a:p>
        </p:txBody>
      </p:sp>
    </p:spTree>
    <p:extLst>
      <p:ext uri="{BB962C8B-B14F-4D97-AF65-F5344CB8AC3E}">
        <p14:creationId xmlns:p14="http://schemas.microsoft.com/office/powerpoint/2010/main" val="1346938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dirty="0" smtClean="0">
                <a:solidFill>
                  <a:srgbClr val="0070C0"/>
                </a:solidFill>
              </a:rPr>
              <a:t>Augmented Reality </a:t>
            </a:r>
            <a:r>
              <a:rPr lang="en-US" sz="4000" dirty="0" smtClean="0">
                <a:solidFill>
                  <a:srgbClr val="FF0000"/>
                </a:solidFill>
              </a:rPr>
              <a:t>(LIVE</a:t>
            </a:r>
            <a:r>
              <a:rPr lang="en-US" sz="4000" dirty="0">
                <a:solidFill>
                  <a:srgbClr val="FF0000"/>
                </a:solidFill>
              </a:rPr>
              <a:t>)</a:t>
            </a:r>
            <a:endParaRPr dirty="0">
              <a:solidFill>
                <a:srgbClr val="FF0000"/>
              </a:solidFill>
            </a:endParaRPr>
          </a:p>
        </p:txBody>
      </p:sp>
      <p:sp>
        <p:nvSpPr>
          <p:cNvPr id="259" name="Google Shape;259;p28"/>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600"/>
              <a:buFont typeface="Noto Sans Symbols"/>
              <a:buNone/>
            </a:pPr>
            <a:r>
              <a:rPr lang="en-US" sz="2600"/>
              <a:t>	</a:t>
            </a:r>
            <a:endParaRPr sz="2400"/>
          </a:p>
          <a:p>
            <a:pPr marL="342900" lvl="0" indent="-63500" algn="l" rtl="0">
              <a:spcBef>
                <a:spcPts val="520"/>
              </a:spcBef>
              <a:spcAft>
                <a:spcPts val="0"/>
              </a:spcAft>
              <a:buSzPts val="2600"/>
              <a:buNone/>
            </a:pPr>
            <a:endParaRPr sz="2600"/>
          </a:p>
          <a:p>
            <a:pPr marL="342900" lvl="0" indent="-76200" algn="l" rtl="0">
              <a:spcBef>
                <a:spcPts val="480"/>
              </a:spcBef>
              <a:spcAft>
                <a:spcPts val="0"/>
              </a:spcAft>
              <a:buSzPts val="2400"/>
              <a:buNone/>
            </a:pPr>
            <a:endParaRPr sz="2400"/>
          </a:p>
          <a:p>
            <a:pPr marL="342900" lvl="0" indent="-88900" algn="l" rtl="0">
              <a:spcBef>
                <a:spcPts val="440"/>
              </a:spcBef>
              <a:spcAft>
                <a:spcPts val="0"/>
              </a:spcAft>
              <a:buSzPts val="2200"/>
              <a:buFont typeface="Arial"/>
              <a:buNone/>
            </a:pPr>
            <a:endParaRPr sz="2200"/>
          </a:p>
        </p:txBody>
      </p:sp>
      <p:sp>
        <p:nvSpPr>
          <p:cNvPr id="260" name="Google Shape;260;p28"/>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18</a:t>
            </a:fld>
            <a:endParaRPr/>
          </a:p>
        </p:txBody>
      </p:sp>
      <p:pic>
        <p:nvPicPr>
          <p:cNvPr id="261" name="Google Shape;261;p28"/>
          <p:cNvPicPr preferRelativeResize="0"/>
          <p:nvPr/>
        </p:nvPicPr>
        <p:blipFill rotWithShape="1">
          <a:blip r:embed="rId3">
            <a:alphaModFix/>
          </a:blip>
          <a:srcRect/>
          <a:stretch/>
        </p:blipFill>
        <p:spPr>
          <a:xfrm>
            <a:off x="127123" y="1988840"/>
            <a:ext cx="8261301" cy="3606612"/>
          </a:xfrm>
          <a:prstGeom prst="rect">
            <a:avLst/>
          </a:prstGeom>
          <a:noFill/>
          <a:ln>
            <a:noFill/>
          </a:ln>
        </p:spPr>
      </p:pic>
    </p:spTree>
    <p:extLst>
      <p:ext uri="{BB962C8B-B14F-4D97-AF65-F5344CB8AC3E}">
        <p14:creationId xmlns:p14="http://schemas.microsoft.com/office/powerpoint/2010/main" val="3375535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dirty="0" smtClean="0">
                <a:solidFill>
                  <a:srgbClr val="0070C0"/>
                </a:solidFill>
              </a:rPr>
              <a:t>Virtual Simulation </a:t>
            </a:r>
            <a:r>
              <a:rPr lang="en-US" sz="4000" dirty="0">
                <a:solidFill>
                  <a:srgbClr val="FF0000"/>
                </a:solidFill>
              </a:rPr>
              <a:t>(LIVE)</a:t>
            </a:r>
            <a:endParaRPr dirty="0">
              <a:solidFill>
                <a:srgbClr val="FF0000"/>
              </a:solidFill>
            </a:endParaRPr>
          </a:p>
        </p:txBody>
      </p:sp>
      <p:sp>
        <p:nvSpPr>
          <p:cNvPr id="251" name="Google Shape;251;p27"/>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600"/>
              <a:buFont typeface="Noto Sans Symbols"/>
              <a:buNone/>
            </a:pPr>
            <a:r>
              <a:rPr lang="en-US" sz="2600"/>
              <a:t>	</a:t>
            </a:r>
            <a:endParaRPr sz="2400"/>
          </a:p>
          <a:p>
            <a:pPr marL="342900" lvl="0" indent="-63500" algn="l" rtl="0">
              <a:spcBef>
                <a:spcPts val="520"/>
              </a:spcBef>
              <a:spcAft>
                <a:spcPts val="0"/>
              </a:spcAft>
              <a:buSzPts val="2600"/>
              <a:buNone/>
            </a:pPr>
            <a:endParaRPr sz="2600"/>
          </a:p>
          <a:p>
            <a:pPr marL="342900" lvl="0" indent="-76200" algn="l" rtl="0">
              <a:spcBef>
                <a:spcPts val="480"/>
              </a:spcBef>
              <a:spcAft>
                <a:spcPts val="0"/>
              </a:spcAft>
              <a:buSzPts val="2400"/>
              <a:buNone/>
            </a:pPr>
            <a:endParaRPr sz="2400"/>
          </a:p>
          <a:p>
            <a:pPr marL="342900" lvl="0" indent="-88900" algn="l" rtl="0">
              <a:spcBef>
                <a:spcPts val="440"/>
              </a:spcBef>
              <a:spcAft>
                <a:spcPts val="0"/>
              </a:spcAft>
              <a:buSzPts val="2200"/>
              <a:buFont typeface="Arial"/>
              <a:buNone/>
            </a:pPr>
            <a:endParaRPr sz="2200"/>
          </a:p>
        </p:txBody>
      </p:sp>
      <p:sp>
        <p:nvSpPr>
          <p:cNvPr id="252" name="Google Shape;252;p27"/>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19</a:t>
            </a:fld>
            <a:endParaRPr/>
          </a:p>
        </p:txBody>
      </p:sp>
      <p:pic>
        <p:nvPicPr>
          <p:cNvPr id="253" name="Google Shape;253;p27" descr="CantiereEdile2.png">
            <a:hlinkClick r:id="rId3"/>
          </p:cNvPr>
          <p:cNvPicPr preferRelativeResize="0"/>
          <p:nvPr/>
        </p:nvPicPr>
        <p:blipFill rotWithShape="1">
          <a:blip r:embed="rId4">
            <a:alphaModFix/>
          </a:blip>
          <a:srcRect/>
          <a:stretch/>
        </p:blipFill>
        <p:spPr>
          <a:xfrm>
            <a:off x="35496" y="1556792"/>
            <a:ext cx="8388424" cy="5104669"/>
          </a:xfrm>
          <a:prstGeom prst="rect">
            <a:avLst/>
          </a:prstGeom>
          <a:noFill/>
          <a:ln>
            <a:noFill/>
          </a:ln>
        </p:spPr>
      </p:pic>
    </p:spTree>
    <p:extLst>
      <p:ext uri="{BB962C8B-B14F-4D97-AF65-F5344CB8AC3E}">
        <p14:creationId xmlns:p14="http://schemas.microsoft.com/office/powerpoint/2010/main" val="32047159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Google Shape;433;p51" descr="vlcsnap-00002.png">
            <a:hlinkClick r:id="rId3"/>
          </p:cNvPr>
          <p:cNvPicPr preferRelativeResize="0"/>
          <p:nvPr/>
        </p:nvPicPr>
        <p:blipFill rotWithShape="1">
          <a:blip r:embed="rId4">
            <a:alphaModFix/>
          </a:blip>
          <a:srcRect/>
          <a:stretch/>
        </p:blipFill>
        <p:spPr>
          <a:xfrm>
            <a:off x="467544" y="332656"/>
            <a:ext cx="3744416" cy="2448272"/>
          </a:xfrm>
          <a:prstGeom prst="rect">
            <a:avLst/>
          </a:prstGeom>
          <a:noFill/>
          <a:ln>
            <a:noFill/>
          </a:ln>
        </p:spPr>
      </p:pic>
      <p:pic>
        <p:nvPicPr>
          <p:cNvPr id="434" name="Google Shape;434;p51" descr="Assistentesociale2.png">
            <a:hlinkClick r:id="rId5"/>
          </p:cNvPr>
          <p:cNvPicPr preferRelativeResize="0"/>
          <p:nvPr/>
        </p:nvPicPr>
        <p:blipFill rotWithShape="1">
          <a:blip r:embed="rId6">
            <a:alphaModFix/>
          </a:blip>
          <a:srcRect/>
          <a:stretch/>
        </p:blipFill>
        <p:spPr>
          <a:xfrm>
            <a:off x="4645447" y="3429000"/>
            <a:ext cx="3744416" cy="2304256"/>
          </a:xfrm>
          <a:prstGeom prst="rect">
            <a:avLst/>
          </a:prstGeom>
          <a:noFill/>
          <a:ln>
            <a:noFill/>
          </a:ln>
        </p:spPr>
      </p:pic>
      <p:pic>
        <p:nvPicPr>
          <p:cNvPr id="435" name="Google Shape;435;p51" descr="CantiereEdile2.png">
            <a:hlinkClick r:id="rId7"/>
          </p:cNvPr>
          <p:cNvPicPr preferRelativeResize="0"/>
          <p:nvPr/>
        </p:nvPicPr>
        <p:blipFill rotWithShape="1">
          <a:blip r:embed="rId8">
            <a:alphaModFix/>
          </a:blip>
          <a:srcRect/>
          <a:stretch/>
        </p:blipFill>
        <p:spPr>
          <a:xfrm>
            <a:off x="4573439" y="332656"/>
            <a:ext cx="3816424" cy="2448272"/>
          </a:xfrm>
          <a:prstGeom prst="rect">
            <a:avLst/>
          </a:prstGeom>
          <a:noFill/>
          <a:ln>
            <a:noFill/>
          </a:ln>
        </p:spPr>
      </p:pic>
      <p:pic>
        <p:nvPicPr>
          <p:cNvPr id="436" name="Google Shape;436;p51" descr="CartieraScarico2.png">
            <a:hlinkClick r:id="rId9"/>
          </p:cNvPr>
          <p:cNvPicPr preferRelativeResize="0"/>
          <p:nvPr/>
        </p:nvPicPr>
        <p:blipFill rotWithShape="1">
          <a:blip r:embed="rId10">
            <a:alphaModFix/>
          </a:blip>
          <a:srcRect/>
          <a:stretch/>
        </p:blipFill>
        <p:spPr>
          <a:xfrm>
            <a:off x="611560" y="3501008"/>
            <a:ext cx="3672408" cy="2232248"/>
          </a:xfrm>
          <a:prstGeom prst="rect">
            <a:avLst/>
          </a:prstGeom>
          <a:noFill/>
          <a:ln>
            <a:noFill/>
          </a:ln>
        </p:spPr>
      </p:pic>
    </p:spTree>
    <p:extLst>
      <p:ext uri="{BB962C8B-B14F-4D97-AF65-F5344CB8AC3E}">
        <p14:creationId xmlns:p14="http://schemas.microsoft.com/office/powerpoint/2010/main" val="40247978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0"/>
            <a:ext cx="8856984" cy="1268760"/>
          </a:xfrm>
        </p:spPr>
        <p:txBody>
          <a:bodyPr>
            <a:normAutofit/>
          </a:bodyPr>
          <a:lstStyle/>
          <a:p>
            <a:pPr algn="ctr"/>
            <a:r>
              <a:rPr lang="it-IT" sz="4000" dirty="0">
                <a:solidFill>
                  <a:srgbClr val="0070C0"/>
                </a:solidFill>
                <a:latin typeface="Cambria" panose="02040503050406030204" pitchFamily="18" charset="0"/>
                <a:ea typeface="Cambria" panose="02040503050406030204" pitchFamily="18" charset="0"/>
                <a:cs typeface="Arial" pitchFamily="34" charset="0"/>
              </a:rPr>
              <a:t>Moral dilemma</a:t>
            </a:r>
            <a:r>
              <a:rPr lang="it-IT" sz="4000" dirty="0">
                <a:solidFill>
                  <a:srgbClr val="FF0000"/>
                </a:solidFill>
                <a:latin typeface="Cambria" panose="02040503050406030204" pitchFamily="18" charset="0"/>
                <a:ea typeface="Cambria" panose="02040503050406030204" pitchFamily="18" charset="0"/>
                <a:cs typeface="Arial" pitchFamily="34" charset="0"/>
              </a:rPr>
              <a:t>(LIVE)</a:t>
            </a:r>
          </a:p>
        </p:txBody>
      </p:sp>
      <p:pic>
        <p:nvPicPr>
          <p:cNvPr id="4" name="Immagin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4" y="1639751"/>
            <a:ext cx="8445068" cy="4808483"/>
          </a:xfrm>
          <a:prstGeom prst="rect">
            <a:avLst/>
          </a:prstGeom>
        </p:spPr>
      </p:pic>
    </p:spTree>
    <p:extLst>
      <p:ext uri="{BB962C8B-B14F-4D97-AF65-F5344CB8AC3E}">
        <p14:creationId xmlns:p14="http://schemas.microsoft.com/office/powerpoint/2010/main" val="27975999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dirty="0" smtClean="0">
                <a:solidFill>
                  <a:srgbClr val="0070C0"/>
                </a:solidFill>
              </a:rPr>
              <a:t>Virtual Worlds</a:t>
            </a:r>
            <a:r>
              <a:rPr lang="en-US" sz="4000" dirty="0" smtClean="0">
                <a:solidFill>
                  <a:srgbClr val="FF0000"/>
                </a:solidFill>
              </a:rPr>
              <a:t>(LIVE</a:t>
            </a:r>
            <a:r>
              <a:rPr lang="en-US" sz="4000" dirty="0">
                <a:solidFill>
                  <a:srgbClr val="FF0000"/>
                </a:solidFill>
              </a:rPr>
              <a:t>)</a:t>
            </a:r>
            <a:endParaRPr dirty="0">
              <a:solidFill>
                <a:srgbClr val="FF0000"/>
              </a:solidFill>
            </a:endParaRPr>
          </a:p>
        </p:txBody>
      </p:sp>
      <p:sp>
        <p:nvSpPr>
          <p:cNvPr id="274" name="Google Shape;274;p30"/>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600"/>
              <a:buFont typeface="Noto Sans Symbols"/>
              <a:buNone/>
            </a:pPr>
            <a:r>
              <a:rPr lang="en-US" sz="2600"/>
              <a:t>	</a:t>
            </a:r>
            <a:endParaRPr sz="2400"/>
          </a:p>
          <a:p>
            <a:pPr marL="342900" lvl="0" indent="-63500" algn="l" rtl="0">
              <a:spcBef>
                <a:spcPts val="520"/>
              </a:spcBef>
              <a:spcAft>
                <a:spcPts val="0"/>
              </a:spcAft>
              <a:buSzPts val="2600"/>
              <a:buNone/>
            </a:pPr>
            <a:endParaRPr sz="2600"/>
          </a:p>
          <a:p>
            <a:pPr marL="342900" lvl="0" indent="-76200" algn="l" rtl="0">
              <a:spcBef>
                <a:spcPts val="480"/>
              </a:spcBef>
              <a:spcAft>
                <a:spcPts val="0"/>
              </a:spcAft>
              <a:buSzPts val="2400"/>
              <a:buNone/>
            </a:pPr>
            <a:endParaRPr sz="2400"/>
          </a:p>
          <a:p>
            <a:pPr marL="342900" lvl="0" indent="-88900" algn="l" rtl="0">
              <a:spcBef>
                <a:spcPts val="440"/>
              </a:spcBef>
              <a:spcAft>
                <a:spcPts val="0"/>
              </a:spcAft>
              <a:buSzPts val="2200"/>
              <a:buFont typeface="Arial"/>
              <a:buNone/>
            </a:pPr>
            <a:endParaRPr sz="2200"/>
          </a:p>
        </p:txBody>
      </p:sp>
      <p:sp>
        <p:nvSpPr>
          <p:cNvPr id="275" name="Google Shape;275;p30"/>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22</a:t>
            </a:fld>
            <a:endParaRPr/>
          </a:p>
        </p:txBody>
      </p:sp>
      <p:pic>
        <p:nvPicPr>
          <p:cNvPr id="276" name="Google Shape;276;p30"/>
          <p:cNvPicPr preferRelativeResize="0"/>
          <p:nvPr/>
        </p:nvPicPr>
        <p:blipFill rotWithShape="1">
          <a:blip r:embed="rId3">
            <a:alphaModFix/>
          </a:blip>
          <a:srcRect/>
          <a:stretch/>
        </p:blipFill>
        <p:spPr>
          <a:xfrm>
            <a:off x="0" y="1380038"/>
            <a:ext cx="8460134" cy="4765790"/>
          </a:xfrm>
          <a:prstGeom prst="rect">
            <a:avLst/>
          </a:prstGeom>
          <a:noFill/>
          <a:ln>
            <a:noFill/>
          </a:ln>
        </p:spPr>
      </p:pic>
    </p:spTree>
    <p:extLst>
      <p:ext uri="{BB962C8B-B14F-4D97-AF65-F5344CB8AC3E}">
        <p14:creationId xmlns:p14="http://schemas.microsoft.com/office/powerpoint/2010/main" val="8638295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dirty="0" smtClean="0">
                <a:solidFill>
                  <a:srgbClr val="0070C0"/>
                </a:solidFill>
              </a:rPr>
              <a:t>Oculus VR Headset </a:t>
            </a:r>
            <a:r>
              <a:rPr lang="en-US" sz="4000" dirty="0">
                <a:solidFill>
                  <a:srgbClr val="FF0000"/>
                </a:solidFill>
              </a:rPr>
              <a:t>(HIVE)</a:t>
            </a:r>
            <a:endParaRPr dirty="0">
              <a:solidFill>
                <a:srgbClr val="FF0000"/>
              </a:solidFill>
            </a:endParaRPr>
          </a:p>
        </p:txBody>
      </p:sp>
      <p:sp>
        <p:nvSpPr>
          <p:cNvPr id="289" name="Google Shape;289;p32"/>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23</a:t>
            </a:fld>
            <a:endParaRPr/>
          </a:p>
        </p:txBody>
      </p:sp>
      <p:pic>
        <p:nvPicPr>
          <p:cNvPr id="290" name="Google Shape;290;p32"/>
          <p:cNvPicPr preferRelativeResize="0"/>
          <p:nvPr/>
        </p:nvPicPr>
        <p:blipFill rotWithShape="1">
          <a:blip r:embed="rId3">
            <a:alphaModFix/>
          </a:blip>
          <a:srcRect/>
          <a:stretch/>
        </p:blipFill>
        <p:spPr>
          <a:xfrm>
            <a:off x="1301551" y="1700808"/>
            <a:ext cx="5976000" cy="3996000"/>
          </a:xfrm>
          <a:prstGeom prst="rect">
            <a:avLst/>
          </a:prstGeom>
          <a:noFill/>
          <a:ln>
            <a:noFill/>
          </a:ln>
        </p:spPr>
      </p:pic>
    </p:spTree>
    <p:extLst>
      <p:ext uri="{BB962C8B-B14F-4D97-AF65-F5344CB8AC3E}">
        <p14:creationId xmlns:p14="http://schemas.microsoft.com/office/powerpoint/2010/main" val="29316284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it-IT" sz="4000" dirty="0" err="1" smtClean="0">
                <a:solidFill>
                  <a:srgbClr val="0070C0"/>
                </a:solidFill>
                <a:latin typeface="Cambria" panose="02040503050406030204" pitchFamily="18" charset="0"/>
                <a:ea typeface="Cambria" panose="02040503050406030204" pitchFamily="18" charset="0"/>
                <a:cs typeface="Arial" pitchFamily="34" charset="0"/>
              </a:rPr>
              <a:t>Empathy</a:t>
            </a:r>
            <a:r>
              <a:rPr lang="it-IT" sz="4000" dirty="0" smtClean="0">
                <a:solidFill>
                  <a:srgbClr val="0070C0"/>
                </a:solidFill>
                <a:latin typeface="Cambria" panose="02040503050406030204" pitchFamily="18" charset="0"/>
                <a:ea typeface="Cambria" panose="02040503050406030204" pitchFamily="18" charset="0"/>
                <a:cs typeface="Arial" pitchFamily="34" charset="0"/>
              </a:rPr>
              <a:t> </a:t>
            </a:r>
            <a:r>
              <a:rPr lang="en-US" sz="4000" dirty="0">
                <a:solidFill>
                  <a:srgbClr val="FF0000"/>
                </a:solidFill>
              </a:rPr>
              <a:t>(HIVE)</a:t>
            </a:r>
            <a:endParaRPr lang="it-IT" sz="4000" dirty="0">
              <a:solidFill>
                <a:srgbClr val="0070C0"/>
              </a:solidFill>
              <a:latin typeface="Cambria" panose="02040503050406030204" pitchFamily="18" charset="0"/>
              <a:ea typeface="Cambria" panose="02040503050406030204" pitchFamily="18" charset="0"/>
              <a:cs typeface="Arial" pitchFamily="34" charset="0"/>
            </a:endParaRPr>
          </a:p>
        </p:txBody>
      </p:sp>
      <p:pic>
        <p:nvPicPr>
          <p:cNvPr id="5" name="Picture 2">
            <a:hlinkClick r:id="rId2"/>
          </p:cNvPr>
          <p:cNvPicPr>
            <a:picLocks noChangeAspect="1" noChangeArrowheads="1"/>
          </p:cNvPicPr>
          <p:nvPr/>
        </p:nvPicPr>
        <p:blipFill>
          <a:blip r:embed="rId3" cstate="print"/>
          <a:srcRect/>
          <a:stretch>
            <a:fillRect/>
          </a:stretch>
        </p:blipFill>
        <p:spPr bwMode="auto">
          <a:xfrm>
            <a:off x="971600" y="1268760"/>
            <a:ext cx="6840760" cy="5200981"/>
          </a:xfrm>
          <a:prstGeom prst="rect">
            <a:avLst/>
          </a:prstGeom>
          <a:noFill/>
        </p:spPr>
      </p:pic>
    </p:spTree>
    <p:extLst>
      <p:ext uri="{BB962C8B-B14F-4D97-AF65-F5344CB8AC3E}">
        <p14:creationId xmlns:p14="http://schemas.microsoft.com/office/powerpoint/2010/main" val="33872753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smtClean="0">
                <a:solidFill>
                  <a:srgbClr val="0070C0"/>
                </a:solidFill>
              </a:rPr>
              <a:t> </a:t>
            </a:r>
            <a:r>
              <a:rPr lang="en-US" dirty="0">
                <a:solidFill>
                  <a:srgbClr val="0070C0"/>
                </a:solidFill>
              </a:rPr>
              <a:t>HTC Vive </a:t>
            </a:r>
            <a:r>
              <a:rPr lang="en-US" dirty="0" smtClean="0">
                <a:solidFill>
                  <a:srgbClr val="0070C0"/>
                </a:solidFill>
              </a:rPr>
              <a:t>System </a:t>
            </a:r>
            <a:r>
              <a:rPr lang="en-US" dirty="0" smtClean="0">
                <a:solidFill>
                  <a:srgbClr val="FF0000"/>
                </a:solidFill>
              </a:rPr>
              <a:t>(HIVE</a:t>
            </a:r>
            <a:r>
              <a:rPr lang="en-US" dirty="0">
                <a:solidFill>
                  <a:srgbClr val="FF0000"/>
                </a:solidFill>
              </a:rPr>
              <a:t>)</a:t>
            </a:r>
            <a:endParaRPr dirty="0">
              <a:solidFill>
                <a:srgbClr val="FF0000"/>
              </a:solidFill>
            </a:endParaRPr>
          </a:p>
        </p:txBody>
      </p:sp>
      <p:pic>
        <p:nvPicPr>
          <p:cNvPr id="296" name="Google Shape;296;p33"/>
          <p:cNvPicPr preferRelativeResize="0">
            <a:picLocks noGrp="1"/>
          </p:cNvPicPr>
          <p:nvPr>
            <p:ph type="body" idx="1"/>
          </p:nvPr>
        </p:nvPicPr>
        <p:blipFill rotWithShape="1">
          <a:blip r:embed="rId3">
            <a:alphaModFix/>
          </a:blip>
          <a:srcRect/>
          <a:stretch/>
        </p:blipFill>
        <p:spPr>
          <a:xfrm>
            <a:off x="640373" y="1600200"/>
            <a:ext cx="7253653" cy="4800600"/>
          </a:xfrm>
          <a:prstGeom prst="rect">
            <a:avLst/>
          </a:prstGeom>
          <a:noFill/>
          <a:ln>
            <a:noFill/>
          </a:ln>
        </p:spPr>
      </p:pic>
      <p:sp>
        <p:nvSpPr>
          <p:cNvPr id="297" name="Google Shape;297;p33"/>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3340990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smtClean="0">
                <a:solidFill>
                  <a:srgbClr val="0070C0"/>
                </a:solidFill>
              </a:rPr>
              <a:t>HTC </a:t>
            </a:r>
            <a:r>
              <a:rPr lang="en-US" dirty="0">
                <a:solidFill>
                  <a:srgbClr val="0070C0"/>
                </a:solidFill>
              </a:rPr>
              <a:t>Vive </a:t>
            </a:r>
            <a:r>
              <a:rPr lang="en-US" dirty="0" smtClean="0">
                <a:solidFill>
                  <a:srgbClr val="0070C0"/>
                </a:solidFill>
              </a:rPr>
              <a:t>System </a:t>
            </a:r>
            <a:r>
              <a:rPr lang="en-US" dirty="0" smtClean="0">
                <a:solidFill>
                  <a:srgbClr val="FF0000"/>
                </a:solidFill>
              </a:rPr>
              <a:t>(HIVE</a:t>
            </a:r>
            <a:r>
              <a:rPr lang="en-US" dirty="0">
                <a:solidFill>
                  <a:srgbClr val="FF0000"/>
                </a:solidFill>
              </a:rPr>
              <a:t>)</a:t>
            </a:r>
            <a:endParaRPr dirty="0">
              <a:solidFill>
                <a:srgbClr val="FF0000"/>
              </a:solidFill>
            </a:endParaRPr>
          </a:p>
        </p:txBody>
      </p:sp>
      <p:pic>
        <p:nvPicPr>
          <p:cNvPr id="303" name="Google Shape;303;p34"/>
          <p:cNvPicPr preferRelativeResize="0">
            <a:picLocks noGrp="1"/>
          </p:cNvPicPr>
          <p:nvPr>
            <p:ph type="body" idx="1"/>
          </p:nvPr>
        </p:nvPicPr>
        <p:blipFill rotWithShape="1">
          <a:blip r:embed="rId3">
            <a:alphaModFix/>
          </a:blip>
          <a:srcRect/>
          <a:stretch/>
        </p:blipFill>
        <p:spPr>
          <a:xfrm>
            <a:off x="1171575" y="2095500"/>
            <a:ext cx="6191250" cy="3810000"/>
          </a:xfrm>
          <a:prstGeom prst="rect">
            <a:avLst/>
          </a:prstGeom>
          <a:noFill/>
          <a:ln>
            <a:noFill/>
          </a:ln>
        </p:spPr>
      </p:pic>
      <p:sp>
        <p:nvSpPr>
          <p:cNvPr id="304" name="Google Shape;304;p34"/>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3903970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0070C0"/>
                </a:solidFill>
              </a:rPr>
              <a:t>CAVE</a:t>
            </a:r>
            <a:r>
              <a:rPr lang="en-US" sz="4000"/>
              <a:t> </a:t>
            </a:r>
            <a:r>
              <a:rPr lang="en-US" sz="4000">
                <a:solidFill>
                  <a:srgbClr val="FF0000"/>
                </a:solidFill>
              </a:rPr>
              <a:t>(HIVE)</a:t>
            </a:r>
            <a:endParaRPr>
              <a:solidFill>
                <a:srgbClr val="FF0000"/>
              </a:solidFill>
            </a:endParaRPr>
          </a:p>
        </p:txBody>
      </p:sp>
      <p:sp>
        <p:nvSpPr>
          <p:cNvPr id="310" name="Google Shape;310;p35"/>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27</a:t>
            </a:fld>
            <a:endParaRPr/>
          </a:p>
        </p:txBody>
      </p:sp>
      <p:pic>
        <p:nvPicPr>
          <p:cNvPr id="311" name="Google Shape;311;p35"/>
          <p:cNvPicPr preferRelativeResize="0"/>
          <p:nvPr/>
        </p:nvPicPr>
        <p:blipFill rotWithShape="1">
          <a:blip r:embed="rId3">
            <a:alphaModFix/>
          </a:blip>
          <a:srcRect/>
          <a:stretch/>
        </p:blipFill>
        <p:spPr>
          <a:xfrm>
            <a:off x="0" y="1556792"/>
            <a:ext cx="8345196" cy="4758504"/>
          </a:xfrm>
          <a:prstGeom prst="rect">
            <a:avLst/>
          </a:prstGeom>
          <a:noFill/>
          <a:ln>
            <a:noFill/>
          </a:ln>
        </p:spPr>
      </p:pic>
    </p:spTree>
    <p:extLst>
      <p:ext uri="{BB962C8B-B14F-4D97-AF65-F5344CB8AC3E}">
        <p14:creationId xmlns:p14="http://schemas.microsoft.com/office/powerpoint/2010/main" val="2045063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a:solidFill>
                  <a:srgbClr val="0070C0"/>
                </a:solidFill>
              </a:rPr>
              <a:t>CAVE</a:t>
            </a:r>
            <a:r>
              <a:rPr lang="en-US" sz="4000"/>
              <a:t> </a:t>
            </a:r>
            <a:r>
              <a:rPr lang="en-US" sz="4000">
                <a:solidFill>
                  <a:srgbClr val="FF0000"/>
                </a:solidFill>
              </a:rPr>
              <a:t>(HIVE)</a:t>
            </a:r>
            <a:endParaRPr>
              <a:solidFill>
                <a:srgbClr val="FF0000"/>
              </a:solidFill>
            </a:endParaRPr>
          </a:p>
        </p:txBody>
      </p:sp>
      <p:sp>
        <p:nvSpPr>
          <p:cNvPr id="317" name="Google Shape;317;p36"/>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28</a:t>
            </a:fld>
            <a:endParaRPr/>
          </a:p>
        </p:txBody>
      </p:sp>
      <p:pic>
        <p:nvPicPr>
          <p:cNvPr id="318" name="Google Shape;318;p36"/>
          <p:cNvPicPr preferRelativeResize="0"/>
          <p:nvPr/>
        </p:nvPicPr>
        <p:blipFill rotWithShape="1">
          <a:blip r:embed="rId3">
            <a:alphaModFix/>
          </a:blip>
          <a:srcRect/>
          <a:stretch/>
        </p:blipFill>
        <p:spPr>
          <a:xfrm>
            <a:off x="104592" y="1309685"/>
            <a:ext cx="8355840" cy="5445109"/>
          </a:xfrm>
          <a:prstGeom prst="rect">
            <a:avLst/>
          </a:prstGeom>
          <a:noFill/>
          <a:ln>
            <a:noFill/>
          </a:ln>
        </p:spPr>
      </p:pic>
    </p:spTree>
    <p:extLst>
      <p:ext uri="{BB962C8B-B14F-4D97-AF65-F5344CB8AC3E}">
        <p14:creationId xmlns:p14="http://schemas.microsoft.com/office/powerpoint/2010/main" val="1834801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4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smtClean="0">
                <a:solidFill>
                  <a:srgbClr val="0070C0"/>
                </a:solidFill>
              </a:rPr>
              <a:t>CAVE Advantages</a:t>
            </a:r>
            <a:endParaRPr dirty="0">
              <a:solidFill>
                <a:srgbClr val="0070C0"/>
              </a:solidFill>
            </a:endParaRPr>
          </a:p>
        </p:txBody>
      </p:sp>
      <p:sp>
        <p:nvSpPr>
          <p:cNvPr id="345" name="Google Shape;345;p40"/>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lvl="0">
              <a:spcBef>
                <a:spcPts val="0"/>
              </a:spcBef>
              <a:spcAft>
                <a:spcPts val="0"/>
              </a:spcAft>
              <a:buSzPts val="2200"/>
            </a:pPr>
            <a:r>
              <a:rPr lang="en-US" dirty="0"/>
              <a:t>CAVE offers a wider field of view than Oculus Rift and HTC Vive that have a small field of view and complete isolation from the real world </a:t>
            </a:r>
            <a:endParaRPr lang="en-US" dirty="0" smtClean="0"/>
          </a:p>
          <a:p>
            <a:pPr lvl="0">
              <a:spcBef>
                <a:spcPts val="0"/>
              </a:spcBef>
              <a:spcAft>
                <a:spcPts val="0"/>
              </a:spcAft>
              <a:buSzPts val="2200"/>
            </a:pPr>
            <a:endParaRPr lang="en-US" dirty="0"/>
          </a:p>
          <a:p>
            <a:pPr lvl="0">
              <a:spcBef>
                <a:spcPts val="0"/>
              </a:spcBef>
              <a:spcAft>
                <a:spcPts val="0"/>
              </a:spcAft>
              <a:buSzPts val="2200"/>
            </a:pPr>
            <a:r>
              <a:rPr lang="en-US" dirty="0" smtClean="0"/>
              <a:t>CAVE </a:t>
            </a:r>
            <a:r>
              <a:rPr lang="en-US" dirty="0"/>
              <a:t>allows people to be physically within the virtual environment and without a helmet </a:t>
            </a:r>
          </a:p>
          <a:p>
            <a:pPr lvl="0">
              <a:spcBef>
                <a:spcPts val="0"/>
              </a:spcBef>
              <a:spcAft>
                <a:spcPts val="0"/>
              </a:spcAft>
              <a:buSzPts val="2200"/>
            </a:pPr>
            <a:endParaRPr lang="en-US" dirty="0" smtClean="0"/>
          </a:p>
          <a:p>
            <a:pPr lvl="0">
              <a:spcBef>
                <a:spcPts val="0"/>
              </a:spcBef>
              <a:spcAft>
                <a:spcPts val="0"/>
              </a:spcAft>
              <a:buSzPts val="2200"/>
            </a:pPr>
            <a:r>
              <a:rPr lang="en-US" dirty="0" smtClean="0"/>
              <a:t>CAVE </a:t>
            </a:r>
            <a:r>
              <a:rPr lang="en-US" dirty="0"/>
              <a:t>offers the possibility to interact with other individuals in artificial worlds </a:t>
            </a:r>
            <a:r>
              <a:rPr lang="en-US" dirty="0" smtClean="0"/>
              <a:t>created </a:t>
            </a:r>
            <a:r>
              <a:rPr lang="en-US" dirty="0"/>
              <a:t>by the experimenter </a:t>
            </a:r>
            <a:endParaRPr lang="en-US" dirty="0" smtClean="0"/>
          </a:p>
          <a:p>
            <a:pPr lvl="0">
              <a:spcBef>
                <a:spcPts val="0"/>
              </a:spcBef>
              <a:spcAft>
                <a:spcPts val="0"/>
              </a:spcAft>
              <a:buSzPts val="2200"/>
            </a:pPr>
            <a:endParaRPr lang="en-US" dirty="0"/>
          </a:p>
          <a:p>
            <a:pPr lvl="0">
              <a:spcBef>
                <a:spcPts val="0"/>
              </a:spcBef>
              <a:spcAft>
                <a:spcPts val="0"/>
              </a:spcAft>
              <a:buSzPts val="2200"/>
            </a:pPr>
            <a:r>
              <a:rPr lang="en-US" dirty="0" smtClean="0"/>
              <a:t>CAVE </a:t>
            </a:r>
            <a:r>
              <a:rPr lang="en-US" dirty="0"/>
              <a:t>allows you to combine images in virtual reality with real objects or people (augmented reality)</a:t>
            </a:r>
            <a:endParaRPr dirty="0"/>
          </a:p>
        </p:txBody>
      </p:sp>
      <p:sp>
        <p:nvSpPr>
          <p:cNvPr id="346" name="Google Shape;346;p40"/>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2445479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smtClean="0">
                <a:solidFill>
                  <a:srgbClr val="0070C0"/>
                </a:solidFill>
              </a:rPr>
              <a:t> CAVE Experiments</a:t>
            </a:r>
            <a:endParaRPr dirty="0">
              <a:solidFill>
                <a:srgbClr val="0070C0"/>
              </a:solidFill>
            </a:endParaRPr>
          </a:p>
        </p:txBody>
      </p:sp>
      <p:sp>
        <p:nvSpPr>
          <p:cNvPr id="352" name="Google Shape;352;p41"/>
          <p:cNvSpPr txBox="1">
            <a:spLocks noGrp="1"/>
          </p:cNvSpPr>
          <p:nvPr>
            <p:ph type="body" idx="1"/>
          </p:nvPr>
        </p:nvSpPr>
        <p:spPr>
          <a:xfrm>
            <a:off x="457200" y="1268760"/>
            <a:ext cx="7620000" cy="513204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sz="2000" dirty="0"/>
              <a:t>Virtual Reality without HMD</a:t>
            </a:r>
            <a:endParaRPr sz="2000" dirty="0"/>
          </a:p>
          <a:p>
            <a:pPr marL="114300" lvl="0" indent="0" algn="l" rtl="0">
              <a:spcBef>
                <a:spcPts val="440"/>
              </a:spcBef>
              <a:spcAft>
                <a:spcPts val="0"/>
              </a:spcAft>
              <a:buSzPts val="2200"/>
              <a:buNone/>
            </a:pPr>
            <a:r>
              <a:rPr lang="en-US" sz="2000" u="sng" dirty="0">
                <a:solidFill>
                  <a:schemeClr val="hlink"/>
                </a:solidFill>
                <a:hlinkClick r:id="rId3"/>
              </a:rPr>
              <a:t>https://www.youtube.com/watch?v=0V0G5M4DQfk</a:t>
            </a:r>
            <a:endParaRPr sz="2000" dirty="0"/>
          </a:p>
          <a:p>
            <a:pPr marL="342900" lvl="0" indent="-88900" algn="l" rtl="0">
              <a:spcBef>
                <a:spcPts val="440"/>
              </a:spcBef>
              <a:spcAft>
                <a:spcPts val="0"/>
              </a:spcAft>
              <a:buSzPts val="2200"/>
              <a:buNone/>
            </a:pPr>
            <a:endParaRPr sz="2000" dirty="0"/>
          </a:p>
          <a:p>
            <a:pPr marL="342900" lvl="0" indent="-228600" algn="l" rtl="0">
              <a:spcBef>
                <a:spcPts val="440"/>
              </a:spcBef>
              <a:spcAft>
                <a:spcPts val="0"/>
              </a:spcAft>
              <a:buSzPts val="2200"/>
              <a:buChar char="•"/>
            </a:pPr>
            <a:r>
              <a:rPr lang="en-US" sz="2000" dirty="0"/>
              <a:t>The CIREVE's Virtual Reality Theater (Cave) - </a:t>
            </a:r>
            <a:r>
              <a:rPr lang="en-US" sz="2000" dirty="0" err="1"/>
              <a:t>Université</a:t>
            </a:r>
            <a:r>
              <a:rPr lang="en-US" sz="2000" dirty="0"/>
              <a:t> de Caen </a:t>
            </a:r>
            <a:r>
              <a:rPr lang="en-US" sz="2000" dirty="0" err="1"/>
              <a:t>Normandie</a:t>
            </a:r>
            <a:endParaRPr sz="2000" dirty="0"/>
          </a:p>
          <a:p>
            <a:pPr marL="114300" lvl="0" indent="0" algn="l" rtl="0">
              <a:spcBef>
                <a:spcPts val="440"/>
              </a:spcBef>
              <a:spcAft>
                <a:spcPts val="0"/>
              </a:spcAft>
              <a:buSzPts val="2200"/>
              <a:buNone/>
            </a:pPr>
            <a:r>
              <a:rPr lang="en-US" sz="2000" u="sng" dirty="0">
                <a:solidFill>
                  <a:schemeClr val="hlink"/>
                </a:solidFill>
                <a:hlinkClick r:id="rId4"/>
              </a:rPr>
              <a:t>https://www.youtube.com/watch?v=_uXlg_QaFlw</a:t>
            </a:r>
            <a:endParaRPr sz="2000" dirty="0"/>
          </a:p>
          <a:p>
            <a:pPr marL="342900" lvl="0" indent="-88900" algn="l" rtl="0">
              <a:spcBef>
                <a:spcPts val="440"/>
              </a:spcBef>
              <a:spcAft>
                <a:spcPts val="0"/>
              </a:spcAft>
              <a:buSzPts val="2200"/>
              <a:buNone/>
            </a:pPr>
            <a:endParaRPr sz="2000" dirty="0"/>
          </a:p>
          <a:p>
            <a:pPr marL="342900" lvl="0" indent="-228600" algn="l" rtl="0">
              <a:spcBef>
                <a:spcPts val="440"/>
              </a:spcBef>
              <a:spcAft>
                <a:spcPts val="0"/>
              </a:spcAft>
              <a:buSzPts val="2200"/>
              <a:buChar char="•"/>
            </a:pPr>
            <a:r>
              <a:rPr lang="en-US" sz="2000" dirty="0"/>
              <a:t>Immersive Virtual Reality Technology: Experience More With EON Reality</a:t>
            </a:r>
            <a:endParaRPr sz="2000" dirty="0"/>
          </a:p>
          <a:p>
            <a:pPr marL="114300" lvl="0" indent="0" algn="l" rtl="0">
              <a:spcBef>
                <a:spcPts val="440"/>
              </a:spcBef>
              <a:spcAft>
                <a:spcPts val="0"/>
              </a:spcAft>
              <a:buSzPts val="2200"/>
              <a:buNone/>
            </a:pPr>
            <a:r>
              <a:rPr lang="en-US" sz="2000" u="sng" dirty="0">
                <a:solidFill>
                  <a:schemeClr val="hlink"/>
                </a:solidFill>
                <a:hlinkClick r:id="rId5"/>
              </a:rPr>
              <a:t>https://www.youtube.com/watch?v=UT5xtpHRdlE</a:t>
            </a:r>
            <a:endParaRPr sz="2000" dirty="0"/>
          </a:p>
          <a:p>
            <a:pPr marL="342900" lvl="0" indent="-88900" algn="l" rtl="0">
              <a:spcBef>
                <a:spcPts val="440"/>
              </a:spcBef>
              <a:spcAft>
                <a:spcPts val="0"/>
              </a:spcAft>
              <a:buSzPts val="2200"/>
              <a:buNone/>
            </a:pPr>
            <a:endParaRPr sz="2000" dirty="0"/>
          </a:p>
          <a:p>
            <a:pPr marL="342900" lvl="0" indent="-228600" algn="l" rtl="0">
              <a:spcBef>
                <a:spcPts val="440"/>
              </a:spcBef>
              <a:spcAft>
                <a:spcPts val="0"/>
              </a:spcAft>
              <a:buSzPts val="2200"/>
              <a:buChar char="•"/>
            </a:pPr>
            <a:r>
              <a:rPr lang="en-US" sz="2000" dirty="0"/>
              <a:t>Altering Human Perception and Behavior through Immersive Virtual Reality (Microsoft research)</a:t>
            </a:r>
            <a:endParaRPr sz="2000" dirty="0"/>
          </a:p>
          <a:p>
            <a:pPr marL="114300" lvl="0" indent="0" algn="l" rtl="0">
              <a:spcBef>
                <a:spcPts val="440"/>
              </a:spcBef>
              <a:spcAft>
                <a:spcPts val="0"/>
              </a:spcAft>
              <a:buSzPts val="2200"/>
              <a:buNone/>
            </a:pPr>
            <a:r>
              <a:rPr lang="en-US" sz="2000" u="sng" dirty="0">
                <a:solidFill>
                  <a:schemeClr val="hlink"/>
                </a:solidFill>
                <a:hlinkClick r:id="rId6"/>
              </a:rPr>
              <a:t>https://www.youtube.com/watch?v=Y-0VHEtyIR4</a:t>
            </a:r>
            <a:endParaRPr sz="2000" dirty="0"/>
          </a:p>
          <a:p>
            <a:pPr marL="342900" lvl="0" indent="-88900" algn="l" rtl="0">
              <a:spcBef>
                <a:spcPts val="440"/>
              </a:spcBef>
              <a:spcAft>
                <a:spcPts val="0"/>
              </a:spcAft>
              <a:buSzPts val="2200"/>
              <a:buNone/>
            </a:pPr>
            <a:endParaRPr dirty="0"/>
          </a:p>
          <a:p>
            <a:pPr marL="342900" lvl="0" indent="-88900" algn="l" rtl="0">
              <a:spcBef>
                <a:spcPts val="440"/>
              </a:spcBef>
              <a:spcAft>
                <a:spcPts val="0"/>
              </a:spcAft>
              <a:buSzPts val="2200"/>
              <a:buNone/>
            </a:pPr>
            <a:endParaRPr dirty="0"/>
          </a:p>
        </p:txBody>
      </p:sp>
      <p:sp>
        <p:nvSpPr>
          <p:cNvPr id="353" name="Google Shape;353;p41"/>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2155794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lvl="0" algn="ctr">
              <a:spcBef>
                <a:spcPts val="0"/>
              </a:spcBef>
              <a:spcAft>
                <a:spcPts val="0"/>
              </a:spcAft>
            </a:pPr>
            <a:r>
              <a:rPr lang="en-US" dirty="0">
                <a:solidFill>
                  <a:srgbClr val="0070C0"/>
                </a:solidFill>
              </a:rPr>
              <a:t>CAVE Experiments</a:t>
            </a:r>
            <a:endParaRPr dirty="0">
              <a:solidFill>
                <a:srgbClr val="0070C0"/>
              </a:solidFill>
            </a:endParaRPr>
          </a:p>
        </p:txBody>
      </p:sp>
      <p:sp>
        <p:nvSpPr>
          <p:cNvPr id="359" name="Google Shape;359;p42"/>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sz="2000" dirty="0" smtClean="0"/>
              <a:t>Education</a:t>
            </a:r>
            <a:endParaRPr sz="2000" dirty="0"/>
          </a:p>
          <a:p>
            <a:pPr marL="114300" lvl="0" indent="0" algn="l" rtl="0">
              <a:spcBef>
                <a:spcPts val="440"/>
              </a:spcBef>
              <a:spcAft>
                <a:spcPts val="0"/>
              </a:spcAft>
              <a:buSzPts val="2200"/>
              <a:buNone/>
            </a:pPr>
            <a:r>
              <a:rPr lang="en-US" sz="2000" dirty="0"/>
              <a:t>2015-16 </a:t>
            </a:r>
            <a:r>
              <a:rPr lang="en-US" sz="2000" dirty="0" err="1"/>
              <a:t>LiveBIG</a:t>
            </a:r>
            <a:r>
              <a:rPr lang="en-US" sz="2000" dirty="0"/>
              <a:t>: Inside Wisconsin's virtual reality CAVE</a:t>
            </a:r>
            <a:endParaRPr sz="2000" dirty="0"/>
          </a:p>
          <a:p>
            <a:pPr marL="114300" lvl="0" indent="0" algn="l" rtl="0">
              <a:spcBef>
                <a:spcPts val="440"/>
              </a:spcBef>
              <a:spcAft>
                <a:spcPts val="0"/>
              </a:spcAft>
              <a:buSzPts val="2200"/>
              <a:buNone/>
            </a:pPr>
            <a:r>
              <a:rPr lang="en-US" sz="2000" u="sng" dirty="0">
                <a:solidFill>
                  <a:schemeClr val="hlink"/>
                </a:solidFill>
                <a:hlinkClick r:id="rId3"/>
              </a:rPr>
              <a:t>https://www.youtube.com/watch?v=mBs-OGDoPDY</a:t>
            </a:r>
            <a:endParaRPr sz="2000" dirty="0"/>
          </a:p>
          <a:p>
            <a:pPr marL="342900" lvl="0" indent="-88900" algn="l" rtl="0">
              <a:spcBef>
                <a:spcPts val="440"/>
              </a:spcBef>
              <a:spcAft>
                <a:spcPts val="0"/>
              </a:spcAft>
              <a:buSzPts val="2200"/>
              <a:buNone/>
            </a:pPr>
            <a:endParaRPr sz="2000" dirty="0"/>
          </a:p>
          <a:p>
            <a:pPr marL="342900" lvl="0" indent="-228600" algn="l" rtl="0">
              <a:spcBef>
                <a:spcPts val="440"/>
              </a:spcBef>
              <a:spcAft>
                <a:spcPts val="0"/>
              </a:spcAft>
              <a:buSzPts val="2200"/>
              <a:buChar char="•"/>
            </a:pPr>
            <a:r>
              <a:rPr lang="en-US" sz="2000" dirty="0"/>
              <a:t>Design</a:t>
            </a:r>
            <a:endParaRPr sz="2000" dirty="0"/>
          </a:p>
          <a:p>
            <a:pPr marL="114300" lvl="0" indent="0" algn="l" rtl="0">
              <a:spcBef>
                <a:spcPts val="440"/>
              </a:spcBef>
              <a:spcAft>
                <a:spcPts val="0"/>
              </a:spcAft>
              <a:buSzPts val="2200"/>
              <a:buNone/>
            </a:pPr>
            <a:r>
              <a:rPr lang="en-US" sz="2000" dirty="0"/>
              <a:t>Architecture Virtual Reality Cave</a:t>
            </a:r>
            <a:endParaRPr sz="2000" dirty="0"/>
          </a:p>
          <a:p>
            <a:pPr marL="114300" lvl="0" indent="0">
              <a:spcBef>
                <a:spcPts val="440"/>
              </a:spcBef>
              <a:buSzPts val="2200"/>
              <a:buNone/>
            </a:pPr>
            <a:r>
              <a:rPr lang="en-US" sz="2000" u="sng" dirty="0">
                <a:solidFill>
                  <a:schemeClr val="hlink"/>
                </a:solidFill>
                <a:hlinkClick r:id="rId4"/>
              </a:rPr>
              <a:t>https://www.youtube.com/watch?v=9rM7Vbh_9YA</a:t>
            </a:r>
            <a:endParaRPr lang="en-US" sz="2000" u="sng" dirty="0">
              <a:solidFill>
                <a:schemeClr val="hlink"/>
              </a:solidFill>
            </a:endParaRPr>
          </a:p>
          <a:p>
            <a:pPr marL="114300" lvl="0" indent="0">
              <a:spcBef>
                <a:spcPts val="440"/>
              </a:spcBef>
              <a:buSzPts val="2200"/>
              <a:buNone/>
            </a:pPr>
            <a:endParaRPr sz="2000" dirty="0"/>
          </a:p>
          <a:p>
            <a:pPr marL="342900" lvl="0" indent="-228600" algn="l" rtl="0">
              <a:spcBef>
                <a:spcPts val="440"/>
              </a:spcBef>
              <a:spcAft>
                <a:spcPts val="0"/>
              </a:spcAft>
              <a:buSzPts val="2200"/>
              <a:buChar char="•"/>
            </a:pPr>
            <a:r>
              <a:rPr lang="en-US" sz="2000" dirty="0" smtClean="0"/>
              <a:t>Simulation</a:t>
            </a:r>
            <a:endParaRPr sz="2000" dirty="0" smtClean="0"/>
          </a:p>
          <a:p>
            <a:pPr marL="114300" lvl="0" indent="0" algn="l" rtl="0">
              <a:spcBef>
                <a:spcPts val="440"/>
              </a:spcBef>
              <a:spcAft>
                <a:spcPts val="0"/>
              </a:spcAft>
              <a:buSzPts val="2200"/>
              <a:buNone/>
            </a:pPr>
            <a:r>
              <a:rPr lang="en-US" sz="2000" dirty="0" smtClean="0"/>
              <a:t>Simulation Cube @ </a:t>
            </a:r>
            <a:r>
              <a:rPr lang="en-US" sz="2000" dirty="0" err="1" smtClean="0"/>
              <a:t>Evo</a:t>
            </a:r>
            <a:r>
              <a:rPr lang="en-US" sz="2000" dirty="0" smtClean="0"/>
              <a:t> Philly </a:t>
            </a:r>
            <a:r>
              <a:rPr lang="en-US" sz="2000" dirty="0" err="1" smtClean="0"/>
              <a:t>Cira</a:t>
            </a:r>
            <a:r>
              <a:rPr lang="en-US" sz="2000" dirty="0" smtClean="0"/>
              <a:t> </a:t>
            </a:r>
            <a:r>
              <a:rPr lang="en-US" sz="2000" dirty="0" err="1" smtClean="0"/>
              <a:t>centre</a:t>
            </a:r>
            <a:r>
              <a:rPr lang="en-US" sz="2000" dirty="0" smtClean="0"/>
              <a:t> south </a:t>
            </a:r>
            <a:r>
              <a:rPr lang="en-US" sz="2000" dirty="0" err="1" smtClean="0"/>
              <a:t>VisionaiR</a:t>
            </a:r>
            <a:r>
              <a:rPr lang="en-US" sz="2000" dirty="0" smtClean="0"/>
              <a:t> 3D CAVE Virtual Reality system IBM</a:t>
            </a:r>
            <a:endParaRPr sz="2000" dirty="0" smtClean="0"/>
          </a:p>
          <a:p>
            <a:pPr marL="114300" lvl="0" indent="0" algn="l" rtl="0">
              <a:spcBef>
                <a:spcPts val="440"/>
              </a:spcBef>
              <a:spcAft>
                <a:spcPts val="0"/>
              </a:spcAft>
              <a:buSzPts val="2200"/>
              <a:buNone/>
            </a:pPr>
            <a:r>
              <a:rPr lang="en-US" sz="2000" u="sng" dirty="0" smtClean="0">
                <a:solidFill>
                  <a:schemeClr val="hlink"/>
                </a:solidFill>
                <a:hlinkClick r:id="rId5"/>
              </a:rPr>
              <a:t>https</a:t>
            </a:r>
            <a:r>
              <a:rPr lang="en-US" sz="2000" u="sng" dirty="0">
                <a:solidFill>
                  <a:schemeClr val="hlink"/>
                </a:solidFill>
                <a:hlinkClick r:id="rId5"/>
              </a:rPr>
              <a:t>://www.youtube.com/watch?v=b1SCT7EPaX4</a:t>
            </a:r>
            <a:endParaRPr sz="2000" dirty="0"/>
          </a:p>
          <a:p>
            <a:pPr marL="342900" lvl="0" indent="-88900" algn="l" rtl="0">
              <a:spcBef>
                <a:spcPts val="440"/>
              </a:spcBef>
              <a:spcAft>
                <a:spcPts val="0"/>
              </a:spcAft>
              <a:buSzPts val="2200"/>
              <a:buNone/>
            </a:pPr>
            <a:endParaRPr dirty="0"/>
          </a:p>
          <a:p>
            <a:pPr marL="342900" lvl="0" indent="-88900" algn="l" rtl="0">
              <a:spcBef>
                <a:spcPts val="440"/>
              </a:spcBef>
              <a:spcAft>
                <a:spcPts val="0"/>
              </a:spcAft>
              <a:buSzPts val="2200"/>
              <a:buNone/>
            </a:pPr>
            <a:endParaRPr dirty="0"/>
          </a:p>
        </p:txBody>
      </p:sp>
      <p:sp>
        <p:nvSpPr>
          <p:cNvPr id="360" name="Google Shape;360;p42"/>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31</a:t>
            </a:fld>
            <a:endParaRPr/>
          </a:p>
        </p:txBody>
      </p:sp>
    </p:spTree>
    <p:extLst>
      <p:ext uri="{BB962C8B-B14F-4D97-AF65-F5344CB8AC3E}">
        <p14:creationId xmlns:p14="http://schemas.microsoft.com/office/powerpoint/2010/main" val="2153796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4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lvl="0" algn="ctr">
              <a:spcBef>
                <a:spcPts val="0"/>
              </a:spcBef>
              <a:spcAft>
                <a:spcPts val="0"/>
              </a:spcAft>
            </a:pPr>
            <a:r>
              <a:rPr lang="en-US" dirty="0">
                <a:solidFill>
                  <a:srgbClr val="0070C0"/>
                </a:solidFill>
              </a:rPr>
              <a:t>CAVE Experiments</a:t>
            </a:r>
            <a:endParaRPr dirty="0">
              <a:solidFill>
                <a:srgbClr val="0070C0"/>
              </a:solidFill>
            </a:endParaRPr>
          </a:p>
        </p:txBody>
      </p:sp>
      <p:sp>
        <p:nvSpPr>
          <p:cNvPr id="366" name="Google Shape;366;p4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sz="2000" dirty="0"/>
              <a:t>Management </a:t>
            </a:r>
            <a:endParaRPr sz="2000" dirty="0"/>
          </a:p>
          <a:p>
            <a:pPr marL="114300" lvl="0" indent="0" algn="l" rtl="0">
              <a:spcBef>
                <a:spcPts val="440"/>
              </a:spcBef>
              <a:spcAft>
                <a:spcPts val="0"/>
              </a:spcAft>
              <a:buSzPts val="2200"/>
              <a:buNone/>
            </a:pPr>
            <a:r>
              <a:rPr lang="en-US" sz="2000" dirty="0"/>
              <a:t>Implementing Kanban in a Virtual Reality CAVE</a:t>
            </a:r>
            <a:endParaRPr sz="2000" dirty="0"/>
          </a:p>
          <a:p>
            <a:pPr marL="114300" lvl="0" indent="0" algn="l" rtl="0">
              <a:spcBef>
                <a:spcPts val="440"/>
              </a:spcBef>
              <a:spcAft>
                <a:spcPts val="0"/>
              </a:spcAft>
              <a:buSzPts val="2200"/>
              <a:buNone/>
            </a:pPr>
            <a:r>
              <a:rPr lang="en-US" sz="2000" u="sng" dirty="0">
                <a:solidFill>
                  <a:schemeClr val="hlink"/>
                </a:solidFill>
                <a:hlinkClick r:id="rId3"/>
              </a:rPr>
              <a:t>https://www.youtube.com/watch?v=wompfASioZw</a:t>
            </a:r>
            <a:endParaRPr sz="2000" dirty="0"/>
          </a:p>
          <a:p>
            <a:pPr marL="342900" lvl="0" indent="-88900" algn="l" rtl="0">
              <a:spcBef>
                <a:spcPts val="440"/>
              </a:spcBef>
              <a:spcAft>
                <a:spcPts val="0"/>
              </a:spcAft>
              <a:buSzPts val="2200"/>
              <a:buNone/>
            </a:pPr>
            <a:endParaRPr sz="2000" dirty="0"/>
          </a:p>
          <a:p>
            <a:pPr marL="342900" lvl="0" indent="-228600" algn="l" rtl="0">
              <a:spcBef>
                <a:spcPts val="440"/>
              </a:spcBef>
              <a:spcAft>
                <a:spcPts val="0"/>
              </a:spcAft>
              <a:buSzPts val="2200"/>
              <a:buChar char="•"/>
            </a:pPr>
            <a:r>
              <a:rPr lang="en-US" sz="2000" dirty="0"/>
              <a:t>Social Science Experiment</a:t>
            </a:r>
            <a:endParaRPr sz="2000" dirty="0"/>
          </a:p>
          <a:p>
            <a:pPr marL="114300" lvl="0" indent="0" algn="l" rtl="0">
              <a:spcBef>
                <a:spcPts val="440"/>
              </a:spcBef>
              <a:spcAft>
                <a:spcPts val="0"/>
              </a:spcAft>
              <a:buSzPts val="2200"/>
              <a:buNone/>
            </a:pPr>
            <a:r>
              <a:rPr lang="en-US" sz="2000" dirty="0"/>
              <a:t>Immersive Display Queuing Experiment 4</a:t>
            </a:r>
            <a:endParaRPr sz="2000" dirty="0"/>
          </a:p>
          <a:p>
            <a:pPr marL="114300" lvl="0" indent="0" algn="l" rtl="0">
              <a:spcBef>
                <a:spcPts val="440"/>
              </a:spcBef>
              <a:spcAft>
                <a:spcPts val="0"/>
              </a:spcAft>
              <a:buSzPts val="2200"/>
              <a:buNone/>
            </a:pPr>
            <a:r>
              <a:rPr lang="en-US" sz="2000" u="sng" dirty="0">
                <a:solidFill>
                  <a:schemeClr val="hlink"/>
                </a:solidFill>
                <a:hlinkClick r:id="rId4"/>
              </a:rPr>
              <a:t>https://www.youtube.com/watch?v=-rEyKkqrKpY&amp;t=149s</a:t>
            </a:r>
            <a:endParaRPr sz="2000" dirty="0"/>
          </a:p>
          <a:p>
            <a:pPr marL="342900" lvl="0" indent="-88900" algn="l" rtl="0">
              <a:spcBef>
                <a:spcPts val="440"/>
              </a:spcBef>
              <a:spcAft>
                <a:spcPts val="0"/>
              </a:spcAft>
              <a:buSzPts val="2200"/>
              <a:buNone/>
            </a:pPr>
            <a:endParaRPr sz="2000" dirty="0"/>
          </a:p>
          <a:p>
            <a:pPr lvl="0">
              <a:spcBef>
                <a:spcPts val="440"/>
              </a:spcBef>
              <a:spcAft>
                <a:spcPts val="0"/>
              </a:spcAft>
              <a:buSzPts val="2200"/>
            </a:pPr>
            <a:r>
              <a:rPr lang="en-US" sz="2000" dirty="0"/>
              <a:t>Rehabilitation </a:t>
            </a:r>
            <a:endParaRPr lang="en-US" sz="2000" dirty="0" smtClean="0"/>
          </a:p>
          <a:p>
            <a:pPr marL="114300" lvl="0" indent="0">
              <a:spcBef>
                <a:spcPts val="440"/>
              </a:spcBef>
              <a:spcAft>
                <a:spcPts val="0"/>
              </a:spcAft>
              <a:buSzPts val="2200"/>
              <a:buNone/>
            </a:pPr>
            <a:r>
              <a:rPr lang="en-US" sz="2000" dirty="0" smtClean="0"/>
              <a:t>Hand </a:t>
            </a:r>
            <a:r>
              <a:rPr lang="en-US" sz="2000" dirty="0"/>
              <a:t>Rehabilitation in CAVE Virtual Environment -Purdue University Calumet CIVS</a:t>
            </a:r>
            <a:endParaRPr sz="2000" dirty="0"/>
          </a:p>
          <a:p>
            <a:pPr marL="114300" lvl="0" indent="0" algn="l" rtl="0">
              <a:spcBef>
                <a:spcPts val="440"/>
              </a:spcBef>
              <a:spcAft>
                <a:spcPts val="0"/>
              </a:spcAft>
              <a:buSzPts val="2200"/>
              <a:buNone/>
            </a:pPr>
            <a:r>
              <a:rPr lang="en-US" sz="2000" u="sng" dirty="0">
                <a:solidFill>
                  <a:schemeClr val="hlink"/>
                </a:solidFill>
                <a:hlinkClick r:id="rId5"/>
              </a:rPr>
              <a:t>https://www.youtube.com/watch?v=B8O2oE7WW0Q</a:t>
            </a:r>
            <a:endParaRPr sz="2000" dirty="0"/>
          </a:p>
        </p:txBody>
      </p:sp>
      <p:sp>
        <p:nvSpPr>
          <p:cNvPr id="367" name="Google Shape;367;p43"/>
          <p:cNvSpPr>
            <a:spLocks noGrp="1"/>
          </p:cNvSpPr>
          <p:nvPr>
            <p:ph type="sldNum" idx="12"/>
          </p:nvPr>
        </p:nvSpPr>
        <p:spPr>
          <a:xfrm>
            <a:off x="8531225" y="5648325"/>
            <a:ext cx="549275" cy="396875"/>
          </a:xfrm>
          <a:prstGeom prst="bracketPair">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32</a:t>
            </a:fld>
            <a:endParaRPr/>
          </a:p>
        </p:txBody>
      </p:sp>
    </p:spTree>
    <p:extLst>
      <p:ext uri="{BB962C8B-B14F-4D97-AF65-F5344CB8AC3E}">
        <p14:creationId xmlns:p14="http://schemas.microsoft.com/office/powerpoint/2010/main" val="1750556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pic>
        <p:nvPicPr>
          <p:cNvPr id="488" name="Google Shape;488;p59"/>
          <p:cNvPicPr preferRelativeResize="0"/>
          <p:nvPr/>
        </p:nvPicPr>
        <p:blipFill rotWithShape="1">
          <a:blip r:embed="rId3">
            <a:alphaModFix/>
          </a:blip>
          <a:srcRect/>
          <a:stretch/>
        </p:blipFill>
        <p:spPr>
          <a:xfrm>
            <a:off x="1395" y="1536698"/>
            <a:ext cx="3040153" cy="3073397"/>
          </a:xfrm>
          <a:prstGeom prst="rect">
            <a:avLst/>
          </a:prstGeom>
          <a:noFill/>
          <a:ln>
            <a:noFill/>
          </a:ln>
        </p:spPr>
      </p:pic>
      <p:sp>
        <p:nvSpPr>
          <p:cNvPr id="489" name="Google Shape;489;p59"/>
          <p:cNvSpPr/>
          <p:nvPr/>
        </p:nvSpPr>
        <p:spPr>
          <a:xfrm>
            <a:off x="44348" y="4597062"/>
            <a:ext cx="3040154"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mbria"/>
                <a:ea typeface="Cambria"/>
                <a:cs typeface="Cambria"/>
                <a:sym typeface="Cambria"/>
              </a:rPr>
              <a:t>Phisical Installation</a:t>
            </a:r>
            <a:endParaRPr/>
          </a:p>
          <a:p>
            <a:pPr marL="0" marR="0" lvl="0" indent="0" algn="ctr" rtl="0">
              <a:spcBef>
                <a:spcPts val="0"/>
              </a:spcBef>
              <a:spcAft>
                <a:spcPts val="0"/>
              </a:spcAft>
              <a:buNone/>
            </a:pPr>
            <a:endParaRPr sz="1800">
              <a:solidFill>
                <a:srgbClr val="F8243D"/>
              </a:solidFill>
              <a:latin typeface="Cambria"/>
              <a:ea typeface="Cambria"/>
              <a:cs typeface="Cambria"/>
              <a:sym typeface="Cambria"/>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Cave</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Virtual wall</a:t>
            </a:r>
            <a:endParaRPr/>
          </a:p>
          <a:p>
            <a:pPr marL="0" marR="0" lvl="0" indent="0" algn="ctr" rtl="0">
              <a:spcBef>
                <a:spcPts val="0"/>
              </a:spcBef>
              <a:spcAft>
                <a:spcPts val="0"/>
              </a:spcAft>
              <a:buNone/>
            </a:pPr>
            <a:endParaRPr sz="1100">
              <a:solidFill>
                <a:srgbClr val="595959"/>
              </a:solidFill>
              <a:latin typeface="Century Gothic"/>
              <a:ea typeface="Century Gothic"/>
              <a:cs typeface="Century Gothic"/>
              <a:sym typeface="Century Gothic"/>
            </a:endParaRPr>
          </a:p>
        </p:txBody>
      </p:sp>
      <p:sp>
        <p:nvSpPr>
          <p:cNvPr id="490" name="Google Shape;490;p59"/>
          <p:cNvSpPr/>
          <p:nvPr/>
        </p:nvSpPr>
        <p:spPr>
          <a:xfrm>
            <a:off x="3042627" y="4610101"/>
            <a:ext cx="3042627"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mbria"/>
                <a:ea typeface="Cambria"/>
                <a:cs typeface="Cambria"/>
                <a:sym typeface="Cambria"/>
              </a:rPr>
              <a:t>VR Training</a:t>
            </a:r>
            <a:endParaRPr/>
          </a:p>
          <a:p>
            <a:pPr marL="0" marR="0" lvl="0" indent="0" algn="ctr" rtl="0">
              <a:spcBef>
                <a:spcPts val="0"/>
              </a:spcBef>
              <a:spcAft>
                <a:spcPts val="0"/>
              </a:spcAft>
              <a:buNone/>
            </a:pPr>
            <a:r>
              <a:rPr lang="en-US" sz="1800">
                <a:solidFill>
                  <a:srgbClr val="F8243D"/>
                </a:solidFill>
                <a:latin typeface="Cambria"/>
                <a:ea typeface="Cambria"/>
                <a:cs typeface="Cambria"/>
                <a:sym typeface="Cambria"/>
              </a:rPr>
              <a:t>  </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Operating instructions</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Assembly</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Safety</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Healthcare</a:t>
            </a:r>
            <a:endParaRPr/>
          </a:p>
        </p:txBody>
      </p:sp>
      <p:sp>
        <p:nvSpPr>
          <p:cNvPr id="491" name="Google Shape;491;p59"/>
          <p:cNvSpPr/>
          <p:nvPr/>
        </p:nvSpPr>
        <p:spPr>
          <a:xfrm>
            <a:off x="6087725" y="4610099"/>
            <a:ext cx="3058746"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mbria"/>
                <a:ea typeface="Cambria"/>
                <a:cs typeface="Cambria"/>
                <a:sym typeface="Cambria"/>
              </a:rPr>
              <a:t>VR Showcase</a:t>
            </a:r>
            <a:endParaRPr/>
          </a:p>
          <a:p>
            <a:pPr marL="0" marR="0" lvl="0" indent="0" algn="ctr" rtl="0">
              <a:spcBef>
                <a:spcPts val="0"/>
              </a:spcBef>
              <a:spcAft>
                <a:spcPts val="0"/>
              </a:spcAft>
              <a:buNone/>
            </a:pPr>
            <a:endParaRPr sz="1800">
              <a:solidFill>
                <a:srgbClr val="F8243D"/>
              </a:solidFill>
              <a:latin typeface="Cambria"/>
              <a:ea typeface="Cambria"/>
              <a:cs typeface="Cambria"/>
              <a:sym typeface="Cambria"/>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Industrial </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Product presentation</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Interior Design</a:t>
            </a:r>
            <a:endParaRPr/>
          </a:p>
        </p:txBody>
      </p:sp>
      <p:pic>
        <p:nvPicPr>
          <p:cNvPr id="492" name="Google Shape;492;p59" descr="C:\Users\Roberto\Desktop\emilceramica video\New folder (2)\image_013.jpg"/>
          <p:cNvPicPr preferRelativeResize="0"/>
          <p:nvPr/>
        </p:nvPicPr>
        <p:blipFill rotWithShape="1">
          <a:blip r:embed="rId4">
            <a:alphaModFix/>
          </a:blip>
          <a:srcRect/>
          <a:stretch/>
        </p:blipFill>
        <p:spPr>
          <a:xfrm>
            <a:off x="6063110" y="1536702"/>
            <a:ext cx="3070357" cy="3073399"/>
          </a:xfrm>
          <a:prstGeom prst="rect">
            <a:avLst/>
          </a:prstGeom>
          <a:noFill/>
          <a:ln>
            <a:noFill/>
          </a:ln>
        </p:spPr>
      </p:pic>
      <p:pic>
        <p:nvPicPr>
          <p:cNvPr id="493" name="Google Shape;493;p59"/>
          <p:cNvPicPr preferRelativeResize="0"/>
          <p:nvPr/>
        </p:nvPicPr>
        <p:blipFill rotWithShape="1">
          <a:blip r:embed="rId5">
            <a:alphaModFix/>
          </a:blip>
          <a:srcRect/>
          <a:stretch/>
        </p:blipFill>
        <p:spPr>
          <a:xfrm>
            <a:off x="3040154" y="1536697"/>
            <a:ext cx="3042626" cy="3073399"/>
          </a:xfrm>
          <a:prstGeom prst="rect">
            <a:avLst/>
          </a:prstGeom>
          <a:noFill/>
          <a:ln>
            <a:noFill/>
          </a:ln>
        </p:spPr>
      </p:pic>
      <p:cxnSp>
        <p:nvCxnSpPr>
          <p:cNvPr id="494" name="Google Shape;494;p59"/>
          <p:cNvCxnSpPr/>
          <p:nvPr/>
        </p:nvCxnSpPr>
        <p:spPr>
          <a:xfrm>
            <a:off x="3040154" y="1536691"/>
            <a:ext cx="0" cy="5321309"/>
          </a:xfrm>
          <a:prstGeom prst="straightConnector1">
            <a:avLst/>
          </a:prstGeom>
          <a:noFill/>
          <a:ln w="9525" cap="flat" cmpd="sng">
            <a:solidFill>
              <a:srgbClr val="A5A5A5"/>
            </a:solidFill>
            <a:prstDash val="solid"/>
            <a:round/>
            <a:headEnd type="none" w="sm" len="sm"/>
            <a:tailEnd type="none" w="sm" len="sm"/>
          </a:ln>
        </p:spPr>
      </p:cxnSp>
      <p:cxnSp>
        <p:nvCxnSpPr>
          <p:cNvPr id="495" name="Google Shape;495;p59"/>
          <p:cNvCxnSpPr/>
          <p:nvPr/>
        </p:nvCxnSpPr>
        <p:spPr>
          <a:xfrm>
            <a:off x="6082780" y="1536691"/>
            <a:ext cx="0" cy="5321309"/>
          </a:xfrm>
          <a:prstGeom prst="straightConnector1">
            <a:avLst/>
          </a:prstGeom>
          <a:noFill/>
          <a:ln w="9525" cap="flat" cmpd="sng">
            <a:solidFill>
              <a:srgbClr val="A5A5A5"/>
            </a:solidFill>
            <a:prstDash val="solid"/>
            <a:round/>
            <a:headEnd type="none" w="sm" len="sm"/>
            <a:tailEnd type="none" w="sm" len="sm"/>
          </a:ln>
        </p:spPr>
      </p:cxnSp>
      <p:cxnSp>
        <p:nvCxnSpPr>
          <p:cNvPr id="496" name="Google Shape;496;p59"/>
          <p:cNvCxnSpPr/>
          <p:nvPr/>
        </p:nvCxnSpPr>
        <p:spPr>
          <a:xfrm>
            <a:off x="0" y="4610089"/>
            <a:ext cx="9144000" cy="0"/>
          </a:xfrm>
          <a:prstGeom prst="straightConnector1">
            <a:avLst/>
          </a:prstGeom>
          <a:noFill/>
          <a:ln w="9525" cap="flat" cmpd="sng">
            <a:solidFill>
              <a:srgbClr val="A5A5A5"/>
            </a:solidFill>
            <a:prstDash val="solid"/>
            <a:round/>
            <a:headEnd type="none" w="sm" len="sm"/>
            <a:tailEnd type="none" w="sm" len="sm"/>
          </a:ln>
        </p:spPr>
      </p:cxnSp>
      <p:cxnSp>
        <p:nvCxnSpPr>
          <p:cNvPr id="497" name="Google Shape;497;p59"/>
          <p:cNvCxnSpPr/>
          <p:nvPr/>
        </p:nvCxnSpPr>
        <p:spPr>
          <a:xfrm>
            <a:off x="-10533" y="1529624"/>
            <a:ext cx="9144000" cy="0"/>
          </a:xfrm>
          <a:prstGeom prst="straightConnector1">
            <a:avLst/>
          </a:prstGeom>
          <a:noFill/>
          <a:ln w="9525" cap="flat" cmpd="sng">
            <a:solidFill>
              <a:srgbClr val="A5A5A5"/>
            </a:solidFill>
            <a:prstDash val="solid"/>
            <a:round/>
            <a:headEnd type="none" w="sm" len="sm"/>
            <a:tailEnd type="none" w="sm" len="sm"/>
          </a:ln>
        </p:spPr>
      </p:cxnSp>
      <p:sp>
        <p:nvSpPr>
          <p:cNvPr id="498" name="Google Shape;498;p59"/>
          <p:cNvSpPr txBox="1">
            <a:spLocks noGrp="1"/>
          </p:cNvSpPr>
          <p:nvPr>
            <p:ph type="title"/>
          </p:nvPr>
        </p:nvSpPr>
        <p:spPr>
          <a:xfrm>
            <a:off x="457200" y="274638"/>
            <a:ext cx="7620000" cy="1143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dirty="0" smtClean="0">
                <a:solidFill>
                  <a:srgbClr val="0070C0"/>
                </a:solidFill>
              </a:rPr>
              <a:t>Applications</a:t>
            </a:r>
            <a:endParaRPr dirty="0">
              <a:solidFill>
                <a:srgbClr val="0070C0"/>
              </a:solidFill>
            </a:endParaRPr>
          </a:p>
        </p:txBody>
      </p:sp>
    </p:spTree>
    <p:extLst>
      <p:ext uri="{BB962C8B-B14F-4D97-AF65-F5344CB8AC3E}">
        <p14:creationId xmlns:p14="http://schemas.microsoft.com/office/powerpoint/2010/main" val="20434033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60"/>
          <p:cNvSpPr/>
          <p:nvPr/>
        </p:nvSpPr>
        <p:spPr>
          <a:xfrm>
            <a:off x="0" y="4610101"/>
            <a:ext cx="3058746"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mbria"/>
                <a:ea typeface="Cambria"/>
                <a:cs typeface="Cambria"/>
                <a:sym typeface="Cambria"/>
              </a:rPr>
              <a:t>VR Design Review</a:t>
            </a:r>
            <a:endParaRPr/>
          </a:p>
          <a:p>
            <a:pPr marL="0" marR="0" lvl="0" indent="0" algn="ctr" rtl="0">
              <a:spcBef>
                <a:spcPts val="0"/>
              </a:spcBef>
              <a:spcAft>
                <a:spcPts val="0"/>
              </a:spcAft>
              <a:buNone/>
            </a:pPr>
            <a:endParaRPr sz="1800">
              <a:solidFill>
                <a:srgbClr val="F8243D"/>
              </a:solidFill>
              <a:latin typeface="Cambria"/>
              <a:ea typeface="Cambria"/>
              <a:cs typeface="Cambria"/>
              <a:sym typeface="Cambria"/>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Automotive</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Engineering</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Architectural</a:t>
            </a:r>
            <a:endParaRPr/>
          </a:p>
        </p:txBody>
      </p:sp>
      <p:sp>
        <p:nvSpPr>
          <p:cNvPr id="505" name="Google Shape;505;p60"/>
          <p:cNvSpPr/>
          <p:nvPr/>
        </p:nvSpPr>
        <p:spPr>
          <a:xfrm>
            <a:off x="3042627" y="4610101"/>
            <a:ext cx="3042627"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mbria"/>
                <a:ea typeface="Cambria"/>
                <a:cs typeface="Cambria"/>
                <a:sym typeface="Cambria"/>
              </a:rPr>
              <a:t>AR/MR Showcase </a:t>
            </a:r>
            <a:endParaRPr/>
          </a:p>
          <a:p>
            <a:pPr marL="0" marR="0" lvl="0" indent="0" algn="ctr" rtl="0">
              <a:spcBef>
                <a:spcPts val="0"/>
              </a:spcBef>
              <a:spcAft>
                <a:spcPts val="0"/>
              </a:spcAft>
              <a:buNone/>
            </a:pPr>
            <a:r>
              <a:rPr lang="en-US" sz="1800">
                <a:solidFill>
                  <a:srgbClr val="F8243D"/>
                </a:solidFill>
                <a:latin typeface="Cambria"/>
                <a:ea typeface="Cambria"/>
                <a:cs typeface="Cambria"/>
                <a:sym typeface="Cambria"/>
              </a:rPr>
              <a:t> </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Industrial</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Product presentation</a:t>
            </a:r>
            <a:endParaRPr/>
          </a:p>
          <a:p>
            <a:pPr marL="0" marR="0" lvl="0" indent="0" algn="ctr" rtl="0">
              <a:spcBef>
                <a:spcPts val="0"/>
              </a:spcBef>
              <a:spcAft>
                <a:spcPts val="0"/>
              </a:spcAft>
              <a:buNone/>
            </a:pPr>
            <a:r>
              <a:rPr lang="en-US" sz="1800">
                <a:solidFill>
                  <a:srgbClr val="595959"/>
                </a:solidFill>
                <a:latin typeface="Cambria"/>
                <a:ea typeface="Cambria"/>
                <a:cs typeface="Cambria"/>
                <a:sym typeface="Cambria"/>
              </a:rPr>
              <a:t>Product configurator</a:t>
            </a:r>
            <a:endParaRPr/>
          </a:p>
        </p:txBody>
      </p:sp>
      <p:sp>
        <p:nvSpPr>
          <p:cNvPr id="506" name="Google Shape;506;p60"/>
          <p:cNvSpPr/>
          <p:nvPr/>
        </p:nvSpPr>
        <p:spPr>
          <a:xfrm>
            <a:off x="6087725" y="4610099"/>
            <a:ext cx="3058746" cy="2247900"/>
          </a:xfrm>
          <a:prstGeom prst="rect">
            <a:avLst/>
          </a:prstGeom>
          <a:solidFill>
            <a:schemeClr val="lt1"/>
          </a:solidFill>
          <a:ln>
            <a:noFill/>
          </a:ln>
        </p:spPr>
        <p:txBody>
          <a:bodyPr spcFirstLastPara="1" wrap="square" lIns="91425" tIns="216000" rIns="91425" bIns="45700" anchor="t" anchorCtr="0">
            <a:noAutofit/>
          </a:bodyPr>
          <a:lstStyle/>
          <a:p>
            <a:pPr marL="0" marR="0" lvl="0" indent="0" algn="ctr" rtl="0">
              <a:spcBef>
                <a:spcPts val="0"/>
              </a:spcBef>
              <a:spcAft>
                <a:spcPts val="0"/>
              </a:spcAft>
              <a:buNone/>
            </a:pPr>
            <a:r>
              <a:rPr lang="en-US" sz="1800">
                <a:solidFill>
                  <a:srgbClr val="F8243D"/>
                </a:solidFill>
                <a:latin typeface="Calibri"/>
                <a:ea typeface="Calibri"/>
                <a:cs typeface="Calibri"/>
                <a:sym typeface="Calibri"/>
              </a:rPr>
              <a:t>Cultural &amp; Heritage</a:t>
            </a:r>
            <a:endParaRPr/>
          </a:p>
          <a:p>
            <a:pPr marL="0" marR="0" lvl="0" indent="0" algn="ctr" rtl="0">
              <a:spcBef>
                <a:spcPts val="0"/>
              </a:spcBef>
              <a:spcAft>
                <a:spcPts val="0"/>
              </a:spcAft>
              <a:buNone/>
            </a:pPr>
            <a:endParaRPr sz="1800">
              <a:solidFill>
                <a:srgbClr val="F8243D"/>
              </a:solidFill>
              <a:latin typeface="Calibri"/>
              <a:ea typeface="Calibri"/>
              <a:cs typeface="Calibri"/>
              <a:sym typeface="Calibri"/>
            </a:endParaRPr>
          </a:p>
          <a:p>
            <a:pPr marL="0" marR="0" lvl="0" indent="0" algn="ctr" rtl="0">
              <a:spcBef>
                <a:spcPts val="0"/>
              </a:spcBef>
              <a:spcAft>
                <a:spcPts val="0"/>
              </a:spcAft>
              <a:buNone/>
            </a:pPr>
            <a:r>
              <a:rPr lang="en-US" sz="1800">
                <a:solidFill>
                  <a:srgbClr val="595959"/>
                </a:solidFill>
                <a:latin typeface="Calibri"/>
                <a:ea typeface="Calibri"/>
                <a:cs typeface="Calibri"/>
                <a:sym typeface="Calibri"/>
              </a:rPr>
              <a:t>Laserscan</a:t>
            </a:r>
            <a:endParaRPr sz="1800">
              <a:solidFill>
                <a:srgbClr val="595959"/>
              </a:solidFill>
              <a:latin typeface="Calibri"/>
              <a:ea typeface="Calibri"/>
              <a:cs typeface="Calibri"/>
              <a:sym typeface="Calibri"/>
            </a:endParaRPr>
          </a:p>
          <a:p>
            <a:pPr marL="0" marR="0" lvl="0" indent="0" algn="ctr" rtl="0">
              <a:spcBef>
                <a:spcPts val="0"/>
              </a:spcBef>
              <a:spcAft>
                <a:spcPts val="0"/>
              </a:spcAft>
              <a:buNone/>
            </a:pPr>
            <a:r>
              <a:rPr lang="en-US" sz="1800">
                <a:solidFill>
                  <a:srgbClr val="595959"/>
                </a:solidFill>
                <a:latin typeface="Calibri"/>
                <a:ea typeface="Calibri"/>
                <a:cs typeface="Calibri"/>
                <a:sym typeface="Calibri"/>
              </a:rPr>
              <a:t>Photogrammetry</a:t>
            </a:r>
            <a:endParaRPr/>
          </a:p>
          <a:p>
            <a:pPr marL="0" marR="0" lvl="0" indent="0" algn="ctr" rtl="0">
              <a:spcBef>
                <a:spcPts val="0"/>
              </a:spcBef>
              <a:spcAft>
                <a:spcPts val="0"/>
              </a:spcAft>
              <a:buNone/>
            </a:pPr>
            <a:r>
              <a:rPr lang="en-US" sz="1800">
                <a:solidFill>
                  <a:srgbClr val="595959"/>
                </a:solidFill>
                <a:latin typeface="Calibri"/>
                <a:ea typeface="Calibri"/>
                <a:cs typeface="Calibri"/>
                <a:sym typeface="Calibri"/>
              </a:rPr>
              <a:t>VR Multiuser app</a:t>
            </a:r>
            <a:endParaRPr/>
          </a:p>
        </p:txBody>
      </p:sp>
      <p:pic>
        <p:nvPicPr>
          <p:cNvPr id="507" name="Google Shape;507;p60"/>
          <p:cNvPicPr preferRelativeResize="0"/>
          <p:nvPr/>
        </p:nvPicPr>
        <p:blipFill rotWithShape="1">
          <a:blip r:embed="rId3">
            <a:alphaModFix/>
          </a:blip>
          <a:srcRect/>
          <a:stretch/>
        </p:blipFill>
        <p:spPr>
          <a:xfrm>
            <a:off x="0" y="1536693"/>
            <a:ext cx="3058746" cy="3073400"/>
          </a:xfrm>
          <a:prstGeom prst="rect">
            <a:avLst/>
          </a:prstGeom>
          <a:noFill/>
          <a:ln>
            <a:noFill/>
          </a:ln>
        </p:spPr>
      </p:pic>
      <p:pic>
        <p:nvPicPr>
          <p:cNvPr id="508" name="Google Shape;508;p60"/>
          <p:cNvPicPr preferRelativeResize="0"/>
          <p:nvPr/>
        </p:nvPicPr>
        <p:blipFill rotWithShape="1">
          <a:blip r:embed="rId4">
            <a:alphaModFix/>
          </a:blip>
          <a:srcRect/>
          <a:stretch/>
        </p:blipFill>
        <p:spPr>
          <a:xfrm>
            <a:off x="3049786" y="1536693"/>
            <a:ext cx="3039949" cy="3073403"/>
          </a:xfrm>
          <a:prstGeom prst="rect">
            <a:avLst/>
          </a:prstGeom>
          <a:noFill/>
          <a:ln>
            <a:noFill/>
          </a:ln>
        </p:spPr>
      </p:pic>
      <p:cxnSp>
        <p:nvCxnSpPr>
          <p:cNvPr id="509" name="Google Shape;509;p60"/>
          <p:cNvCxnSpPr/>
          <p:nvPr/>
        </p:nvCxnSpPr>
        <p:spPr>
          <a:xfrm>
            <a:off x="3040154" y="1536691"/>
            <a:ext cx="0" cy="5321309"/>
          </a:xfrm>
          <a:prstGeom prst="straightConnector1">
            <a:avLst/>
          </a:prstGeom>
          <a:noFill/>
          <a:ln w="9525" cap="flat" cmpd="sng">
            <a:solidFill>
              <a:srgbClr val="A5A5A5"/>
            </a:solidFill>
            <a:prstDash val="solid"/>
            <a:round/>
            <a:headEnd type="none" w="sm" len="sm"/>
            <a:tailEnd type="none" w="sm" len="sm"/>
          </a:ln>
        </p:spPr>
      </p:cxnSp>
      <p:cxnSp>
        <p:nvCxnSpPr>
          <p:cNvPr id="510" name="Google Shape;510;p60"/>
          <p:cNvCxnSpPr/>
          <p:nvPr/>
        </p:nvCxnSpPr>
        <p:spPr>
          <a:xfrm>
            <a:off x="6082780" y="1536691"/>
            <a:ext cx="0" cy="5321309"/>
          </a:xfrm>
          <a:prstGeom prst="straightConnector1">
            <a:avLst/>
          </a:prstGeom>
          <a:noFill/>
          <a:ln w="9525" cap="flat" cmpd="sng">
            <a:solidFill>
              <a:srgbClr val="A5A5A5"/>
            </a:solidFill>
            <a:prstDash val="solid"/>
            <a:round/>
            <a:headEnd type="none" w="sm" len="sm"/>
            <a:tailEnd type="none" w="sm" len="sm"/>
          </a:ln>
        </p:spPr>
      </p:cxnSp>
      <p:cxnSp>
        <p:nvCxnSpPr>
          <p:cNvPr id="511" name="Google Shape;511;p60"/>
          <p:cNvCxnSpPr/>
          <p:nvPr/>
        </p:nvCxnSpPr>
        <p:spPr>
          <a:xfrm>
            <a:off x="0" y="4610089"/>
            <a:ext cx="9144000" cy="0"/>
          </a:xfrm>
          <a:prstGeom prst="straightConnector1">
            <a:avLst/>
          </a:prstGeom>
          <a:noFill/>
          <a:ln w="9525" cap="flat" cmpd="sng">
            <a:solidFill>
              <a:srgbClr val="A5A5A5"/>
            </a:solidFill>
            <a:prstDash val="solid"/>
            <a:round/>
            <a:headEnd type="none" w="sm" len="sm"/>
            <a:tailEnd type="none" w="sm" len="sm"/>
          </a:ln>
        </p:spPr>
      </p:cxnSp>
      <p:cxnSp>
        <p:nvCxnSpPr>
          <p:cNvPr id="512" name="Google Shape;512;p60"/>
          <p:cNvCxnSpPr/>
          <p:nvPr/>
        </p:nvCxnSpPr>
        <p:spPr>
          <a:xfrm>
            <a:off x="-10533" y="1529624"/>
            <a:ext cx="9144000" cy="0"/>
          </a:xfrm>
          <a:prstGeom prst="straightConnector1">
            <a:avLst/>
          </a:prstGeom>
          <a:noFill/>
          <a:ln w="9525" cap="flat" cmpd="sng">
            <a:solidFill>
              <a:srgbClr val="A5A5A5"/>
            </a:solidFill>
            <a:prstDash val="solid"/>
            <a:round/>
            <a:headEnd type="none" w="sm" len="sm"/>
            <a:tailEnd type="none" w="sm" len="sm"/>
          </a:ln>
        </p:spPr>
      </p:cxnSp>
      <p:sp>
        <p:nvSpPr>
          <p:cNvPr id="513" name="Google Shape;513;p60"/>
          <p:cNvSpPr txBox="1">
            <a:spLocks noGrp="1"/>
          </p:cNvSpPr>
          <p:nvPr>
            <p:ph type="title"/>
          </p:nvPr>
        </p:nvSpPr>
        <p:spPr>
          <a:xfrm>
            <a:off x="457200" y="274638"/>
            <a:ext cx="7620000" cy="1143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dirty="0" smtClean="0">
                <a:solidFill>
                  <a:srgbClr val="0070C0"/>
                </a:solidFill>
              </a:rPr>
              <a:t>Applications</a:t>
            </a:r>
            <a:endParaRPr dirty="0">
              <a:solidFill>
                <a:srgbClr val="0070C0"/>
              </a:solidFill>
            </a:endParaRPr>
          </a:p>
        </p:txBody>
      </p:sp>
      <p:pic>
        <p:nvPicPr>
          <p:cNvPr id="514" name="Google Shape;514;p60"/>
          <p:cNvPicPr preferRelativeResize="0"/>
          <p:nvPr/>
        </p:nvPicPr>
        <p:blipFill rotWithShape="1">
          <a:blip r:embed="rId5">
            <a:alphaModFix/>
          </a:blip>
          <a:srcRect/>
          <a:stretch/>
        </p:blipFill>
        <p:spPr>
          <a:xfrm>
            <a:off x="6095784" y="1536700"/>
            <a:ext cx="3042627" cy="3073401"/>
          </a:xfrm>
          <a:prstGeom prst="rect">
            <a:avLst/>
          </a:prstGeom>
          <a:noFill/>
          <a:ln>
            <a:noFill/>
          </a:ln>
        </p:spPr>
      </p:pic>
    </p:spTree>
    <p:extLst>
      <p:ext uri="{BB962C8B-B14F-4D97-AF65-F5344CB8AC3E}">
        <p14:creationId xmlns:p14="http://schemas.microsoft.com/office/powerpoint/2010/main" val="2952278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000" dirty="0" err="1" smtClean="0">
                <a:solidFill>
                  <a:srgbClr val="0070C0"/>
                </a:solidFill>
              </a:rPr>
              <a:t>Framed</a:t>
            </a:r>
            <a:r>
              <a:rPr lang="it-IT" sz="4000" dirty="0" smtClean="0">
                <a:solidFill>
                  <a:srgbClr val="0070C0"/>
                </a:solidFill>
              </a:rPr>
              <a:t> </a:t>
            </a:r>
            <a:r>
              <a:rPr lang="it-IT" sz="4000" dirty="0" err="1" smtClean="0">
                <a:solidFill>
                  <a:srgbClr val="0070C0"/>
                </a:solidFill>
              </a:rPr>
              <a:t>field</a:t>
            </a:r>
            <a:r>
              <a:rPr lang="it-IT" sz="4000" dirty="0" smtClean="0">
                <a:solidFill>
                  <a:srgbClr val="0070C0"/>
                </a:solidFill>
              </a:rPr>
              <a:t> </a:t>
            </a:r>
            <a:r>
              <a:rPr lang="it-IT" sz="4000" dirty="0" err="1" smtClean="0">
                <a:solidFill>
                  <a:srgbClr val="0070C0"/>
                </a:solidFill>
              </a:rPr>
              <a:t>experiments</a:t>
            </a:r>
            <a:endParaRPr lang="it-IT" sz="4000" dirty="0">
              <a:solidFill>
                <a:srgbClr val="0070C0"/>
              </a:solidFill>
            </a:endParaRPr>
          </a:p>
        </p:txBody>
      </p:sp>
      <p:sp>
        <p:nvSpPr>
          <p:cNvPr id="3" name="Segnaposto contenuto 2"/>
          <p:cNvSpPr>
            <a:spLocks noGrp="1"/>
          </p:cNvSpPr>
          <p:nvPr>
            <p:ph idx="1"/>
          </p:nvPr>
        </p:nvSpPr>
        <p:spPr>
          <a:xfrm>
            <a:off x="467544" y="1674674"/>
            <a:ext cx="7620000" cy="4800600"/>
          </a:xfrm>
        </p:spPr>
        <p:txBody>
          <a:bodyPr/>
          <a:lstStyle/>
          <a:p>
            <a:r>
              <a:rPr lang="en-US" dirty="0" smtClean="0"/>
              <a:t>Taxonomy </a:t>
            </a:r>
            <a:r>
              <a:rPr lang="en-US" dirty="0"/>
              <a:t>that differentiates </a:t>
            </a:r>
            <a:r>
              <a:rPr lang="en-US" i="1" dirty="0"/>
              <a:t>natural</a:t>
            </a:r>
            <a:r>
              <a:rPr lang="en-US" dirty="0"/>
              <a:t> from </a:t>
            </a:r>
            <a:r>
              <a:rPr lang="en-US" i="1" dirty="0"/>
              <a:t>framed</a:t>
            </a:r>
            <a:r>
              <a:rPr lang="en-US" dirty="0"/>
              <a:t> field experiments, being the latter those in which “the field context is embodied in either the commodity, the task, or information set that the subjects can use” (Harrison and List 2007: 1014). </a:t>
            </a:r>
            <a:endParaRPr lang="en-US" dirty="0" smtClean="0"/>
          </a:p>
          <a:p>
            <a:endParaRPr lang="en-US" dirty="0"/>
          </a:p>
          <a:p>
            <a:r>
              <a:rPr lang="en-US" dirty="0" smtClean="0"/>
              <a:t>Virtual </a:t>
            </a:r>
            <a:r>
              <a:rPr lang="en-US" dirty="0"/>
              <a:t>reality </a:t>
            </a:r>
            <a:r>
              <a:rPr lang="en-US" dirty="0" smtClean="0"/>
              <a:t>experiments can </a:t>
            </a:r>
            <a:r>
              <a:rPr lang="en-US" dirty="0"/>
              <a:t>be considered proper </a:t>
            </a:r>
            <a:r>
              <a:rPr lang="en-US" i="1" dirty="0"/>
              <a:t>framed</a:t>
            </a:r>
            <a:r>
              <a:rPr lang="en-US" dirty="0"/>
              <a:t> field experiments, since they provide contexts in which users are immersed under the control of the experimenter. </a:t>
            </a:r>
            <a:endParaRPr lang="it-IT" dirty="0"/>
          </a:p>
          <a:p>
            <a:endParaRPr lang="en-US" dirty="0" smtClean="0"/>
          </a:p>
          <a:p>
            <a:r>
              <a:rPr lang="en-US" dirty="0" smtClean="0"/>
              <a:t>Main purpose: to verify if </a:t>
            </a:r>
            <a:r>
              <a:rPr lang="en-US" dirty="0"/>
              <a:t>successful decision patterns that evolve in </a:t>
            </a:r>
            <a:r>
              <a:rPr lang="en-US" i="1" dirty="0"/>
              <a:t>certain</a:t>
            </a:r>
            <a:r>
              <a:rPr lang="en-US" dirty="0"/>
              <a:t> virtual reality environments </a:t>
            </a:r>
            <a:r>
              <a:rPr lang="en-US" i="1" dirty="0"/>
              <a:t>travel</a:t>
            </a:r>
            <a:r>
              <a:rPr lang="en-US" dirty="0"/>
              <a:t> to field and laboratory settings. </a:t>
            </a:r>
            <a:endParaRPr lang="it-IT" dirty="0"/>
          </a:p>
          <a:p>
            <a:endParaRPr lang="it-IT" dirty="0"/>
          </a:p>
        </p:txBody>
      </p:sp>
      <p:sp>
        <p:nvSpPr>
          <p:cNvPr id="4" name="Segnaposto numero diapositiva 3"/>
          <p:cNvSpPr>
            <a:spLocks noGrp="1"/>
          </p:cNvSpPr>
          <p:nvPr>
            <p:ph type="sldNum" sz="quarter" idx="10"/>
          </p:nvPr>
        </p:nvSpPr>
        <p:spPr/>
        <p:txBody>
          <a:bodyPr/>
          <a:lstStyle/>
          <a:p>
            <a:pPr>
              <a:defRPr/>
            </a:pPr>
            <a:fld id="{FD161979-71A2-46F3-B15F-610A12FAE53F}" type="slidenum">
              <a:rPr lang="it-IT" smtClean="0"/>
              <a:pPr>
                <a:defRPr/>
              </a:pPr>
              <a:t>35</a:t>
            </a:fld>
            <a:endParaRPr lang="it-IT"/>
          </a:p>
        </p:txBody>
      </p:sp>
    </p:spTree>
    <p:extLst>
      <p:ext uri="{BB962C8B-B14F-4D97-AF65-F5344CB8AC3E}">
        <p14:creationId xmlns:p14="http://schemas.microsoft.com/office/powerpoint/2010/main" val="25808358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3600" dirty="0" err="1" smtClean="0">
                <a:solidFill>
                  <a:srgbClr val="0070C0"/>
                </a:solidFill>
              </a:rPr>
              <a:t>Key</a:t>
            </a:r>
            <a:r>
              <a:rPr lang="it-IT" sz="3600" dirty="0" smtClean="0">
                <a:solidFill>
                  <a:srgbClr val="0070C0"/>
                </a:solidFill>
              </a:rPr>
              <a:t> </a:t>
            </a:r>
            <a:r>
              <a:rPr lang="it-IT" sz="3600" dirty="0" err="1" smtClean="0">
                <a:solidFill>
                  <a:srgbClr val="0070C0"/>
                </a:solidFill>
              </a:rPr>
              <a:t>criticisms</a:t>
            </a:r>
            <a:endParaRPr lang="it-IT" sz="3600" dirty="0">
              <a:solidFill>
                <a:srgbClr val="0070C0"/>
              </a:solidFill>
            </a:endParaRPr>
          </a:p>
        </p:txBody>
      </p:sp>
      <p:sp>
        <p:nvSpPr>
          <p:cNvPr id="3" name="Segnaposto contenuto 2"/>
          <p:cNvSpPr>
            <a:spLocks noGrp="1"/>
          </p:cNvSpPr>
          <p:nvPr>
            <p:ph idx="1"/>
          </p:nvPr>
        </p:nvSpPr>
        <p:spPr/>
        <p:txBody>
          <a:bodyPr/>
          <a:lstStyle/>
          <a:p>
            <a:pPr algn="ctr"/>
            <a:r>
              <a:rPr lang="it-IT" dirty="0" smtClean="0"/>
              <a:t>LIVE</a:t>
            </a:r>
          </a:p>
          <a:p>
            <a:pPr marL="114300" indent="0" algn="ctr">
              <a:buNone/>
            </a:pPr>
            <a:endParaRPr lang="it-IT" dirty="0" smtClean="0"/>
          </a:p>
          <a:p>
            <a:pPr marL="114300" indent="0" algn="ctr">
              <a:buNone/>
            </a:pPr>
            <a:r>
              <a:rPr lang="it-IT" dirty="0" err="1" smtClean="0"/>
              <a:t>Anonimity</a:t>
            </a:r>
            <a:endParaRPr lang="it-IT" dirty="0" smtClean="0"/>
          </a:p>
          <a:p>
            <a:pPr marL="114300" indent="0" algn="ctr">
              <a:buNone/>
            </a:pPr>
            <a:r>
              <a:rPr lang="it-IT" dirty="0" smtClean="0"/>
              <a:t>Virtual </a:t>
            </a:r>
            <a:r>
              <a:rPr lang="it-IT" dirty="0" err="1" smtClean="0"/>
              <a:t>identity</a:t>
            </a:r>
            <a:r>
              <a:rPr lang="it-IT" dirty="0" smtClean="0"/>
              <a:t>/</a:t>
            </a:r>
            <a:r>
              <a:rPr lang="it-IT" dirty="0" err="1" smtClean="0"/>
              <a:t>avatars</a:t>
            </a:r>
            <a:r>
              <a:rPr lang="it-IT" dirty="0" smtClean="0"/>
              <a:t> </a:t>
            </a:r>
            <a:r>
              <a:rPr lang="it-IT" dirty="0" err="1" smtClean="0"/>
              <a:t>as</a:t>
            </a:r>
            <a:r>
              <a:rPr lang="it-IT" dirty="0" smtClean="0"/>
              <a:t> a source of </a:t>
            </a:r>
            <a:r>
              <a:rPr lang="it-IT" dirty="0" err="1" smtClean="0"/>
              <a:t>biased</a:t>
            </a:r>
            <a:r>
              <a:rPr lang="it-IT" dirty="0" smtClean="0"/>
              <a:t> </a:t>
            </a:r>
            <a:r>
              <a:rPr lang="it-IT" dirty="0" err="1" smtClean="0"/>
              <a:t>behavior</a:t>
            </a:r>
            <a:endParaRPr lang="it-IT" dirty="0" smtClean="0"/>
          </a:p>
          <a:p>
            <a:pPr marL="114300" indent="0" algn="ctr">
              <a:buNone/>
            </a:pPr>
            <a:r>
              <a:rPr lang="it-IT" dirty="0" smtClean="0"/>
              <a:t>Game-</a:t>
            </a:r>
            <a:r>
              <a:rPr lang="it-IT" dirty="0" err="1" smtClean="0"/>
              <a:t>like</a:t>
            </a:r>
            <a:r>
              <a:rPr lang="it-IT" dirty="0" smtClean="0"/>
              <a:t> </a:t>
            </a:r>
            <a:r>
              <a:rPr lang="it-IT" dirty="0" err="1" smtClean="0"/>
              <a:t>atmosphere</a:t>
            </a:r>
            <a:endParaRPr lang="it-IT" dirty="0" smtClean="0"/>
          </a:p>
          <a:p>
            <a:pPr algn="ctr"/>
            <a:endParaRPr lang="it-IT" dirty="0" smtClean="0"/>
          </a:p>
          <a:p>
            <a:pPr algn="ctr"/>
            <a:r>
              <a:rPr lang="it-IT" dirty="0" smtClean="0"/>
              <a:t>HIVE</a:t>
            </a:r>
          </a:p>
          <a:p>
            <a:pPr marL="114300" indent="0" algn="ctr">
              <a:buNone/>
            </a:pPr>
            <a:endParaRPr lang="it-IT" dirty="0" smtClean="0"/>
          </a:p>
          <a:p>
            <a:pPr marL="114300" indent="0" algn="ctr">
              <a:buNone/>
            </a:pPr>
            <a:r>
              <a:rPr lang="it-IT" dirty="0" err="1" smtClean="0"/>
              <a:t>Artificiality</a:t>
            </a:r>
            <a:r>
              <a:rPr lang="it-IT" dirty="0" smtClean="0"/>
              <a:t> </a:t>
            </a:r>
          </a:p>
          <a:p>
            <a:pPr marL="114300" indent="0" algn="ctr">
              <a:buNone/>
            </a:pPr>
            <a:r>
              <a:rPr lang="it-IT" dirty="0" err="1" smtClean="0"/>
              <a:t>Isolation</a:t>
            </a:r>
            <a:endParaRPr lang="it-IT" dirty="0" smtClean="0"/>
          </a:p>
          <a:p>
            <a:pPr marL="114300" indent="0" algn="ctr">
              <a:buNone/>
            </a:pPr>
            <a:r>
              <a:rPr lang="it-IT" dirty="0" err="1" smtClean="0"/>
              <a:t>Presence</a:t>
            </a:r>
            <a:endParaRPr lang="it-IT" dirty="0"/>
          </a:p>
        </p:txBody>
      </p:sp>
      <p:sp>
        <p:nvSpPr>
          <p:cNvPr id="4" name="Segnaposto numero diapositiva 3"/>
          <p:cNvSpPr>
            <a:spLocks noGrp="1"/>
          </p:cNvSpPr>
          <p:nvPr>
            <p:ph type="sldNum" sz="quarter" idx="10"/>
          </p:nvPr>
        </p:nvSpPr>
        <p:spPr/>
        <p:txBody>
          <a:bodyPr/>
          <a:lstStyle/>
          <a:p>
            <a:pPr>
              <a:defRPr/>
            </a:pPr>
            <a:fld id="{FD161979-71A2-46F3-B15F-610A12FAE53F}" type="slidenum">
              <a:rPr lang="it-IT" smtClean="0"/>
              <a:pPr>
                <a:defRPr/>
              </a:pPr>
              <a:t>36</a:t>
            </a:fld>
            <a:endParaRPr lang="it-IT"/>
          </a:p>
        </p:txBody>
      </p:sp>
    </p:spTree>
    <p:extLst>
      <p:ext uri="{BB962C8B-B14F-4D97-AF65-F5344CB8AC3E}">
        <p14:creationId xmlns:p14="http://schemas.microsoft.com/office/powerpoint/2010/main" val="4094806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260648"/>
            <a:ext cx="7620000" cy="1143000"/>
          </a:xfrm>
        </p:spPr>
        <p:txBody>
          <a:bodyPr>
            <a:normAutofit/>
          </a:bodyPr>
          <a:lstStyle/>
          <a:p>
            <a:pPr algn="ctr"/>
            <a:r>
              <a:rPr lang="it-IT" sz="4000" dirty="0" err="1" smtClean="0">
                <a:solidFill>
                  <a:srgbClr val="0070C0"/>
                </a:solidFill>
                <a:cs typeface="Arial" pitchFamily="34" charset="0"/>
              </a:rPr>
              <a:t>Avatars</a:t>
            </a:r>
            <a:r>
              <a:rPr lang="it-IT" sz="4000" dirty="0" smtClean="0">
                <a:solidFill>
                  <a:srgbClr val="0070C0"/>
                </a:solidFill>
                <a:cs typeface="Arial" pitchFamily="34" charset="0"/>
              </a:rPr>
              <a:t> and </a:t>
            </a:r>
            <a:r>
              <a:rPr lang="it-IT" sz="4000" dirty="0" err="1" smtClean="0">
                <a:solidFill>
                  <a:srgbClr val="0070C0"/>
                </a:solidFill>
                <a:cs typeface="Arial" pitchFamily="34" charset="0"/>
              </a:rPr>
              <a:t>presence</a:t>
            </a:r>
            <a:endParaRPr lang="it-IT" sz="4000" dirty="0">
              <a:solidFill>
                <a:srgbClr val="0070C0"/>
              </a:solidFill>
              <a:cs typeface="Arial" pitchFamily="34" charset="0"/>
            </a:endParaRPr>
          </a:p>
        </p:txBody>
      </p:sp>
      <p:sp>
        <p:nvSpPr>
          <p:cNvPr id="2" name="Content Placeholder 1"/>
          <p:cNvSpPr>
            <a:spLocks noGrp="1"/>
          </p:cNvSpPr>
          <p:nvPr>
            <p:ph idx="1"/>
          </p:nvPr>
        </p:nvSpPr>
        <p:spPr>
          <a:xfrm>
            <a:off x="467544" y="1628800"/>
            <a:ext cx="7620000" cy="4800600"/>
          </a:xfrm>
        </p:spPr>
        <p:txBody>
          <a:bodyPr>
            <a:normAutofit fontScale="92500" lnSpcReduction="20000"/>
          </a:bodyPr>
          <a:lstStyle/>
          <a:p>
            <a:pPr marL="114300" indent="0">
              <a:buNone/>
            </a:pPr>
            <a:r>
              <a:rPr lang="en-US" dirty="0" smtClean="0"/>
              <a:t>Avatar is “a perceptible digital representation whose behaviors reflect those executed typically in real time, by a specific human being” (</a:t>
            </a:r>
            <a:r>
              <a:rPr lang="en-US" dirty="0" err="1" smtClean="0"/>
              <a:t>Bailenson</a:t>
            </a:r>
            <a:r>
              <a:rPr lang="en-US" dirty="0" smtClean="0"/>
              <a:t> and </a:t>
            </a:r>
            <a:r>
              <a:rPr lang="en-US" dirty="0" err="1" smtClean="0"/>
              <a:t>Blascovich</a:t>
            </a:r>
            <a:r>
              <a:rPr lang="en-US" dirty="0" smtClean="0"/>
              <a:t> 2004)</a:t>
            </a:r>
          </a:p>
          <a:p>
            <a:endParaRPr lang="en-US" dirty="0" smtClean="0"/>
          </a:p>
          <a:p>
            <a:pPr marL="114300" indent="0">
              <a:buNone/>
            </a:pPr>
            <a:r>
              <a:rPr lang="en-US" dirty="0" smtClean="0"/>
              <a:t>Digital avatars are uniquely powerful in shaping how people think and behave</a:t>
            </a:r>
          </a:p>
          <a:p>
            <a:endParaRPr lang="en-US" dirty="0" smtClean="0"/>
          </a:p>
          <a:p>
            <a:pPr marL="114300" indent="0">
              <a:buNone/>
            </a:pPr>
            <a:r>
              <a:rPr lang="en-US" dirty="0" smtClean="0"/>
              <a:t>The media stereotype of virtual worlds as escapist fantasies distracts us from understanding these emerging communication platforms.</a:t>
            </a:r>
          </a:p>
          <a:p>
            <a:pPr marL="114300" indent="0">
              <a:buNone/>
            </a:pPr>
            <a:endParaRPr lang="en-US" dirty="0" smtClean="0"/>
          </a:p>
          <a:p>
            <a:pPr marL="114300" indent="0">
              <a:buNone/>
            </a:pPr>
            <a:r>
              <a:rPr lang="en-US" dirty="0" smtClean="0"/>
              <a:t>“</a:t>
            </a:r>
            <a:r>
              <a:rPr lang="en-US" dirty="0"/>
              <a:t>being there” </a:t>
            </a:r>
            <a:r>
              <a:rPr lang="en-US" dirty="0" smtClean="0"/>
              <a:t>as “</a:t>
            </a:r>
            <a:r>
              <a:rPr lang="en-US" dirty="0"/>
              <a:t>place illusion” </a:t>
            </a:r>
            <a:r>
              <a:rPr lang="en-US" dirty="0" smtClean="0"/>
              <a:t>(</a:t>
            </a:r>
            <a:r>
              <a:rPr lang="en-US" dirty="0"/>
              <a:t>to distinguish it from the multiple </a:t>
            </a:r>
            <a:r>
              <a:rPr lang="en-US" dirty="0" smtClean="0"/>
              <a:t>alternative meanings </a:t>
            </a:r>
            <a:r>
              <a:rPr lang="en-US" dirty="0"/>
              <a:t>that have been attributed to the term “presence”)</a:t>
            </a:r>
          </a:p>
          <a:p>
            <a:pPr marL="114300" indent="0" algn="r">
              <a:buNone/>
            </a:pPr>
            <a:r>
              <a:rPr lang="en-US" dirty="0" smtClean="0"/>
              <a:t>Slater (2009)</a:t>
            </a:r>
          </a:p>
          <a:p>
            <a:pPr marL="114300" indent="0">
              <a:buNone/>
            </a:pPr>
            <a:r>
              <a:rPr lang="en-US" dirty="0" smtClean="0"/>
              <a:t>to describe the </a:t>
            </a:r>
            <a:r>
              <a:rPr lang="en-US" dirty="0"/>
              <a:t>similar feeling that can arise when embodying a </a:t>
            </a:r>
            <a:r>
              <a:rPr lang="en-US" dirty="0" smtClean="0"/>
              <a:t>remote robotic </a:t>
            </a:r>
            <a:r>
              <a:rPr lang="en-US" dirty="0"/>
              <a:t>device in a </a:t>
            </a:r>
            <a:r>
              <a:rPr lang="en-US" dirty="0" err="1"/>
              <a:t>teleoperator</a:t>
            </a:r>
            <a:r>
              <a:rPr lang="en-US" dirty="0"/>
              <a:t> </a:t>
            </a:r>
            <a:r>
              <a:rPr lang="en-US" dirty="0" smtClean="0"/>
              <a:t>system</a:t>
            </a:r>
          </a:p>
          <a:p>
            <a:pPr marL="114300" indent="0" algn="r">
              <a:buNone/>
            </a:pPr>
            <a:r>
              <a:rPr lang="en-US" dirty="0" smtClean="0"/>
              <a:t> </a:t>
            </a:r>
            <a:r>
              <a:rPr lang="en-US" dirty="0"/>
              <a:t>Minsky (1980) </a:t>
            </a:r>
            <a:endParaRPr lang="en-US" dirty="0" smtClean="0"/>
          </a:p>
        </p:txBody>
      </p:sp>
    </p:spTree>
    <p:extLst>
      <p:ext uri="{BB962C8B-B14F-4D97-AF65-F5344CB8AC3E}">
        <p14:creationId xmlns:p14="http://schemas.microsoft.com/office/powerpoint/2010/main" val="22441487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it-IT" sz="4000" dirty="0" err="1" smtClean="0">
                <a:solidFill>
                  <a:srgbClr val="0070C0"/>
                </a:solidFill>
                <a:cs typeface="Arial" pitchFamily="34" charset="0"/>
              </a:rPr>
              <a:t>Proteus</a:t>
            </a:r>
            <a:r>
              <a:rPr lang="it-IT" sz="4000" dirty="0" smtClean="0">
                <a:solidFill>
                  <a:srgbClr val="0070C0"/>
                </a:solidFill>
                <a:cs typeface="Arial" pitchFamily="34" charset="0"/>
              </a:rPr>
              <a:t> </a:t>
            </a:r>
            <a:r>
              <a:rPr lang="it-IT" sz="4000" dirty="0" err="1" smtClean="0">
                <a:solidFill>
                  <a:srgbClr val="0070C0"/>
                </a:solidFill>
                <a:cs typeface="Arial" pitchFamily="34" charset="0"/>
              </a:rPr>
              <a:t>effect</a:t>
            </a:r>
            <a:endParaRPr lang="it-IT" sz="4000" dirty="0">
              <a:solidFill>
                <a:srgbClr val="0070C0"/>
              </a:solidFill>
              <a:cs typeface="Arial" pitchFamily="34" charset="0"/>
            </a:endParaRPr>
          </a:p>
        </p:txBody>
      </p:sp>
      <p:sp>
        <p:nvSpPr>
          <p:cNvPr id="2" name="Content Placeholder 1"/>
          <p:cNvSpPr>
            <a:spLocks noGrp="1"/>
          </p:cNvSpPr>
          <p:nvPr>
            <p:ph idx="1"/>
          </p:nvPr>
        </p:nvSpPr>
        <p:spPr/>
        <p:txBody>
          <a:bodyPr>
            <a:normAutofit fontScale="85000" lnSpcReduction="20000"/>
          </a:bodyPr>
          <a:lstStyle/>
          <a:p>
            <a:pPr>
              <a:buNone/>
            </a:pPr>
            <a:r>
              <a:rPr lang="en-US" b="1" dirty="0" smtClean="0"/>
              <a:t>   Exp.1</a:t>
            </a:r>
            <a:r>
              <a:rPr lang="en-US" dirty="0" smtClean="0"/>
              <a:t> Subjects having more attractive avatars exhibited increased self-disclosure and were more willing to approach opposite-gendered strangers</a:t>
            </a:r>
          </a:p>
          <a:p>
            <a:endParaRPr lang="en-US" dirty="0" smtClean="0"/>
          </a:p>
          <a:p>
            <a:endParaRPr lang="en-US" dirty="0" smtClean="0"/>
          </a:p>
          <a:p>
            <a:r>
              <a:rPr lang="en-US" dirty="0" smtClean="0"/>
              <a:t>The attractiveness of their avatars impacted how intimate participants were willing to be with a stranger</a:t>
            </a:r>
          </a:p>
          <a:p>
            <a:pPr>
              <a:buNone/>
            </a:pPr>
            <a:endParaRPr lang="en-US" dirty="0" smtClean="0"/>
          </a:p>
          <a:p>
            <a:pPr>
              <a:buNone/>
            </a:pPr>
            <a:r>
              <a:rPr lang="en-US" b="1" dirty="0" smtClean="0"/>
              <a:t>   Exp. 2</a:t>
            </a:r>
            <a:r>
              <a:rPr lang="en-US" dirty="0" smtClean="0"/>
              <a:t> Subjects having taller avatars were more willing to make unfair splits in negotiation tasks than those who had shorter avatars</a:t>
            </a:r>
          </a:p>
          <a:p>
            <a:pPr>
              <a:buNone/>
            </a:pPr>
            <a:r>
              <a:rPr lang="en-US" dirty="0" smtClean="0"/>
              <a:t>   Subjects with shorter avatars were more willing to accept unfair offers than those who had taller avatars</a:t>
            </a:r>
          </a:p>
          <a:p>
            <a:pPr>
              <a:buNone/>
            </a:pPr>
            <a:r>
              <a:rPr lang="en-US" dirty="0" smtClean="0"/>
              <a:t> </a:t>
            </a:r>
          </a:p>
          <a:p>
            <a:pPr>
              <a:buNone/>
            </a:pPr>
            <a:endParaRPr lang="en-US" dirty="0" smtClean="0"/>
          </a:p>
          <a:p>
            <a:r>
              <a:rPr lang="en-US" dirty="0" smtClean="0"/>
              <a:t>Thus, the height of their avatars impacted how confident participants became.</a:t>
            </a:r>
          </a:p>
          <a:p>
            <a:pPr algn="r">
              <a:buNone/>
            </a:pPr>
            <a:r>
              <a:rPr lang="en-US" dirty="0" smtClean="0"/>
              <a:t>Yee &amp; </a:t>
            </a:r>
            <a:r>
              <a:rPr lang="en-US" dirty="0" err="1" smtClean="0"/>
              <a:t>Bailenson</a:t>
            </a:r>
            <a:r>
              <a:rPr lang="en-US" dirty="0" smtClean="0"/>
              <a:t> (2007)</a:t>
            </a:r>
            <a:endParaRPr lang="it-IT" dirty="0"/>
          </a:p>
        </p:txBody>
      </p:sp>
      <p:sp>
        <p:nvSpPr>
          <p:cNvPr id="4" name="Down Arrow 3"/>
          <p:cNvSpPr/>
          <p:nvPr/>
        </p:nvSpPr>
        <p:spPr>
          <a:xfrm>
            <a:off x="4168705" y="2276872"/>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Down Arrow 4"/>
          <p:cNvSpPr/>
          <p:nvPr/>
        </p:nvSpPr>
        <p:spPr>
          <a:xfrm>
            <a:off x="4139952" y="4797152"/>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3390402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it-IT" sz="4000" dirty="0" err="1" smtClean="0">
                <a:solidFill>
                  <a:srgbClr val="0070C0"/>
                </a:solidFill>
                <a:cs typeface="Arial" pitchFamily="34" charset="0"/>
              </a:rPr>
              <a:t>Perception</a:t>
            </a:r>
            <a:r>
              <a:rPr lang="it-IT" sz="4000" dirty="0" smtClean="0">
                <a:solidFill>
                  <a:srgbClr val="0070C0"/>
                </a:solidFill>
                <a:cs typeface="Arial" pitchFamily="34" charset="0"/>
              </a:rPr>
              <a:t> </a:t>
            </a:r>
            <a:r>
              <a:rPr lang="it-IT" sz="4000" dirty="0" err="1" smtClean="0">
                <a:solidFill>
                  <a:srgbClr val="0070C0"/>
                </a:solidFill>
                <a:cs typeface="Arial" pitchFamily="34" charset="0"/>
              </a:rPr>
              <a:t>of</a:t>
            </a:r>
            <a:r>
              <a:rPr lang="it-IT" sz="4000" dirty="0" smtClean="0">
                <a:solidFill>
                  <a:srgbClr val="0070C0"/>
                </a:solidFill>
                <a:cs typeface="Arial" pitchFamily="34" charset="0"/>
              </a:rPr>
              <a:t> </a:t>
            </a:r>
            <a:r>
              <a:rPr lang="it-IT" sz="4000" dirty="0" err="1" smtClean="0">
                <a:solidFill>
                  <a:srgbClr val="0070C0"/>
                </a:solidFill>
                <a:cs typeface="Arial" pitchFamily="34" charset="0"/>
              </a:rPr>
              <a:t>presence</a:t>
            </a:r>
            <a:r>
              <a:rPr lang="it-IT" sz="4000" dirty="0" smtClean="0">
                <a:solidFill>
                  <a:srgbClr val="0070C0"/>
                </a:solidFill>
                <a:cs typeface="Arial" pitchFamily="34" charset="0"/>
              </a:rPr>
              <a:t> in VR</a:t>
            </a:r>
            <a:endParaRPr lang="it-IT" sz="4000" dirty="0">
              <a:solidFill>
                <a:srgbClr val="0070C0"/>
              </a:solidFill>
              <a:cs typeface="Arial" pitchFamily="34" charset="0"/>
            </a:endParaRPr>
          </a:p>
        </p:txBody>
      </p:sp>
      <p:sp>
        <p:nvSpPr>
          <p:cNvPr id="2" name="Content Placeholder 1"/>
          <p:cNvSpPr>
            <a:spLocks noGrp="1"/>
          </p:cNvSpPr>
          <p:nvPr>
            <p:ph idx="1"/>
          </p:nvPr>
        </p:nvSpPr>
        <p:spPr/>
        <p:txBody>
          <a:bodyPr>
            <a:normAutofit lnSpcReduction="10000"/>
          </a:bodyPr>
          <a:lstStyle/>
          <a:p>
            <a:pPr>
              <a:buNone/>
            </a:pPr>
            <a:r>
              <a:rPr lang="en-US" dirty="0" smtClean="0"/>
              <a:t>   How is it possible to build virtual environments such that people respond realistically to events within them? </a:t>
            </a:r>
          </a:p>
          <a:p>
            <a:pPr>
              <a:buNone/>
            </a:pPr>
            <a:endParaRPr lang="it-IT" dirty="0" smtClean="0"/>
          </a:p>
          <a:p>
            <a:pPr>
              <a:buNone/>
            </a:pPr>
            <a:r>
              <a:rPr lang="en-US" dirty="0" smtClean="0"/>
              <a:t>   People tend to respond with some level of realism to the virtual simulations and some level of presence occurs.</a:t>
            </a:r>
          </a:p>
          <a:p>
            <a:endParaRPr lang="en-US" dirty="0" smtClean="0"/>
          </a:p>
          <a:p>
            <a:pPr>
              <a:buNone/>
            </a:pPr>
            <a:r>
              <a:rPr lang="en-US" dirty="0" smtClean="0"/>
              <a:t>   Ex. fire: another participant covered her eyes, and stepped back away from the fire, some reported feeling heat, and even smelling the smoke.</a:t>
            </a:r>
          </a:p>
          <a:p>
            <a:pPr>
              <a:buNone/>
            </a:pPr>
            <a:endParaRPr lang="en-US" dirty="0" smtClean="0"/>
          </a:p>
          <a:p>
            <a:pPr>
              <a:buNone/>
            </a:pPr>
            <a:r>
              <a:rPr lang="en-US" dirty="0" smtClean="0"/>
              <a:t>   One way to think about the goal of presence in research is that to be successful it should be able to discover what would  be necessary to make people actually and physically run away from a virtual fire</a:t>
            </a:r>
            <a:r>
              <a:rPr lang="en-US" dirty="0"/>
              <a:t> </a:t>
            </a:r>
            <a:r>
              <a:rPr lang="en-US" dirty="0" smtClean="0"/>
              <a:t>(Slater</a:t>
            </a:r>
            <a:r>
              <a:rPr lang="it-IT" dirty="0" smtClean="0"/>
              <a:t>)</a:t>
            </a:r>
            <a:endParaRPr lang="it-IT" dirty="0"/>
          </a:p>
        </p:txBody>
      </p:sp>
    </p:spTree>
    <p:extLst>
      <p:ext uri="{BB962C8B-B14F-4D97-AF65-F5344CB8AC3E}">
        <p14:creationId xmlns:p14="http://schemas.microsoft.com/office/powerpoint/2010/main" val="24572926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000" dirty="0" smtClean="0">
                <a:solidFill>
                  <a:srgbClr val="0070C0"/>
                </a:solidFill>
              </a:rPr>
              <a:t>VR </a:t>
            </a:r>
            <a:r>
              <a:rPr lang="it-IT" sz="4000" dirty="0" err="1" smtClean="0">
                <a:solidFill>
                  <a:srgbClr val="0070C0"/>
                </a:solidFill>
              </a:rPr>
              <a:t>presence</a:t>
            </a:r>
            <a:r>
              <a:rPr lang="it-IT" sz="4000" dirty="0" smtClean="0">
                <a:solidFill>
                  <a:srgbClr val="0070C0"/>
                </a:solidFill>
              </a:rPr>
              <a:t> </a:t>
            </a:r>
            <a:r>
              <a:rPr lang="it-IT" sz="4000" dirty="0" err="1" smtClean="0">
                <a:solidFill>
                  <a:srgbClr val="0070C0"/>
                </a:solidFill>
              </a:rPr>
              <a:t>depends</a:t>
            </a:r>
            <a:r>
              <a:rPr lang="it-IT" sz="4000" dirty="0" smtClean="0">
                <a:solidFill>
                  <a:srgbClr val="0070C0"/>
                </a:solidFill>
              </a:rPr>
              <a:t> on </a:t>
            </a:r>
            <a:r>
              <a:rPr lang="it-IT" sz="4000" dirty="0" err="1" smtClean="0">
                <a:solidFill>
                  <a:srgbClr val="0070C0"/>
                </a:solidFill>
              </a:rPr>
              <a:t>clues</a:t>
            </a:r>
            <a:endParaRPr lang="it-IT" sz="4000" dirty="0">
              <a:solidFill>
                <a:srgbClr val="0070C0"/>
              </a:solidFill>
            </a:endParaRPr>
          </a:p>
        </p:txBody>
      </p:sp>
      <p:sp>
        <p:nvSpPr>
          <p:cNvPr id="3" name="Segnaposto contenuto 2"/>
          <p:cNvSpPr>
            <a:spLocks noGrp="1"/>
          </p:cNvSpPr>
          <p:nvPr>
            <p:ph idx="1"/>
          </p:nvPr>
        </p:nvSpPr>
        <p:spPr/>
        <p:txBody>
          <a:bodyPr/>
          <a:lstStyle/>
          <a:p>
            <a:pPr marL="114300" indent="0">
              <a:buNone/>
            </a:pPr>
            <a:r>
              <a:rPr lang="it-IT" dirty="0" smtClean="0"/>
              <a:t>The </a:t>
            </a:r>
            <a:r>
              <a:rPr lang="en-US" dirty="0" smtClean="0"/>
              <a:t>key </a:t>
            </a:r>
            <a:r>
              <a:rPr lang="en-US" dirty="0"/>
              <a:t>points are determined by our prior model of what a </a:t>
            </a:r>
            <a:r>
              <a:rPr lang="en-US" dirty="0" smtClean="0"/>
              <a:t>room is</a:t>
            </a:r>
            <a:r>
              <a:rPr lang="en-US" dirty="0"/>
              <a:t>. We have “seen” a small proportion of what there is to see; </a:t>
            </a:r>
            <a:r>
              <a:rPr lang="en-US" dirty="0" smtClean="0"/>
              <a:t>yet, our </a:t>
            </a:r>
            <a:r>
              <a:rPr lang="en-US" dirty="0"/>
              <a:t>perceptual system has inferred a full model of the room </a:t>
            </a:r>
            <a:r>
              <a:rPr lang="en-US" dirty="0" smtClean="0"/>
              <a:t>in which </a:t>
            </a:r>
            <a:r>
              <a:rPr lang="en-US" dirty="0"/>
              <a:t>we are located. In fact it has been argued that our </a:t>
            </a:r>
            <a:r>
              <a:rPr lang="en-US" dirty="0" smtClean="0"/>
              <a:t>model of </a:t>
            </a:r>
            <a:r>
              <a:rPr lang="en-US" dirty="0"/>
              <a:t>the scene around us tends to drive our eye movements </a:t>
            </a:r>
            <a:r>
              <a:rPr lang="en-US" dirty="0" smtClean="0"/>
              <a:t>rather than </a:t>
            </a:r>
            <a:r>
              <a:rPr lang="en-US" dirty="0"/>
              <a:t>eye movements leading to our perceptual model of the </a:t>
            </a:r>
            <a:r>
              <a:rPr lang="en-US" dirty="0" smtClean="0"/>
              <a:t>scene </a:t>
            </a:r>
            <a:r>
              <a:rPr lang="it-IT" dirty="0" smtClean="0"/>
              <a:t>(</a:t>
            </a:r>
            <a:r>
              <a:rPr lang="it-IT" dirty="0" err="1"/>
              <a:t>Chernyak</a:t>
            </a:r>
            <a:r>
              <a:rPr lang="it-IT" dirty="0"/>
              <a:t> and </a:t>
            </a:r>
            <a:r>
              <a:rPr lang="it-IT" dirty="0" err="1"/>
              <a:t>Stark</a:t>
            </a:r>
            <a:r>
              <a:rPr lang="it-IT" dirty="0"/>
              <a:t>, 2001</a:t>
            </a:r>
            <a:r>
              <a:rPr lang="it-IT" dirty="0" smtClean="0"/>
              <a:t>).</a:t>
            </a:r>
          </a:p>
          <a:p>
            <a:pPr marL="114300" indent="0">
              <a:buNone/>
            </a:pPr>
            <a:endParaRPr lang="en-US" dirty="0" smtClean="0"/>
          </a:p>
          <a:p>
            <a:pPr marL="114300" indent="0">
              <a:buNone/>
            </a:pPr>
            <a:r>
              <a:rPr lang="en-US" dirty="0" smtClean="0"/>
              <a:t>VR  works </a:t>
            </a:r>
            <a:r>
              <a:rPr lang="en-US" dirty="0" err="1" smtClean="0"/>
              <a:t>whan</a:t>
            </a:r>
            <a:r>
              <a:rPr lang="en-US" dirty="0" smtClean="0"/>
              <a:t> it offers enough cues </a:t>
            </a:r>
            <a:r>
              <a:rPr lang="en-US" dirty="0"/>
              <a:t>for our perceptual system to hypothesize “this is a </a:t>
            </a:r>
            <a:r>
              <a:rPr lang="en-US" dirty="0" smtClean="0"/>
              <a:t>room” and </a:t>
            </a:r>
            <a:r>
              <a:rPr lang="en-US" dirty="0"/>
              <a:t>then based on an existing internal model infer a model </a:t>
            </a:r>
            <a:r>
              <a:rPr lang="en-US" dirty="0" smtClean="0"/>
              <a:t>of this </a:t>
            </a:r>
            <a:r>
              <a:rPr lang="en-US" dirty="0"/>
              <a:t>particular room using a perceptual fill-in </a:t>
            </a:r>
            <a:r>
              <a:rPr lang="en-US" dirty="0" smtClean="0"/>
              <a:t>mechanism</a:t>
            </a:r>
            <a:r>
              <a:rPr lang="it-IT" dirty="0"/>
              <a:t> </a:t>
            </a:r>
            <a:r>
              <a:rPr lang="it-IT" dirty="0" smtClean="0"/>
              <a:t>(</a:t>
            </a:r>
            <a:r>
              <a:rPr lang="it-IT" dirty="0" err="1" smtClean="0"/>
              <a:t>Stark</a:t>
            </a:r>
            <a:r>
              <a:rPr lang="it-IT" dirty="0" smtClean="0"/>
              <a:t> 1995</a:t>
            </a:r>
            <a:r>
              <a:rPr lang="it-IT" dirty="0"/>
              <a:t>) </a:t>
            </a:r>
            <a:endParaRPr lang="en-US" dirty="0" smtClean="0"/>
          </a:p>
          <a:p>
            <a:pPr marL="114300" indent="0">
              <a:buNone/>
            </a:pPr>
            <a:endParaRPr lang="it-IT" dirty="0"/>
          </a:p>
        </p:txBody>
      </p:sp>
      <p:sp>
        <p:nvSpPr>
          <p:cNvPr id="4" name="Segnaposto numero diapositiva 3"/>
          <p:cNvSpPr>
            <a:spLocks noGrp="1"/>
          </p:cNvSpPr>
          <p:nvPr>
            <p:ph type="sldNum" sz="quarter" idx="10"/>
          </p:nvPr>
        </p:nvSpPr>
        <p:spPr/>
        <p:txBody>
          <a:bodyPr/>
          <a:lstStyle/>
          <a:p>
            <a:pPr>
              <a:defRPr/>
            </a:pPr>
            <a:fld id="{FD161979-71A2-46F3-B15F-610A12FAE53F}" type="slidenum">
              <a:rPr lang="it-IT" smtClean="0"/>
              <a:pPr>
                <a:defRPr/>
              </a:pPr>
              <a:t>40</a:t>
            </a:fld>
            <a:endParaRPr lang="it-IT"/>
          </a:p>
        </p:txBody>
      </p:sp>
    </p:spTree>
    <p:extLst>
      <p:ext uri="{BB962C8B-B14F-4D97-AF65-F5344CB8AC3E}">
        <p14:creationId xmlns:p14="http://schemas.microsoft.com/office/powerpoint/2010/main" val="39550675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000" dirty="0" err="1" smtClean="0">
                <a:solidFill>
                  <a:srgbClr val="0070C0"/>
                </a:solidFill>
              </a:rPr>
              <a:t>Effective</a:t>
            </a:r>
            <a:r>
              <a:rPr lang="it-IT" sz="4000" dirty="0" smtClean="0">
                <a:solidFill>
                  <a:srgbClr val="0070C0"/>
                </a:solidFill>
              </a:rPr>
              <a:t> </a:t>
            </a:r>
            <a:r>
              <a:rPr lang="it-IT" sz="4000" dirty="0" err="1">
                <a:solidFill>
                  <a:srgbClr val="0070C0"/>
                </a:solidFill>
              </a:rPr>
              <a:t>sensory</a:t>
            </a:r>
            <a:r>
              <a:rPr lang="it-IT" sz="4000" dirty="0">
                <a:solidFill>
                  <a:srgbClr val="0070C0"/>
                </a:solidFill>
              </a:rPr>
              <a:t> </a:t>
            </a:r>
            <a:r>
              <a:rPr lang="it-IT" sz="4000" dirty="0" err="1">
                <a:solidFill>
                  <a:srgbClr val="0070C0"/>
                </a:solidFill>
              </a:rPr>
              <a:t>substitution</a:t>
            </a:r>
            <a:endParaRPr lang="it-IT" sz="4000" dirty="0">
              <a:solidFill>
                <a:srgbClr val="0070C0"/>
              </a:solidFill>
            </a:endParaRPr>
          </a:p>
        </p:txBody>
      </p:sp>
      <p:sp>
        <p:nvSpPr>
          <p:cNvPr id="3" name="Segnaposto contenuto 2"/>
          <p:cNvSpPr>
            <a:spLocks noGrp="1"/>
          </p:cNvSpPr>
          <p:nvPr>
            <p:ph idx="1"/>
          </p:nvPr>
        </p:nvSpPr>
        <p:spPr/>
        <p:txBody>
          <a:bodyPr/>
          <a:lstStyle/>
          <a:p>
            <a:pPr marL="114300" indent="0">
              <a:buNone/>
            </a:pPr>
            <a:r>
              <a:rPr lang="en-US" dirty="0" smtClean="0"/>
              <a:t>If </a:t>
            </a:r>
            <a:r>
              <a:rPr lang="en-US" dirty="0"/>
              <a:t>sensory perceptions are indeed effectively substituted</a:t>
            </a:r>
          </a:p>
          <a:p>
            <a:pPr marL="114300" indent="0">
              <a:buNone/>
            </a:pPr>
            <a:r>
              <a:rPr lang="en-US" dirty="0"/>
              <a:t>then the brain has no alternative but to infer its perceptual</a:t>
            </a:r>
          </a:p>
          <a:p>
            <a:pPr marL="114300" indent="0">
              <a:buNone/>
            </a:pPr>
            <a:r>
              <a:rPr lang="en-US" dirty="0"/>
              <a:t>model from its actual stream of sensory data – i.e., the VR. </a:t>
            </a:r>
            <a:endParaRPr lang="en-US" dirty="0" smtClean="0"/>
          </a:p>
          <a:p>
            <a:pPr marL="114300" indent="0">
              <a:buNone/>
            </a:pPr>
            <a:endParaRPr lang="en-US" dirty="0"/>
          </a:p>
          <a:p>
            <a:pPr marL="114300" indent="0">
              <a:buNone/>
            </a:pPr>
            <a:r>
              <a:rPr lang="en-US" dirty="0" smtClean="0"/>
              <a:t>Hence, consciousness </a:t>
            </a:r>
            <a:r>
              <a:rPr lang="en-US" dirty="0"/>
              <a:t>is transformed to consciousness of the </a:t>
            </a:r>
            <a:r>
              <a:rPr lang="en-US" dirty="0" smtClean="0"/>
              <a:t>virtual scenario </a:t>
            </a:r>
            <a:r>
              <a:rPr lang="en-US" dirty="0"/>
              <a:t>rather than the real one – in spite of the </a:t>
            </a:r>
            <a:r>
              <a:rPr lang="en-US" dirty="0" smtClean="0"/>
              <a:t>participant’s sure </a:t>
            </a:r>
            <a:r>
              <a:rPr lang="en-US" dirty="0"/>
              <a:t>knowledge that this is not real</a:t>
            </a:r>
            <a:r>
              <a:rPr lang="en-US" dirty="0" smtClean="0"/>
              <a:t>.</a:t>
            </a:r>
          </a:p>
          <a:p>
            <a:pPr marL="114300" indent="0">
              <a:buNone/>
            </a:pPr>
            <a:endParaRPr lang="en-US" dirty="0"/>
          </a:p>
          <a:p>
            <a:pPr marL="114300" indent="0">
              <a:buNone/>
            </a:pPr>
            <a:r>
              <a:rPr lang="en-US" dirty="0"/>
              <a:t>By an </a:t>
            </a:r>
            <a:r>
              <a:rPr lang="en-US" i="1" dirty="0"/>
              <a:t>immersive </a:t>
            </a:r>
            <a:r>
              <a:rPr lang="en-US" dirty="0"/>
              <a:t>VR system we mean one that delivers the</a:t>
            </a:r>
          </a:p>
          <a:p>
            <a:pPr marL="114300" indent="0">
              <a:buNone/>
            </a:pPr>
            <a:r>
              <a:rPr lang="en-US" dirty="0"/>
              <a:t>ability to perceive through natural sensorimotor contingencies</a:t>
            </a:r>
            <a:endParaRPr lang="it-IT" dirty="0"/>
          </a:p>
        </p:txBody>
      </p:sp>
      <p:sp>
        <p:nvSpPr>
          <p:cNvPr id="4" name="Segnaposto numero diapositiva 3"/>
          <p:cNvSpPr>
            <a:spLocks noGrp="1"/>
          </p:cNvSpPr>
          <p:nvPr>
            <p:ph type="sldNum" sz="quarter" idx="10"/>
          </p:nvPr>
        </p:nvSpPr>
        <p:spPr/>
        <p:txBody>
          <a:bodyPr/>
          <a:lstStyle/>
          <a:p>
            <a:pPr>
              <a:defRPr/>
            </a:pPr>
            <a:fld id="{FD161979-71A2-46F3-B15F-610A12FAE53F}" type="slidenum">
              <a:rPr lang="it-IT" smtClean="0"/>
              <a:pPr>
                <a:defRPr/>
              </a:pPr>
              <a:t>41</a:t>
            </a:fld>
            <a:endParaRPr lang="it-IT"/>
          </a:p>
        </p:txBody>
      </p:sp>
    </p:spTree>
    <p:extLst>
      <p:ext uri="{BB962C8B-B14F-4D97-AF65-F5344CB8AC3E}">
        <p14:creationId xmlns:p14="http://schemas.microsoft.com/office/powerpoint/2010/main" val="19146649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000" dirty="0" err="1" smtClean="0">
                <a:solidFill>
                  <a:srgbClr val="0070C0"/>
                </a:solidFill>
              </a:rPr>
              <a:t>Food</a:t>
            </a:r>
            <a:r>
              <a:rPr lang="it-IT" sz="4000" dirty="0" smtClean="0">
                <a:solidFill>
                  <a:srgbClr val="0070C0"/>
                </a:solidFill>
              </a:rPr>
              <a:t> for </a:t>
            </a:r>
            <a:r>
              <a:rPr lang="it-IT" sz="4000" dirty="0" err="1" smtClean="0">
                <a:solidFill>
                  <a:srgbClr val="0070C0"/>
                </a:solidFill>
              </a:rPr>
              <a:t>thought</a:t>
            </a:r>
            <a:endParaRPr lang="it-IT" sz="4000" dirty="0">
              <a:solidFill>
                <a:srgbClr val="0070C0"/>
              </a:solidFill>
            </a:endParaRPr>
          </a:p>
        </p:txBody>
      </p:sp>
      <p:sp>
        <p:nvSpPr>
          <p:cNvPr id="3" name="Segnaposto contenuto 2"/>
          <p:cNvSpPr>
            <a:spLocks noGrp="1"/>
          </p:cNvSpPr>
          <p:nvPr>
            <p:ph idx="1"/>
          </p:nvPr>
        </p:nvSpPr>
        <p:spPr/>
        <p:txBody>
          <a:bodyPr/>
          <a:lstStyle/>
          <a:p>
            <a:r>
              <a:rPr lang="en-US" dirty="0" smtClean="0"/>
              <a:t>There </a:t>
            </a:r>
            <a:r>
              <a:rPr lang="en-US" dirty="0"/>
              <a:t>are two </a:t>
            </a:r>
            <a:r>
              <a:rPr lang="en-US" dirty="0" smtClean="0"/>
              <a:t>components of presence : </a:t>
            </a:r>
            <a:r>
              <a:rPr lang="en-US" dirty="0"/>
              <a:t>PI (resting as a necessary </a:t>
            </a:r>
            <a:r>
              <a:rPr lang="en-US" dirty="0" smtClean="0"/>
              <a:t>condition on </a:t>
            </a:r>
            <a:r>
              <a:rPr lang="en-US" dirty="0"/>
              <a:t>sensorimotor contingencies) and Psi (the illusion that </a:t>
            </a:r>
            <a:r>
              <a:rPr lang="en-US" dirty="0" smtClean="0"/>
              <a:t>events </a:t>
            </a:r>
            <a:r>
              <a:rPr lang="it-IT" dirty="0" smtClean="0"/>
              <a:t>are </a:t>
            </a:r>
            <a:r>
              <a:rPr lang="it-IT" dirty="0" err="1"/>
              <a:t>real</a:t>
            </a:r>
            <a:r>
              <a:rPr lang="it-IT" dirty="0" smtClean="0"/>
              <a:t>) (</a:t>
            </a:r>
            <a:r>
              <a:rPr lang="it-IT" dirty="0" err="1" smtClean="0"/>
              <a:t>Slater</a:t>
            </a:r>
            <a:r>
              <a:rPr lang="it-IT" dirty="0" smtClean="0"/>
              <a:t> and Sanchez-</a:t>
            </a:r>
            <a:r>
              <a:rPr lang="it-IT" dirty="0" err="1" smtClean="0"/>
              <a:t>Vives</a:t>
            </a:r>
            <a:r>
              <a:rPr lang="it-IT" dirty="0" smtClean="0"/>
              <a:t> 2016) </a:t>
            </a:r>
          </a:p>
          <a:p>
            <a:endParaRPr lang="it-IT" dirty="0"/>
          </a:p>
          <a:p>
            <a:r>
              <a:rPr lang="it-IT" dirty="0"/>
              <a:t>Virtual Reality </a:t>
            </a:r>
            <a:r>
              <a:rPr lang="it-IT" dirty="0" err="1"/>
              <a:t>encompasses</a:t>
            </a:r>
            <a:r>
              <a:rPr lang="it-IT" dirty="0"/>
              <a:t> </a:t>
            </a:r>
            <a:r>
              <a:rPr lang="it-IT" dirty="0" err="1"/>
              <a:t>virtual</a:t>
            </a:r>
            <a:r>
              <a:rPr lang="it-IT" dirty="0"/>
              <a:t> </a:t>
            </a:r>
            <a:r>
              <a:rPr lang="it-IT" i="1" dirty="0" err="1" smtClean="0"/>
              <a:t>un</a:t>
            </a:r>
            <a:r>
              <a:rPr lang="it-IT" dirty="0" err="1" smtClean="0"/>
              <a:t>reality</a:t>
            </a:r>
            <a:endParaRPr lang="it-IT" dirty="0" smtClean="0"/>
          </a:p>
          <a:p>
            <a:endParaRPr lang="it-IT" dirty="0"/>
          </a:p>
          <a:p>
            <a:r>
              <a:rPr lang="it-IT" dirty="0" err="1" smtClean="0"/>
              <a:t>There</a:t>
            </a:r>
            <a:r>
              <a:rPr lang="it-IT" dirty="0" smtClean="0"/>
              <a:t> </a:t>
            </a:r>
            <a:r>
              <a:rPr lang="it-IT" dirty="0" err="1" smtClean="0"/>
              <a:t>is</a:t>
            </a:r>
            <a:r>
              <a:rPr lang="it-IT" dirty="0" smtClean="0"/>
              <a:t> no </a:t>
            </a:r>
            <a:r>
              <a:rPr lang="it-IT" dirty="0" err="1" smtClean="0"/>
              <a:t>need</a:t>
            </a:r>
            <a:r>
              <a:rPr lang="it-IT" dirty="0" smtClean="0"/>
              <a:t> of </a:t>
            </a:r>
            <a:r>
              <a:rPr lang="it-IT" dirty="0" err="1" smtClean="0"/>
              <a:t>realism</a:t>
            </a:r>
            <a:r>
              <a:rPr lang="it-IT" dirty="0" smtClean="0"/>
              <a:t> or </a:t>
            </a:r>
            <a:r>
              <a:rPr lang="it-IT" dirty="0" err="1" smtClean="0"/>
              <a:t>perfect</a:t>
            </a:r>
            <a:r>
              <a:rPr lang="it-IT" dirty="0" smtClean="0"/>
              <a:t> </a:t>
            </a:r>
            <a:r>
              <a:rPr lang="it-IT" dirty="0" err="1" smtClean="0"/>
              <a:t>digital</a:t>
            </a:r>
            <a:r>
              <a:rPr lang="it-IT" dirty="0" smtClean="0"/>
              <a:t> </a:t>
            </a:r>
            <a:r>
              <a:rPr lang="it-IT" dirty="0" err="1" smtClean="0"/>
              <a:t>rendering</a:t>
            </a:r>
            <a:endParaRPr lang="it-IT" dirty="0" smtClean="0"/>
          </a:p>
          <a:p>
            <a:endParaRPr lang="it-IT" dirty="0"/>
          </a:p>
          <a:p>
            <a:r>
              <a:rPr lang="it-IT" dirty="0" smtClean="0"/>
              <a:t>Immersion </a:t>
            </a:r>
            <a:r>
              <a:rPr lang="it-IT" dirty="0" err="1" smtClean="0"/>
              <a:t>is</a:t>
            </a:r>
            <a:r>
              <a:rPr lang="it-IT" dirty="0" smtClean="0"/>
              <a:t> an </a:t>
            </a:r>
            <a:r>
              <a:rPr lang="it-IT" dirty="0" err="1" smtClean="0"/>
              <a:t>automatically</a:t>
            </a:r>
            <a:r>
              <a:rPr lang="it-IT" dirty="0" smtClean="0"/>
              <a:t> </a:t>
            </a:r>
            <a:r>
              <a:rPr lang="it-IT" dirty="0" err="1" smtClean="0"/>
              <a:t>induced</a:t>
            </a:r>
            <a:r>
              <a:rPr lang="it-IT" dirty="0" smtClean="0"/>
              <a:t> state</a:t>
            </a:r>
            <a:endParaRPr lang="it-IT" dirty="0"/>
          </a:p>
        </p:txBody>
      </p:sp>
      <p:sp>
        <p:nvSpPr>
          <p:cNvPr id="4" name="Segnaposto numero diapositiva 3"/>
          <p:cNvSpPr>
            <a:spLocks noGrp="1"/>
          </p:cNvSpPr>
          <p:nvPr>
            <p:ph type="sldNum" sz="quarter" idx="10"/>
          </p:nvPr>
        </p:nvSpPr>
        <p:spPr/>
        <p:txBody>
          <a:bodyPr/>
          <a:lstStyle/>
          <a:p>
            <a:pPr>
              <a:defRPr/>
            </a:pPr>
            <a:fld id="{FD161979-71A2-46F3-B15F-610A12FAE53F}" type="slidenum">
              <a:rPr lang="it-IT" smtClean="0"/>
              <a:pPr>
                <a:defRPr/>
              </a:pPr>
              <a:t>42</a:t>
            </a:fld>
            <a:endParaRPr lang="it-IT"/>
          </a:p>
        </p:txBody>
      </p:sp>
    </p:spTree>
    <p:extLst>
      <p:ext uri="{BB962C8B-B14F-4D97-AF65-F5344CB8AC3E}">
        <p14:creationId xmlns:p14="http://schemas.microsoft.com/office/powerpoint/2010/main" val="870223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52736"/>
            <a:ext cx="8003232" cy="4536504"/>
          </a:xfrm>
        </p:spPr>
        <p:txBody>
          <a:bodyPr/>
          <a:lstStyle/>
          <a:p>
            <a:pPr>
              <a:buSzPct val="50000"/>
              <a:buBlip>
                <a:blip r:embed="rId2"/>
              </a:buBlip>
            </a:pPr>
            <a:endParaRPr lang="en-GB" sz="2600" i="1" dirty="0" smtClean="0">
              <a:latin typeface="Arial" pitchFamily="34" charset="0"/>
              <a:cs typeface="Arial" pitchFamily="34" charset="0"/>
            </a:endParaRPr>
          </a:p>
          <a:p>
            <a:pPr marL="114300" indent="0">
              <a:buSzPct val="50000"/>
              <a:buNone/>
            </a:pPr>
            <a:r>
              <a:rPr lang="en-GB" sz="2600" i="1" dirty="0" smtClean="0">
                <a:cs typeface="Arial" pitchFamily="34" charset="0"/>
              </a:rPr>
              <a:t>LIVE Experiment 1 </a:t>
            </a:r>
            <a:endParaRPr lang="en-GB" sz="2600" dirty="0">
              <a:cs typeface="Arial" pitchFamily="34" charset="0"/>
            </a:endParaRPr>
          </a:p>
          <a:p>
            <a:pPr marL="114300" indent="0">
              <a:buSzPct val="50000"/>
              <a:buNone/>
            </a:pPr>
            <a:r>
              <a:rPr lang="en-GB" sz="2600" dirty="0" smtClean="0">
                <a:cs typeface="Arial" pitchFamily="34" charset="0"/>
              </a:rPr>
              <a:t>To test </a:t>
            </a:r>
            <a:r>
              <a:rPr lang="en-US" sz="2600" dirty="0" smtClean="0">
                <a:cs typeface="Arial" pitchFamily="34" charset="0"/>
              </a:rPr>
              <a:t>differences of physiological activations in subjects watching real movies vs. virtual movies</a:t>
            </a:r>
            <a:endParaRPr lang="en-GB" sz="2600" dirty="0" smtClean="0">
              <a:cs typeface="Arial" pitchFamily="34" charset="0"/>
            </a:endParaRPr>
          </a:p>
          <a:p>
            <a:pPr marL="114300" indent="0">
              <a:buSzPct val="50000"/>
              <a:buNone/>
            </a:pPr>
            <a:r>
              <a:rPr lang="en-GB" sz="2600" dirty="0" smtClean="0">
                <a:cs typeface="Arial" pitchFamily="34" charset="0"/>
              </a:rPr>
              <a:t>	</a:t>
            </a:r>
          </a:p>
          <a:p>
            <a:pPr marL="114300" indent="0">
              <a:buSzPct val="50000"/>
              <a:buNone/>
            </a:pPr>
            <a:r>
              <a:rPr lang="en-GB" sz="2600" i="1" dirty="0" smtClean="0">
                <a:cs typeface="Arial" pitchFamily="34" charset="0"/>
              </a:rPr>
              <a:t>LIVE Experiment 2 </a:t>
            </a:r>
          </a:p>
          <a:p>
            <a:pPr marL="114300" indent="0">
              <a:buSzPct val="50000"/>
              <a:buNone/>
            </a:pPr>
            <a:r>
              <a:rPr lang="en-GB" sz="2600" dirty="0" smtClean="0">
                <a:cs typeface="Arial" pitchFamily="34" charset="0"/>
              </a:rPr>
              <a:t>Individual risk attitude under social exposure in the lab is modified by the presence of a virtual coach</a:t>
            </a:r>
          </a:p>
          <a:p>
            <a:pPr marL="114300" indent="0">
              <a:buNone/>
            </a:pPr>
            <a:endParaRPr lang="it-IT" dirty="0"/>
          </a:p>
        </p:txBody>
      </p:sp>
      <p:sp>
        <p:nvSpPr>
          <p:cNvPr id="3" name="Title 2"/>
          <p:cNvSpPr>
            <a:spLocks noGrp="1"/>
          </p:cNvSpPr>
          <p:nvPr>
            <p:ph type="title"/>
          </p:nvPr>
        </p:nvSpPr>
        <p:spPr>
          <a:xfrm>
            <a:off x="457200" y="274638"/>
            <a:ext cx="8229600" cy="778098"/>
          </a:xfrm>
        </p:spPr>
        <p:txBody>
          <a:bodyPr>
            <a:normAutofit/>
          </a:bodyPr>
          <a:lstStyle/>
          <a:p>
            <a:pPr algn="ctr"/>
            <a:r>
              <a:rPr lang="it-IT" sz="4000" dirty="0" smtClean="0">
                <a:solidFill>
                  <a:srgbClr val="FF0000"/>
                </a:solidFill>
                <a:cs typeface="Arial" pitchFamily="34" charset="0"/>
              </a:rPr>
              <a:t>3. LIVE </a:t>
            </a:r>
            <a:r>
              <a:rPr lang="it-IT" sz="4000" dirty="0" err="1" smtClean="0">
                <a:solidFill>
                  <a:srgbClr val="FF0000"/>
                </a:solidFill>
                <a:cs typeface="Arial" pitchFamily="34" charset="0"/>
              </a:rPr>
              <a:t>Experiments</a:t>
            </a:r>
            <a:endParaRPr lang="it-IT" sz="4000" dirty="0">
              <a:solidFill>
                <a:srgbClr val="FF0000"/>
              </a:solidFill>
              <a:cs typeface="Arial" pitchFamily="34" charset="0"/>
            </a:endParaRPr>
          </a:p>
        </p:txBody>
      </p:sp>
    </p:spTree>
    <p:extLst>
      <p:ext uri="{BB962C8B-B14F-4D97-AF65-F5344CB8AC3E}">
        <p14:creationId xmlns:p14="http://schemas.microsoft.com/office/powerpoint/2010/main" val="343354464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24744"/>
            <a:ext cx="7931224" cy="5040560"/>
          </a:xfrm>
        </p:spPr>
        <p:txBody>
          <a:bodyPr>
            <a:normAutofit fontScale="92500" lnSpcReduction="10000"/>
          </a:bodyPr>
          <a:lstStyle/>
          <a:p>
            <a:pPr marL="114300" indent="0">
              <a:buSzPct val="50000"/>
              <a:buNone/>
            </a:pPr>
            <a:r>
              <a:rPr lang="en-US" sz="2800" dirty="0" smtClean="0">
                <a:cs typeface="Arial" pitchFamily="34" charset="0"/>
              </a:rPr>
              <a:t>Ob.: to verify the  presence of differences in the physiological and cognitive activations while subjects watch video clips vs. virtual movies </a:t>
            </a:r>
          </a:p>
          <a:p>
            <a:pPr marL="114300" indent="0">
              <a:buSzPct val="50000"/>
              <a:buNone/>
            </a:pPr>
            <a:endParaRPr lang="en-US" sz="2800" dirty="0" smtClean="0">
              <a:cs typeface="Arial" pitchFamily="34" charset="0"/>
            </a:endParaRPr>
          </a:p>
          <a:p>
            <a:pPr marL="114300" indent="0">
              <a:buSzPct val="50000"/>
              <a:buNone/>
            </a:pPr>
            <a:r>
              <a:rPr lang="en-US" sz="2800" dirty="0" smtClean="0">
                <a:cs typeface="Arial" pitchFamily="34" charset="0"/>
              </a:rPr>
              <a:t>Hp.: Exposure to video clips is associated with greater physiological activations than exposure to virtual videos. </a:t>
            </a:r>
          </a:p>
          <a:p>
            <a:pPr marL="114300" indent="0">
              <a:buSzPct val="50000"/>
              <a:buNone/>
            </a:pPr>
            <a:endParaRPr lang="en-US" sz="2800" dirty="0" smtClean="0">
              <a:cs typeface="Arial" pitchFamily="34" charset="0"/>
            </a:endParaRPr>
          </a:p>
          <a:p>
            <a:pPr marL="114300" indent="0">
              <a:buNone/>
            </a:pPr>
            <a:r>
              <a:rPr lang="en-US" sz="2800" dirty="0" smtClean="0">
                <a:cs typeface="Arial" pitchFamily="34" charset="0"/>
              </a:rPr>
              <a:t>Ts.: By inducing less emotional involvement, exposure to low immersive virtual environments may trigger cognitive restructuring mechanisms of stress perception and enhance the ability of removing heuristics and biases commonly activated in real life. </a:t>
            </a:r>
          </a:p>
          <a:p>
            <a:pPr>
              <a:buSzPct val="50000"/>
              <a:buBlip>
                <a:blip r:embed="rId2"/>
              </a:buBlip>
            </a:pPr>
            <a:endParaRPr lang="en-US" sz="2600" dirty="0" smtClean="0">
              <a:latin typeface="Arial" pitchFamily="34" charset="0"/>
              <a:cs typeface="Arial" pitchFamily="34" charset="0"/>
            </a:endParaRPr>
          </a:p>
        </p:txBody>
      </p:sp>
      <p:sp>
        <p:nvSpPr>
          <p:cNvPr id="3" name="Title 2"/>
          <p:cNvSpPr>
            <a:spLocks noGrp="1"/>
          </p:cNvSpPr>
          <p:nvPr>
            <p:ph type="title"/>
          </p:nvPr>
        </p:nvSpPr>
        <p:spPr>
          <a:xfrm>
            <a:off x="457200" y="274638"/>
            <a:ext cx="8229600" cy="778098"/>
          </a:xfrm>
        </p:spPr>
        <p:txBody>
          <a:bodyPr>
            <a:normAutofit/>
          </a:bodyPr>
          <a:lstStyle/>
          <a:p>
            <a:pPr algn="ctr"/>
            <a:r>
              <a:rPr lang="it-IT" sz="4000" dirty="0" smtClean="0">
                <a:solidFill>
                  <a:srgbClr val="0070C0"/>
                </a:solidFill>
                <a:cs typeface="Arial" pitchFamily="34" charset="0"/>
              </a:rPr>
              <a:t>LIVE </a:t>
            </a:r>
            <a:r>
              <a:rPr lang="it-IT" sz="4000" dirty="0" err="1" smtClean="0">
                <a:solidFill>
                  <a:srgbClr val="0070C0"/>
                </a:solidFill>
                <a:cs typeface="Arial" pitchFamily="34" charset="0"/>
              </a:rPr>
              <a:t>Experiment</a:t>
            </a:r>
            <a:r>
              <a:rPr lang="it-IT" sz="4000" dirty="0" smtClean="0">
                <a:solidFill>
                  <a:srgbClr val="0070C0"/>
                </a:solidFill>
                <a:cs typeface="Arial" pitchFamily="34" charset="0"/>
              </a:rPr>
              <a:t> 1</a:t>
            </a:r>
            <a:endParaRPr lang="it-IT" sz="4000" dirty="0">
              <a:solidFill>
                <a:srgbClr val="0070C0"/>
              </a:solidFill>
              <a:cs typeface="Arial" pitchFamily="34" charset="0"/>
            </a:endParaRPr>
          </a:p>
        </p:txBody>
      </p:sp>
    </p:spTree>
    <p:extLst>
      <p:ext uri="{BB962C8B-B14F-4D97-AF65-F5344CB8AC3E}">
        <p14:creationId xmlns:p14="http://schemas.microsoft.com/office/powerpoint/2010/main" val="33036241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40768"/>
            <a:ext cx="8003232" cy="5112568"/>
          </a:xfrm>
        </p:spPr>
        <p:txBody>
          <a:bodyPr>
            <a:normAutofit/>
          </a:bodyPr>
          <a:lstStyle/>
          <a:p>
            <a:pPr marL="114300" indent="0">
              <a:buSzPct val="50000"/>
              <a:buNone/>
            </a:pPr>
            <a:r>
              <a:rPr lang="en-US" sz="2400" dirty="0" smtClean="0">
                <a:cs typeface="Arial" pitchFamily="34" charset="0"/>
              </a:rPr>
              <a:t>Between-subject experiment</a:t>
            </a:r>
          </a:p>
          <a:p>
            <a:pPr marL="114300" indent="0">
              <a:buSzPct val="50000"/>
              <a:buNone/>
            </a:pPr>
            <a:r>
              <a:rPr lang="en-US" sz="2400" dirty="0" smtClean="0">
                <a:cs typeface="Arial" pitchFamily="34" charset="0"/>
              </a:rPr>
              <a:t>18 undergraduate students</a:t>
            </a:r>
          </a:p>
          <a:p>
            <a:pPr marL="114300" indent="0">
              <a:buSzPct val="50000"/>
              <a:buNone/>
            </a:pPr>
            <a:r>
              <a:rPr lang="en-US" sz="2400" dirty="0" smtClean="0">
                <a:cs typeface="Arial" pitchFamily="34" charset="0"/>
              </a:rPr>
              <a:t>2 Conditions: Real clip of a job stress situation + Virtual simulation of the same situation</a:t>
            </a:r>
          </a:p>
          <a:p>
            <a:pPr marL="114300" indent="0">
              <a:buSzPct val="50000"/>
              <a:buNone/>
            </a:pPr>
            <a:r>
              <a:rPr lang="en-US" sz="2400" dirty="0" smtClean="0">
                <a:cs typeface="Arial" pitchFamily="34" charset="0"/>
              </a:rPr>
              <a:t>Detection of physiological indices during three short extracts;</a:t>
            </a:r>
          </a:p>
          <a:p>
            <a:pPr marL="114300" indent="0">
              <a:buSzPct val="50000"/>
              <a:buNone/>
            </a:pPr>
            <a:r>
              <a:rPr lang="en-US" sz="2400" dirty="0" smtClean="0">
                <a:cs typeface="Arial" pitchFamily="34" charset="0"/>
              </a:rPr>
              <a:t> Heart rate - Electromyography (EMG), i.e. electrical impulses of face muscles at rest and during contraction -Skin Conductance Level - Eye-tracking</a:t>
            </a:r>
          </a:p>
          <a:p>
            <a:pPr marL="114300" indent="0">
              <a:buSzPct val="50000"/>
              <a:buNone/>
            </a:pPr>
            <a:r>
              <a:rPr lang="it-IT" sz="2400" dirty="0" err="1" smtClean="0">
                <a:cs typeface="Arial" pitchFamily="34" charset="0"/>
              </a:rPr>
              <a:t>Questionnaire</a:t>
            </a:r>
            <a:r>
              <a:rPr lang="it-IT" sz="2400" dirty="0" smtClean="0">
                <a:cs typeface="Arial" pitchFamily="34" charset="0"/>
              </a:rPr>
              <a:t>: </a:t>
            </a:r>
          </a:p>
          <a:p>
            <a:pPr marL="114300" indent="0">
              <a:buSzPct val="50000"/>
              <a:buNone/>
            </a:pPr>
            <a:r>
              <a:rPr lang="it-IT" sz="2400" i="1" dirty="0" smtClean="0">
                <a:cs typeface="Arial" pitchFamily="34" charset="0"/>
              </a:rPr>
              <a:t>  </a:t>
            </a:r>
            <a:r>
              <a:rPr lang="it-IT" sz="2400" dirty="0" err="1" smtClean="0">
                <a:cs typeface="Arial" pitchFamily="34" charset="0"/>
              </a:rPr>
              <a:t>Generalized</a:t>
            </a:r>
            <a:r>
              <a:rPr lang="it-IT" sz="2400" dirty="0" smtClean="0">
                <a:cs typeface="Arial" pitchFamily="34" charset="0"/>
              </a:rPr>
              <a:t> Self-</a:t>
            </a:r>
            <a:r>
              <a:rPr lang="it-IT" sz="2400" dirty="0" err="1" smtClean="0">
                <a:cs typeface="Arial" pitchFamily="34" charset="0"/>
              </a:rPr>
              <a:t>Efficacy</a:t>
            </a:r>
            <a:r>
              <a:rPr lang="it-IT" sz="2400" dirty="0" smtClean="0">
                <a:cs typeface="Arial" pitchFamily="34" charset="0"/>
              </a:rPr>
              <a:t> - </a:t>
            </a:r>
            <a:r>
              <a:rPr lang="en-US" sz="2400" dirty="0" smtClean="0">
                <a:cs typeface="Arial" pitchFamily="34" charset="0"/>
              </a:rPr>
              <a:t>Locus of Control - Questions on emotional states</a:t>
            </a:r>
            <a:endParaRPr lang="it-IT" sz="2400" dirty="0">
              <a:cs typeface="Arial" pitchFamily="34" charset="0"/>
            </a:endParaRPr>
          </a:p>
        </p:txBody>
      </p:sp>
      <p:sp>
        <p:nvSpPr>
          <p:cNvPr id="3" name="Title 2"/>
          <p:cNvSpPr>
            <a:spLocks noGrp="1"/>
          </p:cNvSpPr>
          <p:nvPr>
            <p:ph type="title"/>
          </p:nvPr>
        </p:nvSpPr>
        <p:spPr/>
        <p:txBody>
          <a:bodyPr>
            <a:normAutofit/>
          </a:bodyPr>
          <a:lstStyle/>
          <a:p>
            <a:pPr algn="ctr"/>
            <a:r>
              <a:rPr lang="it-IT" sz="4000" dirty="0" smtClean="0">
                <a:solidFill>
                  <a:srgbClr val="0070C0"/>
                </a:solidFill>
                <a:cs typeface="Arial" pitchFamily="34" charset="0"/>
              </a:rPr>
              <a:t>Design</a:t>
            </a:r>
            <a:endParaRPr lang="it-IT" sz="4000" dirty="0">
              <a:solidFill>
                <a:srgbClr val="0070C0"/>
              </a:solidFill>
              <a:cs typeface="Arial" pitchFamily="34" charset="0"/>
            </a:endParaRPr>
          </a:p>
        </p:txBody>
      </p:sp>
    </p:spTree>
    <p:extLst>
      <p:ext uri="{BB962C8B-B14F-4D97-AF65-F5344CB8AC3E}">
        <p14:creationId xmlns:p14="http://schemas.microsoft.com/office/powerpoint/2010/main" val="36217411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297000"/>
            <a:ext cx="7620000" cy="1143000"/>
          </a:xfrm>
        </p:spPr>
        <p:txBody>
          <a:bodyPr/>
          <a:lstStyle/>
          <a:p>
            <a:pPr algn="ctr"/>
            <a:r>
              <a:rPr lang="it-IT" sz="4000" dirty="0" err="1" smtClean="0">
                <a:solidFill>
                  <a:srgbClr val="0070C0"/>
                </a:solidFill>
              </a:rPr>
              <a:t>Materials</a:t>
            </a:r>
            <a:endParaRPr lang="it-IT" sz="4000" dirty="0">
              <a:solidFill>
                <a:srgbClr val="0070C0"/>
              </a:solidFill>
            </a:endParaRPr>
          </a:p>
        </p:txBody>
      </p:sp>
      <p:pic>
        <p:nvPicPr>
          <p:cNvPr id="5" name="Picture 4" descr="vlcsnap-00001.png">
            <a:hlinkClick r:id="rId2"/>
          </p:cNvPr>
          <p:cNvPicPr preferRelativeResize="0">
            <a:picLocks/>
          </p:cNvPicPr>
          <p:nvPr/>
        </p:nvPicPr>
        <p:blipFill>
          <a:blip r:embed="rId3" cstate="print"/>
          <a:stretch>
            <a:fillRect/>
          </a:stretch>
        </p:blipFill>
        <p:spPr>
          <a:xfrm>
            <a:off x="360000" y="1440000"/>
            <a:ext cx="3600000" cy="2160000"/>
          </a:xfrm>
          <a:prstGeom prst="rect">
            <a:avLst/>
          </a:prstGeom>
        </p:spPr>
      </p:pic>
      <p:pic>
        <p:nvPicPr>
          <p:cNvPr id="7" name="Picture 6" descr="UfficioCasa2.png">
            <a:hlinkClick r:id="rId4"/>
          </p:cNvPr>
          <p:cNvPicPr preferRelativeResize="0">
            <a:picLocks/>
          </p:cNvPicPr>
          <p:nvPr/>
        </p:nvPicPr>
        <p:blipFill>
          <a:blip r:embed="rId5" cstate="print"/>
          <a:stretch>
            <a:fillRect/>
          </a:stretch>
        </p:blipFill>
        <p:spPr>
          <a:xfrm>
            <a:off x="4680000" y="1440000"/>
            <a:ext cx="3600000" cy="2160000"/>
          </a:xfrm>
          <a:prstGeom prst="rect">
            <a:avLst/>
          </a:prstGeom>
        </p:spPr>
      </p:pic>
      <p:pic>
        <p:nvPicPr>
          <p:cNvPr id="11" name="Picture 10" descr="Mobbingfilm1.png">
            <a:hlinkClick r:id="rId6"/>
          </p:cNvPr>
          <p:cNvPicPr preferRelativeResize="0">
            <a:picLocks noChangeAspect="1"/>
          </p:cNvPicPr>
          <p:nvPr/>
        </p:nvPicPr>
        <p:blipFill>
          <a:blip r:embed="rId7" cstate="print"/>
          <a:stretch>
            <a:fillRect/>
          </a:stretch>
        </p:blipFill>
        <p:spPr>
          <a:xfrm>
            <a:off x="360000" y="3960000"/>
            <a:ext cx="3600400" cy="2160000"/>
          </a:xfrm>
          <a:prstGeom prst="rect">
            <a:avLst/>
          </a:prstGeom>
        </p:spPr>
      </p:pic>
      <p:pic>
        <p:nvPicPr>
          <p:cNvPr id="12" name="Picture 11" descr="Mobbing2.png">
            <a:hlinkClick r:id="rId8"/>
          </p:cNvPr>
          <p:cNvPicPr preferRelativeResize="0">
            <a:picLocks/>
          </p:cNvPicPr>
          <p:nvPr/>
        </p:nvPicPr>
        <p:blipFill>
          <a:blip r:embed="rId9" cstate="print"/>
          <a:stretch>
            <a:fillRect/>
          </a:stretch>
        </p:blipFill>
        <p:spPr>
          <a:xfrm>
            <a:off x="4680000" y="3960000"/>
            <a:ext cx="3600000" cy="2160000"/>
          </a:xfrm>
          <a:prstGeom prst="rect">
            <a:avLst/>
          </a:prstGeom>
        </p:spPr>
      </p:pic>
    </p:spTree>
    <p:extLst>
      <p:ext uri="{BB962C8B-B14F-4D97-AF65-F5344CB8AC3E}">
        <p14:creationId xmlns:p14="http://schemas.microsoft.com/office/powerpoint/2010/main" val="31312256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9203" name="Object 3"/>
          <p:cNvGraphicFramePr>
            <a:graphicFrameLocks noChangeAspect="1"/>
          </p:cNvGraphicFramePr>
          <p:nvPr>
            <p:extLst>
              <p:ext uri="{D42A27DB-BD31-4B8C-83A1-F6EECF244321}">
                <p14:modId xmlns:p14="http://schemas.microsoft.com/office/powerpoint/2010/main" val="1551431886"/>
              </p:ext>
            </p:extLst>
          </p:nvPr>
        </p:nvGraphicFramePr>
        <p:xfrm>
          <a:off x="683568" y="17240"/>
          <a:ext cx="7488832" cy="6840760"/>
        </p:xfrm>
        <a:graphic>
          <a:graphicData uri="http://schemas.openxmlformats.org/presentationml/2006/ole">
            <mc:AlternateContent xmlns:mc="http://schemas.openxmlformats.org/markup-compatibility/2006">
              <mc:Choice xmlns:v="urn:schemas-microsoft-com:vml" Requires="v">
                <p:oleObj spid="_x0000_s1042" name="Document" r:id="rId4" imgW="6289444" imgH="6265834" progId="Word.Document.12">
                  <p:embed/>
                </p:oleObj>
              </mc:Choice>
              <mc:Fallback>
                <p:oleObj name="Document" r:id="rId4" imgW="6289444" imgH="6265834"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17240"/>
                        <a:ext cx="7488832" cy="684076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5788912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68760"/>
            <a:ext cx="7931224" cy="4738531"/>
          </a:xfrm>
        </p:spPr>
        <p:txBody>
          <a:bodyPr>
            <a:noAutofit/>
          </a:bodyPr>
          <a:lstStyle/>
          <a:p>
            <a:pPr marL="114300" indent="0">
              <a:buNone/>
            </a:pPr>
            <a:r>
              <a:rPr lang="en-US" sz="2400" dirty="0" smtClean="0"/>
              <a:t>Participants experienced greater physiological arousal during the exposure to real videos than to virtual videos</a:t>
            </a:r>
          </a:p>
          <a:p>
            <a:pPr marL="114300" indent="0">
              <a:buNone/>
            </a:pPr>
            <a:endParaRPr lang="en-US" sz="2400" dirty="0" smtClean="0"/>
          </a:p>
          <a:p>
            <a:pPr marL="114300" indent="0">
              <a:buNone/>
            </a:pPr>
            <a:r>
              <a:rPr lang="en-US" sz="2400" dirty="0" smtClean="0"/>
              <a:t>Findings can be ascribed to the type of visual representation and not to individual differences in the attribution of emotional content to the videos, not detected by the self-report questionnaires</a:t>
            </a:r>
          </a:p>
          <a:p>
            <a:pPr marL="114300" indent="0">
              <a:buNone/>
            </a:pPr>
            <a:endParaRPr lang="it-IT" sz="2400" dirty="0" smtClean="0"/>
          </a:p>
          <a:p>
            <a:pPr marL="114300" indent="0">
              <a:buNone/>
            </a:pPr>
            <a:r>
              <a:rPr lang="en-US" sz="2400" dirty="0" smtClean="0"/>
              <a:t>Participants experienced a lower level of anxiety due to the weaker sense of presence caused by low immersive virtual environments</a:t>
            </a:r>
          </a:p>
        </p:txBody>
      </p:sp>
      <p:sp>
        <p:nvSpPr>
          <p:cNvPr id="3" name="Title 2"/>
          <p:cNvSpPr>
            <a:spLocks noGrp="1"/>
          </p:cNvSpPr>
          <p:nvPr>
            <p:ph type="title"/>
          </p:nvPr>
        </p:nvSpPr>
        <p:spPr/>
        <p:txBody>
          <a:bodyPr>
            <a:normAutofit/>
          </a:bodyPr>
          <a:lstStyle/>
          <a:p>
            <a:pPr algn="ctr"/>
            <a:r>
              <a:rPr lang="it-IT" sz="4000" dirty="0" err="1" smtClean="0">
                <a:solidFill>
                  <a:srgbClr val="0070C0"/>
                </a:solidFill>
                <a:cs typeface="Arial" pitchFamily="34" charset="0"/>
              </a:rPr>
              <a:t>Findings</a:t>
            </a:r>
            <a:endParaRPr lang="it-IT" sz="4000" dirty="0">
              <a:solidFill>
                <a:srgbClr val="0070C0"/>
              </a:solidFill>
            </a:endParaRPr>
          </a:p>
        </p:txBody>
      </p:sp>
    </p:spTree>
    <p:extLst>
      <p:ext uri="{BB962C8B-B14F-4D97-AF65-F5344CB8AC3E}">
        <p14:creationId xmlns:p14="http://schemas.microsoft.com/office/powerpoint/2010/main" val="30436211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96752"/>
            <a:ext cx="7920880" cy="5184576"/>
          </a:xfrm>
        </p:spPr>
        <p:txBody>
          <a:bodyPr>
            <a:normAutofit/>
          </a:bodyPr>
          <a:lstStyle/>
          <a:p>
            <a:pPr marL="0" indent="0" algn="ctr">
              <a:buNone/>
            </a:pPr>
            <a:r>
              <a:rPr lang="it-IT" sz="2800" dirty="0" err="1" smtClean="0">
                <a:cs typeface="Arial" pitchFamily="34" charset="0"/>
              </a:rPr>
              <a:t>Risk-taking</a:t>
            </a:r>
            <a:r>
              <a:rPr lang="it-IT" sz="2800" dirty="0" smtClean="0">
                <a:cs typeface="Arial" pitchFamily="34" charset="0"/>
              </a:rPr>
              <a:t> </a:t>
            </a:r>
            <a:r>
              <a:rPr lang="it-IT" sz="2800" dirty="0" err="1" smtClean="0">
                <a:cs typeface="Arial" pitchFamily="34" charset="0"/>
              </a:rPr>
              <a:t>with</a:t>
            </a:r>
            <a:r>
              <a:rPr lang="it-IT" sz="2800" dirty="0" smtClean="0">
                <a:cs typeface="Arial" pitchFamily="34" charset="0"/>
              </a:rPr>
              <a:t> </a:t>
            </a:r>
            <a:r>
              <a:rPr lang="it-IT" sz="2800" dirty="0" err="1" smtClean="0">
                <a:cs typeface="Arial" pitchFamily="34" charset="0"/>
              </a:rPr>
              <a:t>virtual</a:t>
            </a:r>
            <a:r>
              <a:rPr lang="it-IT" sz="2800" dirty="0" smtClean="0">
                <a:cs typeface="Arial" pitchFamily="34" charset="0"/>
              </a:rPr>
              <a:t> coach (</a:t>
            </a:r>
            <a:r>
              <a:rPr lang="it-IT" sz="2800" dirty="0" err="1" smtClean="0">
                <a:cs typeface="Arial" pitchFamily="34" charset="0"/>
              </a:rPr>
              <a:t>Faralla</a:t>
            </a:r>
            <a:r>
              <a:rPr lang="it-IT" sz="2800" dirty="0" smtClean="0">
                <a:cs typeface="Arial" pitchFamily="34" charset="0"/>
              </a:rPr>
              <a:t> </a:t>
            </a:r>
            <a:r>
              <a:rPr lang="it-IT" sz="2800" dirty="0" err="1" smtClean="0">
                <a:cs typeface="Arial" pitchFamily="34" charset="0"/>
              </a:rPr>
              <a:t>et</a:t>
            </a:r>
            <a:r>
              <a:rPr lang="it-IT" sz="2800" dirty="0" smtClean="0">
                <a:cs typeface="Arial" pitchFamily="34" charset="0"/>
              </a:rPr>
              <a:t> al. 2013)</a:t>
            </a:r>
          </a:p>
          <a:p>
            <a:pPr marL="0" indent="0">
              <a:buNone/>
            </a:pPr>
            <a:endParaRPr lang="it-IT" sz="2800" dirty="0" smtClean="0">
              <a:cs typeface="Arial" pitchFamily="34" charset="0"/>
            </a:endParaRPr>
          </a:p>
          <a:p>
            <a:pPr marL="565200" indent="-457200">
              <a:buSzPct val="50000"/>
            </a:pPr>
            <a:r>
              <a:rPr lang="en-GB" sz="2800" dirty="0" smtClean="0">
                <a:cs typeface="Arial" pitchFamily="34" charset="0"/>
              </a:rPr>
              <a:t> choice between safe and risky option</a:t>
            </a:r>
          </a:p>
          <a:p>
            <a:pPr marL="565200" indent="-457200">
              <a:buSzPct val="50000"/>
            </a:pPr>
            <a:r>
              <a:rPr lang="en-GB" sz="2800" dirty="0" smtClean="0">
                <a:cs typeface="Arial" pitchFamily="34" charset="0"/>
              </a:rPr>
              <a:t> two tasks:  rare-loss and </a:t>
            </a:r>
            <a:r>
              <a:rPr lang="en-GB" sz="2800" dirty="0" err="1" smtClean="0">
                <a:cs typeface="Arial" pitchFamily="34" charset="0"/>
              </a:rPr>
              <a:t>equiprobable</a:t>
            </a:r>
            <a:r>
              <a:rPr lang="en-GB" sz="2800" dirty="0" smtClean="0">
                <a:cs typeface="Arial" pitchFamily="34" charset="0"/>
              </a:rPr>
              <a:t>-loss</a:t>
            </a:r>
          </a:p>
          <a:p>
            <a:pPr marL="565200" indent="-457200">
              <a:buSzPct val="50000"/>
            </a:pPr>
            <a:r>
              <a:rPr lang="en-GB" sz="2800" dirty="0" smtClean="0">
                <a:cs typeface="Arial" pitchFamily="34" charset="0"/>
              </a:rPr>
              <a:t> exposure vs. no-exposure condition</a:t>
            </a:r>
          </a:p>
          <a:p>
            <a:pPr marL="565200" indent="-457200">
              <a:buSzPct val="50000"/>
            </a:pPr>
            <a:r>
              <a:rPr lang="en-GB" sz="2800" dirty="0" smtClean="0">
                <a:cs typeface="Arial" pitchFamily="34" charset="0"/>
              </a:rPr>
              <a:t> observer vs. source role</a:t>
            </a:r>
          </a:p>
          <a:p>
            <a:pPr marL="108000" indent="0">
              <a:buSzPct val="50000"/>
              <a:buNone/>
            </a:pPr>
            <a:endParaRPr lang="en-GB" sz="2800" dirty="0" smtClean="0">
              <a:cs typeface="Arial" pitchFamily="34" charset="0"/>
            </a:endParaRPr>
          </a:p>
          <a:p>
            <a:pPr marL="108000" indent="0">
              <a:buSzPct val="50000"/>
              <a:buNone/>
            </a:pPr>
            <a:r>
              <a:rPr lang="en-GB" sz="2800" dirty="0" smtClean="0">
                <a:cs typeface="Arial" pitchFamily="34" charset="0"/>
              </a:rPr>
              <a:t>Main finding: Observing others’ choices increases observer’s risk propens</a:t>
            </a:r>
            <a:r>
              <a:rPr lang="en-GB" sz="3200" dirty="0" smtClean="0">
                <a:cs typeface="Arial" pitchFamily="34" charset="0"/>
              </a:rPr>
              <a:t>ity</a:t>
            </a:r>
          </a:p>
          <a:p>
            <a:pPr marL="108000" indent="0">
              <a:buSzPct val="50000"/>
              <a:buNone/>
            </a:pPr>
            <a:endParaRPr lang="en-GB" sz="3200" dirty="0" smtClean="0">
              <a:latin typeface="Arial" pitchFamily="34" charset="0"/>
              <a:cs typeface="Arial" pitchFamily="34" charset="0"/>
            </a:endParaRPr>
          </a:p>
          <a:p>
            <a:pPr marL="108000" indent="0">
              <a:buSzPct val="50000"/>
              <a:buNone/>
            </a:pPr>
            <a:endParaRPr lang="it-IT" sz="3200" dirty="0" smtClean="0">
              <a:latin typeface="Arial" pitchFamily="34" charset="0"/>
              <a:cs typeface="Arial" pitchFamily="34" charset="0"/>
            </a:endParaRPr>
          </a:p>
          <a:p>
            <a:pPr marL="108000" indent="0">
              <a:buSzPct val="50000"/>
              <a:buNone/>
            </a:pPr>
            <a:endParaRPr lang="it-IT" sz="3200" dirty="0" smtClean="0">
              <a:latin typeface="Arial" pitchFamily="34" charset="0"/>
              <a:cs typeface="Arial" pitchFamily="34" charset="0"/>
            </a:endParaRPr>
          </a:p>
          <a:p>
            <a:pPr marL="108000" indent="0" algn="r">
              <a:buSzPct val="50000"/>
              <a:buNone/>
            </a:pPr>
            <a:endParaRPr lang="en-GB" sz="3200" dirty="0" smtClean="0">
              <a:latin typeface="Arial" pitchFamily="34" charset="0"/>
              <a:cs typeface="Arial" pitchFamily="34" charset="0"/>
            </a:endParaRPr>
          </a:p>
        </p:txBody>
      </p:sp>
      <p:sp>
        <p:nvSpPr>
          <p:cNvPr id="3" name="Title 2"/>
          <p:cNvSpPr>
            <a:spLocks noGrp="1"/>
          </p:cNvSpPr>
          <p:nvPr>
            <p:ph type="title"/>
          </p:nvPr>
        </p:nvSpPr>
        <p:spPr>
          <a:xfrm>
            <a:off x="457200" y="274638"/>
            <a:ext cx="8229600" cy="778098"/>
          </a:xfrm>
        </p:spPr>
        <p:txBody>
          <a:bodyPr>
            <a:normAutofit/>
          </a:bodyPr>
          <a:lstStyle/>
          <a:p>
            <a:pPr algn="ctr"/>
            <a:r>
              <a:rPr lang="it-IT" sz="4000" dirty="0" smtClean="0">
                <a:solidFill>
                  <a:srgbClr val="0070C0"/>
                </a:solidFill>
                <a:cs typeface="Arial" pitchFamily="34" charset="0"/>
              </a:rPr>
              <a:t>LIVE </a:t>
            </a:r>
            <a:r>
              <a:rPr lang="it-IT" sz="4000" dirty="0" err="1" smtClean="0">
                <a:solidFill>
                  <a:srgbClr val="0070C0"/>
                </a:solidFill>
                <a:cs typeface="Arial" pitchFamily="34" charset="0"/>
              </a:rPr>
              <a:t>Experiment</a:t>
            </a:r>
            <a:r>
              <a:rPr lang="it-IT" sz="4000" dirty="0" smtClean="0">
                <a:solidFill>
                  <a:srgbClr val="0070C0"/>
                </a:solidFill>
                <a:cs typeface="Arial" pitchFamily="34" charset="0"/>
              </a:rPr>
              <a:t> 2</a:t>
            </a:r>
            <a:endParaRPr lang="it-IT" sz="4000" dirty="0">
              <a:solidFill>
                <a:srgbClr val="0070C0"/>
              </a:solidFill>
              <a:cs typeface="Arial" pitchFamily="34" charset="0"/>
            </a:endParaRPr>
          </a:p>
        </p:txBody>
      </p:sp>
    </p:spTree>
    <p:extLst>
      <p:ext uri="{BB962C8B-B14F-4D97-AF65-F5344CB8AC3E}">
        <p14:creationId xmlns:p14="http://schemas.microsoft.com/office/powerpoint/2010/main" val="5480424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68760"/>
            <a:ext cx="8003232" cy="4824536"/>
          </a:xfrm>
        </p:spPr>
        <p:txBody>
          <a:bodyPr>
            <a:noAutofit/>
          </a:bodyPr>
          <a:lstStyle/>
          <a:p>
            <a:pPr marL="0" indent="0">
              <a:lnSpc>
                <a:spcPct val="125000"/>
              </a:lnSpc>
              <a:buSzPct val="50000"/>
              <a:buNone/>
            </a:pPr>
            <a:r>
              <a:rPr lang="en-US" sz="2600" dirty="0" smtClean="0">
                <a:latin typeface="Arial" pitchFamily="34" charset="0"/>
                <a:cs typeface="Arial" pitchFamily="34" charset="0"/>
              </a:rPr>
              <a:t>  </a:t>
            </a:r>
            <a:r>
              <a:rPr lang="en-US" sz="2600" dirty="0" smtClean="0">
                <a:cs typeface="Arial" pitchFamily="34" charset="0"/>
              </a:rPr>
              <a:t>Between-subject</a:t>
            </a:r>
          </a:p>
          <a:p>
            <a:pPr marL="0" indent="0">
              <a:lnSpc>
                <a:spcPct val="125000"/>
              </a:lnSpc>
              <a:buSzPct val="50000"/>
              <a:buNone/>
            </a:pPr>
            <a:r>
              <a:rPr lang="en-US" sz="2600" dirty="0" smtClean="0">
                <a:cs typeface="Arial" pitchFamily="34" charset="0"/>
              </a:rPr>
              <a:t>  52 undergraduate students</a:t>
            </a:r>
          </a:p>
          <a:p>
            <a:pPr marL="0" indent="0">
              <a:lnSpc>
                <a:spcPct val="125000"/>
              </a:lnSpc>
              <a:buSzPct val="50000"/>
              <a:buNone/>
            </a:pPr>
            <a:r>
              <a:rPr lang="en-US" sz="2600" dirty="0" smtClean="0">
                <a:cs typeface="Arial" pitchFamily="34" charset="0"/>
              </a:rPr>
              <a:t>  </a:t>
            </a:r>
            <a:r>
              <a:rPr lang="en-GB" sz="2600" dirty="0" smtClean="0">
                <a:cs typeface="Arial" pitchFamily="34" charset="0"/>
              </a:rPr>
              <a:t>Two subjects randomly and anonymously paired playing as source and observer </a:t>
            </a:r>
          </a:p>
          <a:p>
            <a:pPr marL="0" indent="0">
              <a:lnSpc>
                <a:spcPct val="125000"/>
              </a:lnSpc>
              <a:buSzPct val="50000"/>
              <a:buNone/>
            </a:pPr>
            <a:r>
              <a:rPr lang="en-GB" sz="2600" dirty="0" smtClean="0">
                <a:cs typeface="Arial" pitchFamily="34" charset="0"/>
              </a:rPr>
              <a:t>  </a:t>
            </a:r>
            <a:r>
              <a:rPr lang="en-US" sz="2600" dirty="0" smtClean="0">
                <a:cs typeface="Arial" pitchFamily="34" charset="0"/>
              </a:rPr>
              <a:t>30 repeated choices (alternate):</a:t>
            </a:r>
          </a:p>
          <a:p>
            <a:pPr marL="0" indent="0">
              <a:lnSpc>
                <a:spcPct val="125000"/>
              </a:lnSpc>
              <a:buSzPct val="50000"/>
              <a:buNone/>
            </a:pPr>
            <a:r>
              <a:rPr lang="en-US" sz="2600" dirty="0" smtClean="0">
                <a:cs typeface="Arial" pitchFamily="34" charset="0"/>
              </a:rPr>
              <a:t>	15 rare (</a:t>
            </a:r>
            <a:r>
              <a:rPr lang="en-US" sz="2600" dirty="0" err="1" smtClean="0">
                <a:cs typeface="Arial" pitchFamily="34" charset="0"/>
              </a:rPr>
              <a:t>equiprobable</a:t>
            </a:r>
            <a:r>
              <a:rPr lang="en-US" sz="2600" dirty="0" smtClean="0">
                <a:cs typeface="Arial" pitchFamily="34" charset="0"/>
              </a:rPr>
              <a:t>) gains</a:t>
            </a:r>
          </a:p>
          <a:p>
            <a:pPr marL="0" indent="0">
              <a:lnSpc>
                <a:spcPct val="125000"/>
              </a:lnSpc>
              <a:buSzPct val="50000"/>
              <a:buNone/>
            </a:pPr>
            <a:r>
              <a:rPr lang="en-US" sz="2600" dirty="0" smtClean="0">
                <a:cs typeface="Arial" pitchFamily="34" charset="0"/>
              </a:rPr>
              <a:t>       	15 rare (</a:t>
            </a:r>
            <a:r>
              <a:rPr lang="en-US" sz="2600" dirty="0" err="1" smtClean="0">
                <a:cs typeface="Arial" pitchFamily="34" charset="0"/>
              </a:rPr>
              <a:t>equiprobale</a:t>
            </a:r>
            <a:r>
              <a:rPr lang="en-US" sz="2600" dirty="0" smtClean="0">
                <a:cs typeface="Arial" pitchFamily="34" charset="0"/>
              </a:rPr>
              <a:t>) losses</a:t>
            </a:r>
          </a:p>
          <a:p>
            <a:pPr marL="0" indent="0">
              <a:lnSpc>
                <a:spcPct val="125000"/>
              </a:lnSpc>
              <a:buSzPct val="50000"/>
              <a:buNone/>
            </a:pPr>
            <a:r>
              <a:rPr lang="en-US" sz="2600" dirty="0" smtClean="0">
                <a:cs typeface="Arial" pitchFamily="34" charset="0"/>
              </a:rPr>
              <a:t>  Comparison between source and observer condition</a:t>
            </a:r>
            <a:endParaRPr lang="it-IT" sz="2600" dirty="0" smtClean="0">
              <a:cs typeface="Arial" pitchFamily="34" charset="0"/>
            </a:endParaRPr>
          </a:p>
          <a:p>
            <a:endParaRPr lang="it-IT" sz="2600" dirty="0">
              <a:latin typeface="Arial" pitchFamily="34" charset="0"/>
              <a:cs typeface="Arial" pitchFamily="34" charset="0"/>
            </a:endParaRPr>
          </a:p>
        </p:txBody>
      </p:sp>
      <p:sp>
        <p:nvSpPr>
          <p:cNvPr id="3" name="Title 2"/>
          <p:cNvSpPr>
            <a:spLocks noGrp="1"/>
          </p:cNvSpPr>
          <p:nvPr>
            <p:ph type="title"/>
          </p:nvPr>
        </p:nvSpPr>
        <p:spPr>
          <a:xfrm>
            <a:off x="179512" y="332656"/>
            <a:ext cx="8229600" cy="778098"/>
          </a:xfrm>
        </p:spPr>
        <p:txBody>
          <a:bodyPr>
            <a:normAutofit/>
          </a:bodyPr>
          <a:lstStyle/>
          <a:p>
            <a:pPr algn="ctr"/>
            <a:r>
              <a:rPr lang="it-IT" sz="4000" dirty="0" smtClean="0">
                <a:solidFill>
                  <a:srgbClr val="0070C0"/>
                </a:solidFill>
                <a:cs typeface="Arial" pitchFamily="34" charset="0"/>
              </a:rPr>
              <a:t>Design</a:t>
            </a:r>
            <a:endParaRPr lang="it-IT" sz="4000" dirty="0">
              <a:solidFill>
                <a:srgbClr val="0070C0"/>
              </a:solidFill>
              <a:cs typeface="Arial" pitchFamily="34" charset="0"/>
            </a:endParaRPr>
          </a:p>
        </p:txBody>
      </p:sp>
    </p:spTree>
    <p:extLst>
      <p:ext uri="{BB962C8B-B14F-4D97-AF65-F5344CB8AC3E}">
        <p14:creationId xmlns:p14="http://schemas.microsoft.com/office/powerpoint/2010/main" val="11612893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404664"/>
            <a:ext cx="8229600" cy="720080"/>
          </a:xfrm>
        </p:spPr>
        <p:txBody>
          <a:bodyPr>
            <a:normAutofit/>
          </a:bodyPr>
          <a:lstStyle/>
          <a:p>
            <a:pPr algn="ctr"/>
            <a:r>
              <a:rPr lang="it-IT" sz="4000" dirty="0" err="1" smtClean="0">
                <a:solidFill>
                  <a:srgbClr val="0070C0"/>
                </a:solidFill>
                <a:cs typeface="Arial" pitchFamily="34" charset="0"/>
              </a:rPr>
              <a:t>Tasks</a:t>
            </a:r>
            <a:endParaRPr lang="it-IT" sz="4000" dirty="0">
              <a:solidFill>
                <a:srgbClr val="0070C0"/>
              </a:solidFill>
              <a:cs typeface="Arial" pitchFamily="34" charset="0"/>
            </a:endParaRPr>
          </a:p>
        </p:txBody>
      </p:sp>
      <p:graphicFrame>
        <p:nvGraphicFramePr>
          <p:cNvPr id="1026" name="Object 2"/>
          <p:cNvGraphicFramePr>
            <a:graphicFrameLocks noChangeAspect="1"/>
          </p:cNvGraphicFramePr>
          <p:nvPr>
            <p:extLst>
              <p:ext uri="{D42A27DB-BD31-4B8C-83A1-F6EECF244321}">
                <p14:modId xmlns:p14="http://schemas.microsoft.com/office/powerpoint/2010/main" val="502974001"/>
              </p:ext>
            </p:extLst>
          </p:nvPr>
        </p:nvGraphicFramePr>
        <p:xfrm>
          <a:off x="107504" y="1484784"/>
          <a:ext cx="8261494" cy="5373216"/>
        </p:xfrm>
        <a:graphic>
          <a:graphicData uri="http://schemas.openxmlformats.org/presentationml/2006/ole">
            <mc:AlternateContent xmlns:mc="http://schemas.openxmlformats.org/markup-compatibility/2006">
              <mc:Choice xmlns:v="urn:schemas-microsoft-com:vml" Requires="v">
                <p:oleObj spid="_x0000_s2066" name="Documento" r:id="rId4" imgW="6276708" imgH="3703093" progId="Word.Document.12">
                  <p:embed/>
                </p:oleObj>
              </mc:Choice>
              <mc:Fallback>
                <p:oleObj name="Documento" r:id="rId4" imgW="6276708" imgH="3703093" progId="Word.Document.12">
                  <p:embed/>
                  <p:pic>
                    <p:nvPicPr>
                      <p:cNvPr id="0" name=""/>
                      <p:cNvPicPr>
                        <a:picLocks noChangeAspect="1" noChangeArrowheads="1"/>
                      </p:cNvPicPr>
                      <p:nvPr/>
                    </p:nvPicPr>
                    <p:blipFill>
                      <a:blip r:embed="rId5"/>
                      <a:srcRect/>
                      <a:stretch>
                        <a:fillRect/>
                      </a:stretch>
                    </p:blipFill>
                    <p:spPr bwMode="auto">
                      <a:xfrm>
                        <a:off x="107504" y="1484784"/>
                        <a:ext cx="8261494" cy="5373216"/>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0074089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88640"/>
            <a:ext cx="8507288" cy="778098"/>
          </a:xfrm>
        </p:spPr>
        <p:txBody>
          <a:bodyPr>
            <a:normAutofit/>
          </a:bodyPr>
          <a:lstStyle/>
          <a:p>
            <a:pPr algn="ctr"/>
            <a:r>
              <a:rPr lang="it-IT" sz="4000" dirty="0" err="1" smtClean="0">
                <a:solidFill>
                  <a:srgbClr val="0070C0"/>
                </a:solidFill>
                <a:cs typeface="Arial" pitchFamily="34" charset="0"/>
              </a:rPr>
              <a:t>LIVExp</a:t>
            </a:r>
            <a:r>
              <a:rPr lang="it-IT" sz="4000" dirty="0" smtClean="0">
                <a:solidFill>
                  <a:srgbClr val="0070C0"/>
                </a:solidFill>
                <a:cs typeface="Arial" pitchFamily="34" charset="0"/>
              </a:rPr>
              <a:t> 2 -  Design</a:t>
            </a:r>
            <a:endParaRPr lang="it-IT" sz="4000" dirty="0">
              <a:solidFill>
                <a:srgbClr val="0070C0"/>
              </a:solidFill>
              <a:cs typeface="Arial" pitchFamily="34" charset="0"/>
            </a:endParaRPr>
          </a:p>
        </p:txBody>
      </p:sp>
      <p:pic>
        <p:nvPicPr>
          <p:cNvPr id="4098" name="Picture 2" descr="C:\Users\Pc4\AppData\Local\Temp\Rar$DIa0.386\Time1_2ndMover.jpg"/>
          <p:cNvPicPr>
            <a:picLocks noChangeAspect="1" noChangeArrowheads="1"/>
          </p:cNvPicPr>
          <p:nvPr/>
        </p:nvPicPr>
        <p:blipFill>
          <a:blip r:embed="rId2" cstate="print"/>
          <a:srcRect/>
          <a:stretch>
            <a:fillRect/>
          </a:stretch>
        </p:blipFill>
        <p:spPr bwMode="auto">
          <a:xfrm>
            <a:off x="2411760" y="4293096"/>
            <a:ext cx="3930981" cy="2564904"/>
          </a:xfrm>
          <a:prstGeom prst="rect">
            <a:avLst/>
          </a:prstGeom>
          <a:noFill/>
        </p:spPr>
      </p:pic>
      <p:pic>
        <p:nvPicPr>
          <p:cNvPr id="11" name="Picture 10" descr="Picture1rev.png">
            <a:hlinkClick r:id="rId3"/>
          </p:cNvPr>
          <p:cNvPicPr>
            <a:picLocks noChangeAspect="1"/>
          </p:cNvPicPr>
          <p:nvPr/>
        </p:nvPicPr>
        <p:blipFill>
          <a:blip r:embed="rId4" cstate="print"/>
          <a:stretch>
            <a:fillRect/>
          </a:stretch>
        </p:blipFill>
        <p:spPr>
          <a:xfrm>
            <a:off x="539552" y="1237936"/>
            <a:ext cx="3346920" cy="2690661"/>
          </a:xfrm>
          <a:prstGeom prst="rect">
            <a:avLst/>
          </a:prstGeom>
        </p:spPr>
      </p:pic>
      <p:pic>
        <p:nvPicPr>
          <p:cNvPr id="10" name="Picture 9" descr="Virtualcoach1.png">
            <a:hlinkClick r:id="rId5"/>
          </p:cNvPr>
          <p:cNvPicPr>
            <a:picLocks noChangeAspect="1"/>
          </p:cNvPicPr>
          <p:nvPr/>
        </p:nvPicPr>
        <p:blipFill>
          <a:blip r:embed="rId6" cstate="print"/>
          <a:stretch>
            <a:fillRect/>
          </a:stretch>
        </p:blipFill>
        <p:spPr>
          <a:xfrm>
            <a:off x="4069794" y="1211135"/>
            <a:ext cx="4352194" cy="2717462"/>
          </a:xfrm>
          <a:prstGeom prst="rect">
            <a:avLst/>
          </a:prstGeom>
        </p:spPr>
      </p:pic>
    </p:spTree>
    <p:extLst>
      <p:ext uri="{BB962C8B-B14F-4D97-AF65-F5344CB8AC3E}">
        <p14:creationId xmlns:p14="http://schemas.microsoft.com/office/powerpoint/2010/main" val="41320332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24744"/>
            <a:ext cx="8229600" cy="5040560"/>
          </a:xfrm>
        </p:spPr>
        <p:txBody>
          <a:bodyPr/>
          <a:lstStyle/>
          <a:p>
            <a:pPr>
              <a:buNone/>
            </a:pPr>
            <a:r>
              <a:rPr lang="it-IT" sz="2600" dirty="0" smtClean="0">
                <a:latin typeface="Arial" pitchFamily="34" charset="0"/>
                <a:cs typeface="Arial" pitchFamily="34" charset="0"/>
              </a:rPr>
              <a:t> </a:t>
            </a:r>
            <a:endParaRPr lang="it-IT" sz="2600" dirty="0">
              <a:latin typeface="Arial" pitchFamily="34" charset="0"/>
              <a:cs typeface="Arial" pitchFamily="34" charset="0"/>
            </a:endParaRPr>
          </a:p>
        </p:txBody>
      </p:sp>
      <p:sp>
        <p:nvSpPr>
          <p:cNvPr id="3" name="Title 2"/>
          <p:cNvSpPr>
            <a:spLocks noGrp="1"/>
          </p:cNvSpPr>
          <p:nvPr>
            <p:ph type="title"/>
          </p:nvPr>
        </p:nvSpPr>
        <p:spPr>
          <a:xfrm>
            <a:off x="0" y="274638"/>
            <a:ext cx="8892480" cy="778098"/>
          </a:xfrm>
        </p:spPr>
        <p:txBody>
          <a:bodyPr>
            <a:normAutofit/>
          </a:bodyPr>
          <a:lstStyle/>
          <a:p>
            <a:pPr algn="ctr"/>
            <a:r>
              <a:rPr lang="it-IT" sz="4000" dirty="0" err="1" smtClean="0">
                <a:solidFill>
                  <a:srgbClr val="0070C0"/>
                </a:solidFill>
                <a:cs typeface="Arial" pitchFamily="34" charset="0"/>
              </a:rPr>
              <a:t>Findings</a:t>
            </a:r>
            <a:r>
              <a:rPr lang="it-IT" sz="4000" dirty="0" smtClean="0">
                <a:solidFill>
                  <a:srgbClr val="0070C0"/>
                </a:solidFill>
                <a:cs typeface="Arial" pitchFamily="34" charset="0"/>
              </a:rPr>
              <a:t> (no </a:t>
            </a:r>
            <a:r>
              <a:rPr lang="it-IT" sz="4000" dirty="0" err="1" smtClean="0">
                <a:solidFill>
                  <a:srgbClr val="0070C0"/>
                </a:solidFill>
                <a:cs typeface="Arial" pitchFamily="34" charset="0"/>
              </a:rPr>
              <a:t>virtual</a:t>
            </a:r>
            <a:r>
              <a:rPr lang="it-IT" sz="4000" dirty="0" smtClean="0">
                <a:solidFill>
                  <a:srgbClr val="0070C0"/>
                </a:solidFill>
                <a:cs typeface="Arial" pitchFamily="34" charset="0"/>
              </a:rPr>
              <a:t> coach)</a:t>
            </a:r>
            <a:endParaRPr lang="it-IT" sz="4000" dirty="0">
              <a:solidFill>
                <a:srgbClr val="0070C0"/>
              </a:solidFill>
              <a:cs typeface="Arial" pitchFamily="34" charset="0"/>
            </a:endParaRPr>
          </a:p>
        </p:txBody>
      </p:sp>
      <p:graphicFrame>
        <p:nvGraphicFramePr>
          <p:cNvPr id="2050" name="Object 2"/>
          <p:cNvGraphicFramePr>
            <a:graphicFrameLocks noChangeAspect="1"/>
          </p:cNvGraphicFramePr>
          <p:nvPr>
            <p:extLst>
              <p:ext uri="{D42A27DB-BD31-4B8C-83A1-F6EECF244321}">
                <p14:modId xmlns:p14="http://schemas.microsoft.com/office/powerpoint/2010/main" val="1131542818"/>
              </p:ext>
            </p:extLst>
          </p:nvPr>
        </p:nvGraphicFramePr>
        <p:xfrm>
          <a:off x="527273" y="980728"/>
          <a:ext cx="7945438" cy="2139950"/>
        </p:xfrm>
        <a:graphic>
          <a:graphicData uri="http://schemas.openxmlformats.org/presentationml/2006/ole">
            <mc:AlternateContent xmlns:mc="http://schemas.openxmlformats.org/markup-compatibility/2006">
              <mc:Choice xmlns:v="urn:schemas-microsoft-com:vml" Requires="v">
                <p:oleObj spid="_x0000_s3090" name="Document" r:id="rId4" imgW="6270382" imgH="1693225" progId="Word.Document.12">
                  <p:embed/>
                </p:oleObj>
              </mc:Choice>
              <mc:Fallback>
                <p:oleObj name="Document" r:id="rId4" imgW="6270382" imgH="1693225"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273" y="980728"/>
                        <a:ext cx="7945438" cy="213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5"/>
          <p:cNvSpPr/>
          <p:nvPr/>
        </p:nvSpPr>
        <p:spPr>
          <a:xfrm>
            <a:off x="467544" y="3284984"/>
            <a:ext cx="8064896" cy="2631490"/>
          </a:xfrm>
          <a:prstGeom prst="rect">
            <a:avLst/>
          </a:prstGeom>
        </p:spPr>
        <p:txBody>
          <a:bodyPr wrap="square">
            <a:spAutoFit/>
          </a:bodyPr>
          <a:lstStyle/>
          <a:p>
            <a:pPr marL="342900" lvl="0" indent="-342900">
              <a:lnSpc>
                <a:spcPct val="150000"/>
              </a:lnSpc>
              <a:buClr>
                <a:schemeClr val="tx2"/>
              </a:buClr>
              <a:buSzPct val="64000"/>
              <a:buFont typeface="Arial" panose="020B0604020202020204" pitchFamily="34" charset="0"/>
              <a:buChar char="•"/>
            </a:pPr>
            <a:r>
              <a:rPr lang="en-US" sz="2000" dirty="0" smtClean="0">
                <a:latin typeface="Arial" pitchFamily="34" charset="0"/>
                <a:cs typeface="Arial" pitchFamily="34" charset="0"/>
              </a:rPr>
              <a:t> </a:t>
            </a:r>
            <a:r>
              <a:rPr lang="en-US" sz="2200" dirty="0" smtClean="0">
                <a:cs typeface="Arial" pitchFamily="34" charset="0"/>
              </a:rPr>
              <a:t>Observers are more risk-takers than sources for both gains and losses</a:t>
            </a:r>
            <a:endParaRPr lang="it-IT" sz="2200" dirty="0" smtClean="0">
              <a:cs typeface="Arial" pitchFamily="34" charset="0"/>
            </a:endParaRPr>
          </a:p>
          <a:p>
            <a:pPr marL="342900" lvl="0" indent="-342900">
              <a:lnSpc>
                <a:spcPct val="150000"/>
              </a:lnSpc>
              <a:buClr>
                <a:schemeClr val="tx2"/>
              </a:buClr>
              <a:buSzPct val="64000"/>
              <a:buFont typeface="Arial" panose="020B0604020202020204" pitchFamily="34" charset="0"/>
              <a:buChar char="•"/>
            </a:pPr>
            <a:r>
              <a:rPr lang="en-US" sz="2200" dirty="0" smtClean="0">
                <a:cs typeface="Arial" pitchFamily="34" charset="0"/>
              </a:rPr>
              <a:t> Both roles are risk averse for losses and risk loving for gains</a:t>
            </a:r>
            <a:endParaRPr lang="it-IT" sz="2200" dirty="0" smtClean="0">
              <a:cs typeface="Arial" pitchFamily="34" charset="0"/>
            </a:endParaRPr>
          </a:p>
          <a:p>
            <a:pPr marL="342900" lvl="0" indent="-342900">
              <a:lnSpc>
                <a:spcPct val="150000"/>
              </a:lnSpc>
              <a:buClr>
                <a:schemeClr val="tx2"/>
              </a:buClr>
              <a:buSzPct val="64000"/>
              <a:buFont typeface="Arial" panose="020B0604020202020204" pitchFamily="34" charset="0"/>
              <a:buChar char="•"/>
            </a:pPr>
            <a:r>
              <a:rPr lang="en-US" sz="2200" dirty="0" smtClean="0">
                <a:cs typeface="Arial" pitchFamily="34" charset="0"/>
              </a:rPr>
              <a:t> No significant difference between rare/</a:t>
            </a:r>
            <a:r>
              <a:rPr lang="en-US" sz="2200" dirty="0" err="1" smtClean="0">
                <a:cs typeface="Arial" pitchFamily="34" charset="0"/>
              </a:rPr>
              <a:t>equiprobable</a:t>
            </a:r>
            <a:r>
              <a:rPr lang="en-US" sz="2200" dirty="0" smtClean="0">
                <a:cs typeface="Arial" pitchFamily="34" charset="0"/>
              </a:rPr>
              <a:t> condition</a:t>
            </a:r>
            <a:endParaRPr lang="it-IT" sz="2200" dirty="0" smtClean="0">
              <a:cs typeface="Arial" pitchFamily="34" charset="0"/>
            </a:endParaRPr>
          </a:p>
          <a:p>
            <a:pPr marL="342900" lvl="0" indent="-342900">
              <a:lnSpc>
                <a:spcPct val="150000"/>
              </a:lnSpc>
              <a:buClr>
                <a:schemeClr val="tx2"/>
              </a:buClr>
              <a:buSzPct val="64000"/>
              <a:buFont typeface="Arial" panose="020B0604020202020204" pitchFamily="34" charset="0"/>
              <a:buChar char="•"/>
            </a:pPr>
            <a:r>
              <a:rPr lang="en-US" sz="2200" dirty="0" smtClean="0">
                <a:cs typeface="Arial" pitchFamily="34" charset="0"/>
              </a:rPr>
              <a:t> Faster reaction time for sources</a:t>
            </a:r>
            <a:r>
              <a:rPr lang="en-US" sz="2200" dirty="0" smtClean="0">
                <a:latin typeface="Arial" pitchFamily="34" charset="0"/>
                <a:cs typeface="Arial" pitchFamily="34" charset="0"/>
              </a:rPr>
              <a:t> </a:t>
            </a:r>
            <a:endParaRPr lang="it-IT" sz="2200" dirty="0" smtClean="0">
              <a:latin typeface="Arial" pitchFamily="34" charset="0"/>
              <a:cs typeface="Arial" pitchFamily="34" charset="0"/>
            </a:endParaRPr>
          </a:p>
        </p:txBody>
      </p:sp>
    </p:spTree>
    <p:extLst>
      <p:ext uri="{BB962C8B-B14F-4D97-AF65-F5344CB8AC3E}">
        <p14:creationId xmlns:p14="http://schemas.microsoft.com/office/powerpoint/2010/main" val="417838815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24744"/>
            <a:ext cx="8229600" cy="5040560"/>
          </a:xfrm>
        </p:spPr>
        <p:txBody>
          <a:bodyPr/>
          <a:lstStyle/>
          <a:p>
            <a:pPr>
              <a:buNone/>
            </a:pPr>
            <a:r>
              <a:rPr lang="it-IT" sz="2600" dirty="0" smtClean="0">
                <a:latin typeface="Arial" pitchFamily="34" charset="0"/>
                <a:cs typeface="Arial" pitchFamily="34" charset="0"/>
              </a:rPr>
              <a:t> </a:t>
            </a:r>
            <a:endParaRPr lang="it-IT" sz="2600" dirty="0">
              <a:latin typeface="Arial" pitchFamily="34" charset="0"/>
              <a:cs typeface="Arial" pitchFamily="34" charset="0"/>
            </a:endParaRPr>
          </a:p>
        </p:txBody>
      </p:sp>
      <p:sp>
        <p:nvSpPr>
          <p:cNvPr id="3" name="Title 2"/>
          <p:cNvSpPr>
            <a:spLocks noGrp="1"/>
          </p:cNvSpPr>
          <p:nvPr>
            <p:ph type="title"/>
          </p:nvPr>
        </p:nvSpPr>
        <p:spPr>
          <a:xfrm>
            <a:off x="457200" y="274638"/>
            <a:ext cx="8229600" cy="778098"/>
          </a:xfrm>
        </p:spPr>
        <p:txBody>
          <a:bodyPr>
            <a:normAutofit/>
          </a:bodyPr>
          <a:lstStyle/>
          <a:p>
            <a:pPr algn="ctr"/>
            <a:r>
              <a:rPr lang="it-IT" sz="4000" dirty="0" err="1" smtClean="0">
                <a:solidFill>
                  <a:srgbClr val="0070C0"/>
                </a:solidFill>
                <a:cs typeface="Arial" pitchFamily="34" charset="0"/>
              </a:rPr>
              <a:t>Findings</a:t>
            </a:r>
            <a:r>
              <a:rPr lang="it-IT" sz="4000" dirty="0" smtClean="0">
                <a:solidFill>
                  <a:srgbClr val="0070C0"/>
                </a:solidFill>
                <a:cs typeface="Arial" pitchFamily="34" charset="0"/>
              </a:rPr>
              <a:t> (</a:t>
            </a:r>
            <a:r>
              <a:rPr lang="it-IT" sz="4000" dirty="0" err="1" smtClean="0">
                <a:solidFill>
                  <a:srgbClr val="0070C0"/>
                </a:solidFill>
                <a:cs typeface="Arial" pitchFamily="34" charset="0"/>
              </a:rPr>
              <a:t>virtual</a:t>
            </a:r>
            <a:r>
              <a:rPr lang="it-IT" sz="4000" dirty="0" smtClean="0">
                <a:solidFill>
                  <a:srgbClr val="0070C0"/>
                </a:solidFill>
                <a:cs typeface="Arial" pitchFamily="34" charset="0"/>
              </a:rPr>
              <a:t> coach)</a:t>
            </a:r>
            <a:endParaRPr lang="it-IT" sz="4000" dirty="0">
              <a:solidFill>
                <a:srgbClr val="0070C0"/>
              </a:solidFill>
              <a:cs typeface="Arial" pitchFamily="34" charset="0"/>
            </a:endParaRPr>
          </a:p>
        </p:txBody>
      </p:sp>
      <p:graphicFrame>
        <p:nvGraphicFramePr>
          <p:cNvPr id="2050" name="Object 2"/>
          <p:cNvGraphicFramePr>
            <a:graphicFrameLocks noChangeAspect="1"/>
          </p:cNvGraphicFramePr>
          <p:nvPr/>
        </p:nvGraphicFramePr>
        <p:xfrm>
          <a:off x="467544" y="1052736"/>
          <a:ext cx="7945438" cy="2139950"/>
        </p:xfrm>
        <a:graphic>
          <a:graphicData uri="http://schemas.openxmlformats.org/presentationml/2006/ole">
            <mc:AlternateContent xmlns:mc="http://schemas.openxmlformats.org/markup-compatibility/2006">
              <mc:Choice xmlns:v="urn:schemas-microsoft-com:vml" Requires="v">
                <p:oleObj spid="_x0000_s4114" name="Document" r:id="rId4" imgW="6270382" imgH="1693225" progId="Word.Document.12">
                  <p:embed/>
                </p:oleObj>
              </mc:Choice>
              <mc:Fallback>
                <p:oleObj name="Document" r:id="rId4" imgW="6270382" imgH="1693225"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1052736"/>
                        <a:ext cx="7945438" cy="213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5"/>
          <p:cNvSpPr/>
          <p:nvPr/>
        </p:nvSpPr>
        <p:spPr>
          <a:xfrm>
            <a:off x="467544" y="3068960"/>
            <a:ext cx="7920880" cy="2908489"/>
          </a:xfrm>
          <a:prstGeom prst="rect">
            <a:avLst/>
          </a:prstGeom>
        </p:spPr>
        <p:txBody>
          <a:bodyPr wrap="square">
            <a:spAutoFit/>
          </a:bodyPr>
          <a:lstStyle/>
          <a:p>
            <a:pPr lvl="0">
              <a:lnSpc>
                <a:spcPct val="150000"/>
              </a:lnSpc>
              <a:buSzPct val="50000"/>
              <a:buBlip>
                <a:blip r:embed="rId6"/>
              </a:buBlip>
            </a:pPr>
            <a:r>
              <a:rPr lang="en-US" sz="2600" dirty="0" smtClean="0">
                <a:latin typeface="Arial" pitchFamily="34" charset="0"/>
                <a:cs typeface="Arial" pitchFamily="34" charset="0"/>
              </a:rPr>
              <a:t> </a:t>
            </a:r>
            <a:r>
              <a:rPr lang="en-US" sz="2400" dirty="0" smtClean="0">
                <a:cs typeface="Arial" pitchFamily="34" charset="0"/>
              </a:rPr>
              <a:t>No significant differences in risk attitudes between observers and sources</a:t>
            </a:r>
            <a:endParaRPr lang="it-IT" sz="2400" dirty="0" smtClean="0">
              <a:cs typeface="Arial" pitchFamily="34" charset="0"/>
            </a:endParaRPr>
          </a:p>
          <a:p>
            <a:pPr lvl="0">
              <a:lnSpc>
                <a:spcPct val="150000"/>
              </a:lnSpc>
              <a:buSzPct val="50000"/>
              <a:buBlip>
                <a:blip r:embed="rId6"/>
              </a:buBlip>
            </a:pPr>
            <a:r>
              <a:rPr lang="en-US" sz="2400" dirty="0" smtClean="0">
                <a:cs typeface="Arial" pitchFamily="34" charset="0"/>
              </a:rPr>
              <a:t> Both roles are confirmed as risk averse for losses and risk loving for gains</a:t>
            </a:r>
          </a:p>
          <a:p>
            <a:pPr>
              <a:lnSpc>
                <a:spcPct val="150000"/>
              </a:lnSpc>
              <a:buSzPct val="50000"/>
              <a:buBlip>
                <a:blip r:embed="rId6"/>
              </a:buBlip>
            </a:pPr>
            <a:r>
              <a:rPr lang="en-US" sz="2400" dirty="0" smtClean="0">
                <a:cs typeface="Arial" pitchFamily="34" charset="0"/>
              </a:rPr>
              <a:t> No difference in reaction time across roles</a:t>
            </a:r>
          </a:p>
        </p:txBody>
      </p:sp>
    </p:spTree>
    <p:extLst>
      <p:ext uri="{BB962C8B-B14F-4D97-AF65-F5344CB8AC3E}">
        <p14:creationId xmlns:p14="http://schemas.microsoft.com/office/powerpoint/2010/main" val="3023440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24744"/>
            <a:ext cx="7848872" cy="5112568"/>
          </a:xfrm>
        </p:spPr>
        <p:txBody>
          <a:bodyPr>
            <a:noAutofit/>
          </a:bodyPr>
          <a:lstStyle/>
          <a:p>
            <a:pPr lvl="0">
              <a:spcAft>
                <a:spcPts val="800"/>
              </a:spcAft>
              <a:buSzPct val="50000"/>
              <a:buBlip>
                <a:blip r:embed="rId2"/>
              </a:buBlip>
            </a:pPr>
            <a:r>
              <a:rPr lang="en-US" sz="2600" dirty="0" smtClean="0">
                <a:cs typeface="Arial" pitchFamily="34" charset="0"/>
              </a:rPr>
              <a:t>Differences between observers and sources are removed because the virtual coach make subjects’ choices less influenced by laboratory cues</a:t>
            </a:r>
          </a:p>
          <a:p>
            <a:pPr lvl="0">
              <a:lnSpc>
                <a:spcPct val="120000"/>
              </a:lnSpc>
              <a:buSzPct val="50000"/>
              <a:buBlip>
                <a:blip r:embed="rId2"/>
              </a:buBlip>
            </a:pPr>
            <a:r>
              <a:rPr lang="en-US" sz="2600" dirty="0" smtClean="0">
                <a:cs typeface="Arial" pitchFamily="34" charset="0"/>
              </a:rPr>
              <a:t>Laboratory with virtual coach is perceived as an intermediate safe environment</a:t>
            </a:r>
          </a:p>
          <a:p>
            <a:pPr>
              <a:lnSpc>
                <a:spcPct val="120000"/>
              </a:lnSpc>
              <a:buSzPct val="50000"/>
              <a:buBlip>
                <a:blip r:embed="rId2"/>
              </a:buBlip>
            </a:pPr>
            <a:r>
              <a:rPr lang="en-US" sz="2600" dirty="0" smtClean="0">
                <a:cs typeface="Arial" pitchFamily="34" charset="0"/>
              </a:rPr>
              <a:t>The Proteus Effect / </a:t>
            </a:r>
            <a:r>
              <a:rPr lang="en-US" sz="2600" dirty="0" err="1" smtClean="0">
                <a:cs typeface="Arial" pitchFamily="34" charset="0"/>
              </a:rPr>
              <a:t>deindividuation</a:t>
            </a:r>
            <a:r>
              <a:rPr lang="en-US" sz="2600" dirty="0" smtClean="0">
                <a:cs typeface="Arial" pitchFamily="34" charset="0"/>
              </a:rPr>
              <a:t> occurs in online environments because users may adhere to identities inferred from their avatars</a:t>
            </a:r>
          </a:p>
          <a:p>
            <a:pPr lvl="0" fontAlgn="auto">
              <a:lnSpc>
                <a:spcPct val="120000"/>
              </a:lnSpc>
              <a:buSzPct val="50000"/>
              <a:buBlip>
                <a:blip r:embed="rId2"/>
              </a:buBlip>
            </a:pPr>
            <a:r>
              <a:rPr lang="en-US" sz="2600" dirty="0" smtClean="0">
                <a:cs typeface="Arial" pitchFamily="34" charset="0"/>
              </a:rPr>
              <a:t>The presence of virtual coach allows structuring therapy like a protected environment</a:t>
            </a:r>
          </a:p>
          <a:p>
            <a:pPr lvl="0" fontAlgn="auto">
              <a:buSzPct val="50000"/>
              <a:buBlip>
                <a:blip r:embed="rId2"/>
              </a:buBlip>
            </a:pPr>
            <a:endParaRPr lang="en-US" sz="2600" dirty="0" smtClean="0">
              <a:latin typeface="Arial" pitchFamily="34" charset="0"/>
              <a:cs typeface="Arial" pitchFamily="34" charset="0"/>
            </a:endParaRPr>
          </a:p>
        </p:txBody>
      </p:sp>
      <p:sp>
        <p:nvSpPr>
          <p:cNvPr id="3" name="Title 2"/>
          <p:cNvSpPr>
            <a:spLocks noGrp="1"/>
          </p:cNvSpPr>
          <p:nvPr>
            <p:ph type="title"/>
          </p:nvPr>
        </p:nvSpPr>
        <p:spPr>
          <a:xfrm>
            <a:off x="457200" y="274638"/>
            <a:ext cx="8229600" cy="778098"/>
          </a:xfrm>
        </p:spPr>
        <p:txBody>
          <a:bodyPr>
            <a:normAutofit/>
          </a:bodyPr>
          <a:lstStyle/>
          <a:p>
            <a:pPr algn="ctr"/>
            <a:r>
              <a:rPr lang="it-IT" sz="4000" dirty="0" err="1" smtClean="0">
                <a:solidFill>
                  <a:srgbClr val="0070C0"/>
                </a:solidFill>
                <a:cs typeface="Arial" pitchFamily="34" charset="0"/>
              </a:rPr>
              <a:t>Interpretation</a:t>
            </a:r>
            <a:endParaRPr lang="it-IT" sz="4000" dirty="0">
              <a:solidFill>
                <a:srgbClr val="0070C0"/>
              </a:solidFill>
              <a:cs typeface="Arial" pitchFamily="34" charset="0"/>
            </a:endParaRPr>
          </a:p>
        </p:txBody>
      </p:sp>
    </p:spTree>
    <p:extLst>
      <p:ext uri="{BB962C8B-B14F-4D97-AF65-F5344CB8AC3E}">
        <p14:creationId xmlns:p14="http://schemas.microsoft.com/office/powerpoint/2010/main" val="627918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340768"/>
            <a:ext cx="8003232" cy="5184576"/>
          </a:xfrm>
        </p:spPr>
        <p:txBody>
          <a:bodyPr>
            <a:noAutofit/>
          </a:bodyPr>
          <a:lstStyle/>
          <a:p>
            <a:pPr>
              <a:buSzPct val="50000"/>
              <a:buNone/>
            </a:pPr>
            <a:r>
              <a:rPr lang="en-US" sz="2600" dirty="0" smtClean="0">
                <a:latin typeface="Arial" pitchFamily="34" charset="0"/>
                <a:cs typeface="Arial" pitchFamily="34" charset="0"/>
              </a:rPr>
              <a:t>   </a:t>
            </a:r>
            <a:r>
              <a:rPr lang="it-IT" sz="2400" dirty="0" err="1" smtClean="0">
                <a:cs typeface="Arial" pitchFamily="34" charset="0"/>
              </a:rPr>
              <a:t>Main</a:t>
            </a:r>
            <a:r>
              <a:rPr lang="it-IT" sz="2400" dirty="0" smtClean="0">
                <a:cs typeface="Arial" pitchFamily="34" charset="0"/>
              </a:rPr>
              <a:t> </a:t>
            </a:r>
            <a:r>
              <a:rPr lang="it-IT" sz="2400" dirty="0" err="1" smtClean="0">
                <a:cs typeface="Arial" pitchFamily="34" charset="0"/>
              </a:rPr>
              <a:t>Approach</a:t>
            </a:r>
            <a:r>
              <a:rPr lang="it-IT" sz="2400" dirty="0" smtClean="0">
                <a:cs typeface="Arial" pitchFamily="34" charset="0"/>
              </a:rPr>
              <a:t> </a:t>
            </a:r>
            <a:r>
              <a:rPr lang="it-IT" sz="2400" dirty="0" err="1" smtClean="0">
                <a:cs typeface="Arial" pitchFamily="34" charset="0"/>
              </a:rPr>
              <a:t>to</a:t>
            </a:r>
            <a:r>
              <a:rPr lang="it-IT" sz="2400" dirty="0" smtClean="0">
                <a:cs typeface="Arial" pitchFamily="34" charset="0"/>
              </a:rPr>
              <a:t> LIVE: t</a:t>
            </a:r>
            <a:r>
              <a:rPr lang="en-US" sz="2400" dirty="0" smtClean="0">
                <a:cs typeface="Arial" pitchFamily="34" charset="0"/>
              </a:rPr>
              <a:t>o test if subjects’ </a:t>
            </a:r>
            <a:r>
              <a:rPr lang="en-US" sz="2400" dirty="0" err="1" smtClean="0">
                <a:cs typeface="Arial" pitchFamily="34" charset="0"/>
              </a:rPr>
              <a:t>behaviour</a:t>
            </a:r>
            <a:r>
              <a:rPr lang="en-US" sz="2400" dirty="0" smtClean="0">
                <a:cs typeface="Arial" pitchFamily="34" charset="0"/>
              </a:rPr>
              <a:t> in VE conforms to results of conventional experimentation</a:t>
            </a:r>
          </a:p>
          <a:p>
            <a:pPr>
              <a:spcBef>
                <a:spcPts val="1600"/>
              </a:spcBef>
              <a:buSzPct val="50000"/>
              <a:buNone/>
            </a:pPr>
            <a:r>
              <a:rPr lang="en-US" sz="2400" dirty="0" smtClean="0">
                <a:cs typeface="Arial" pitchFamily="34" charset="0"/>
              </a:rPr>
              <a:t>   “Virtual experiments might be more convenient than lab experiments if he sees people behave in the same way in real-world and virtual experiments” (List 2007)</a:t>
            </a:r>
          </a:p>
          <a:p>
            <a:pPr>
              <a:spcBef>
                <a:spcPts val="1600"/>
              </a:spcBef>
              <a:buSzPct val="50000"/>
              <a:buNone/>
            </a:pPr>
            <a:r>
              <a:rPr lang="en-US" sz="2400" dirty="0" smtClean="0">
                <a:cs typeface="Arial" pitchFamily="34" charset="0"/>
              </a:rPr>
              <a:t>   “Determining where virtual world behavior mimics real world behavior is quite important for methodological reasons.” (</a:t>
            </a:r>
            <a:r>
              <a:rPr lang="en-US" sz="2400" dirty="0" err="1" smtClean="0">
                <a:cs typeface="Arial" pitchFamily="34" charset="0"/>
              </a:rPr>
              <a:t>Castronova</a:t>
            </a:r>
            <a:r>
              <a:rPr lang="en-US" sz="2400" dirty="0" smtClean="0">
                <a:cs typeface="Arial" pitchFamily="34" charset="0"/>
              </a:rPr>
              <a:t> 2008</a:t>
            </a:r>
            <a:r>
              <a:rPr lang="en-US" sz="2800" dirty="0" smtClean="0">
                <a:cs typeface="Arial" pitchFamily="34" charset="0"/>
              </a:rPr>
              <a:t>)</a:t>
            </a:r>
          </a:p>
          <a:p>
            <a:pPr>
              <a:spcBef>
                <a:spcPts val="1600"/>
              </a:spcBef>
              <a:buSzPct val="50000"/>
              <a:buNone/>
            </a:pPr>
            <a:r>
              <a:rPr lang="en-US" sz="2400" dirty="0" smtClean="0">
                <a:cs typeface="Arial" pitchFamily="34" charset="0"/>
              </a:rPr>
              <a:t>   But the difference between virtual and laboratory experiments and between virtual and real behavior is an asset rather than a problem for experimental economics.</a:t>
            </a:r>
          </a:p>
          <a:p>
            <a:pPr>
              <a:spcBef>
                <a:spcPts val="1600"/>
              </a:spcBef>
              <a:buSzPct val="50000"/>
              <a:buNone/>
            </a:pPr>
            <a:endParaRPr lang="it-IT" sz="2400" dirty="0" smtClean="0"/>
          </a:p>
          <a:p>
            <a:pPr>
              <a:spcBef>
                <a:spcPts val="1600"/>
              </a:spcBef>
              <a:buSzPct val="50000"/>
              <a:buNone/>
            </a:pPr>
            <a:endParaRPr lang="en-US" sz="2400" dirty="0" smtClean="0">
              <a:latin typeface="Arial" pitchFamily="34" charset="0"/>
              <a:cs typeface="Arial" pitchFamily="34" charset="0"/>
            </a:endParaRPr>
          </a:p>
          <a:p>
            <a:pPr>
              <a:spcBef>
                <a:spcPts val="1800"/>
              </a:spcBef>
              <a:buSzPct val="50000"/>
              <a:buNone/>
            </a:pPr>
            <a:r>
              <a:rPr lang="en-US" sz="2400" dirty="0" smtClean="0">
                <a:latin typeface="Arial" pitchFamily="34" charset="0"/>
                <a:cs typeface="Arial" pitchFamily="34" charset="0"/>
              </a:rPr>
              <a:t>	</a:t>
            </a:r>
            <a:endParaRPr lang="en-US" sz="2600" dirty="0" smtClean="0">
              <a:latin typeface="Arial" pitchFamily="34" charset="0"/>
              <a:cs typeface="Arial" pitchFamily="34" charset="0"/>
            </a:endParaRPr>
          </a:p>
        </p:txBody>
      </p:sp>
      <p:sp>
        <p:nvSpPr>
          <p:cNvPr id="3" name="Title 2"/>
          <p:cNvSpPr>
            <a:spLocks noGrp="1"/>
          </p:cNvSpPr>
          <p:nvPr>
            <p:ph type="title"/>
          </p:nvPr>
        </p:nvSpPr>
        <p:spPr>
          <a:xfrm>
            <a:off x="251520" y="404664"/>
            <a:ext cx="8229600" cy="778098"/>
          </a:xfrm>
        </p:spPr>
        <p:txBody>
          <a:bodyPr>
            <a:normAutofit fontScale="90000"/>
          </a:bodyPr>
          <a:lstStyle/>
          <a:p>
            <a:pPr algn="ctr"/>
            <a:r>
              <a:rPr lang="it-IT" sz="4000" dirty="0" smtClean="0">
                <a:latin typeface="Arial" pitchFamily="34" charset="0"/>
                <a:cs typeface="Arial" pitchFamily="34" charset="0"/>
              </a:rPr>
              <a:t/>
            </a:r>
            <a:br>
              <a:rPr lang="it-IT" sz="4000" dirty="0" smtClean="0">
                <a:latin typeface="Arial" pitchFamily="34" charset="0"/>
                <a:cs typeface="Arial" pitchFamily="34" charset="0"/>
              </a:rPr>
            </a:br>
            <a:r>
              <a:rPr lang="it-IT" sz="4000" dirty="0" smtClean="0">
                <a:solidFill>
                  <a:srgbClr val="FF0000"/>
                </a:solidFill>
                <a:latin typeface="Arial" pitchFamily="34" charset="0"/>
                <a:cs typeface="Arial" pitchFamily="34" charset="0"/>
              </a:rPr>
              <a:t>4. </a:t>
            </a:r>
            <a:r>
              <a:rPr lang="it-IT" sz="4400" dirty="0" err="1" smtClean="0">
                <a:solidFill>
                  <a:srgbClr val="FF0000"/>
                </a:solidFill>
                <a:ea typeface="Verdana" pitchFamily="34" charset="0"/>
                <a:cs typeface="Arial" pitchFamily="34" charset="0"/>
              </a:rPr>
              <a:t>What</a:t>
            </a:r>
            <a:r>
              <a:rPr lang="it-IT" sz="4400" dirty="0" smtClean="0">
                <a:solidFill>
                  <a:srgbClr val="FF0000"/>
                </a:solidFill>
                <a:ea typeface="Verdana" pitchFamily="34" charset="0"/>
                <a:cs typeface="Arial" pitchFamily="34" charset="0"/>
              </a:rPr>
              <a:t> </a:t>
            </a:r>
            <a:r>
              <a:rPr lang="it-IT" sz="4400" dirty="0">
                <a:solidFill>
                  <a:srgbClr val="FF0000"/>
                </a:solidFill>
                <a:ea typeface="Verdana" pitchFamily="34" charset="0"/>
                <a:cs typeface="Arial" pitchFamily="34" charset="0"/>
              </a:rPr>
              <a:t>future? A </a:t>
            </a:r>
            <a:r>
              <a:rPr lang="it-IT" sz="4400" dirty="0" err="1">
                <a:solidFill>
                  <a:srgbClr val="FF0000"/>
                </a:solidFill>
                <a:ea typeface="Verdana" pitchFamily="34" charset="0"/>
                <a:cs typeface="Arial" pitchFamily="34" charset="0"/>
              </a:rPr>
              <a:t>modest</a:t>
            </a:r>
            <a:r>
              <a:rPr lang="it-IT" sz="4400" dirty="0">
                <a:solidFill>
                  <a:srgbClr val="FF0000"/>
                </a:solidFill>
                <a:ea typeface="Verdana" pitchFamily="34" charset="0"/>
                <a:cs typeface="Arial" pitchFamily="34" charset="0"/>
              </a:rPr>
              <a:t> </a:t>
            </a:r>
            <a:r>
              <a:rPr lang="it-IT" sz="4400" dirty="0" err="1" smtClean="0">
                <a:solidFill>
                  <a:srgbClr val="FF0000"/>
                </a:solidFill>
                <a:ea typeface="Verdana" pitchFamily="34" charset="0"/>
                <a:cs typeface="Arial" pitchFamily="34" charset="0"/>
              </a:rPr>
              <a:t>approach</a:t>
            </a:r>
            <a:r>
              <a:rPr lang="it-IT" sz="4400" dirty="0" smtClean="0">
                <a:solidFill>
                  <a:srgbClr val="FF0000"/>
                </a:solidFill>
                <a:cs typeface="Arial" pitchFamily="34" charset="0"/>
              </a:rPr>
              <a:t/>
            </a:r>
            <a:br>
              <a:rPr lang="it-IT" sz="4400" dirty="0" smtClean="0">
                <a:solidFill>
                  <a:srgbClr val="FF0000"/>
                </a:solidFill>
                <a:cs typeface="Arial" pitchFamily="34" charset="0"/>
              </a:rPr>
            </a:br>
            <a:endParaRPr lang="it-IT" sz="4400" dirty="0">
              <a:solidFill>
                <a:srgbClr val="FF0000"/>
              </a:solidFill>
              <a:cs typeface="Arial" pitchFamily="34" charset="0"/>
            </a:endParaRPr>
          </a:p>
        </p:txBody>
      </p:sp>
    </p:spTree>
    <p:extLst>
      <p:ext uri="{BB962C8B-B14F-4D97-AF65-F5344CB8AC3E}">
        <p14:creationId xmlns:p14="http://schemas.microsoft.com/office/powerpoint/2010/main" val="154653415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460432" cy="1143000"/>
          </a:xfrm>
        </p:spPr>
        <p:txBody>
          <a:bodyPr>
            <a:normAutofit/>
          </a:bodyPr>
          <a:lstStyle/>
          <a:p>
            <a:pPr algn="ctr"/>
            <a:r>
              <a:rPr lang="it-IT" sz="4000" dirty="0" smtClean="0">
                <a:solidFill>
                  <a:srgbClr val="0070C0"/>
                </a:solidFill>
                <a:latin typeface="Arial" pitchFamily="34" charset="0"/>
                <a:cs typeface="Arial" pitchFamily="34" charset="0"/>
              </a:rPr>
              <a:t>The </a:t>
            </a:r>
            <a:r>
              <a:rPr lang="it-IT" sz="4000" dirty="0" err="1" smtClean="0">
                <a:solidFill>
                  <a:srgbClr val="0070C0"/>
                </a:solidFill>
                <a:latin typeface="Arial" pitchFamily="34" charset="0"/>
                <a:cs typeface="Arial" pitchFamily="34" charset="0"/>
              </a:rPr>
              <a:t>pros</a:t>
            </a:r>
            <a:r>
              <a:rPr lang="it-IT" sz="4000" dirty="0" smtClean="0">
                <a:solidFill>
                  <a:srgbClr val="0070C0"/>
                </a:solidFill>
                <a:latin typeface="Arial" pitchFamily="34" charset="0"/>
                <a:cs typeface="Arial" pitchFamily="34" charset="0"/>
              </a:rPr>
              <a:t> of VR</a:t>
            </a:r>
            <a:endParaRPr lang="it-IT" sz="4000" dirty="0">
              <a:solidFill>
                <a:srgbClr val="0070C0"/>
              </a:solidFill>
              <a:latin typeface="Arial" pitchFamily="34" charset="0"/>
              <a:cs typeface="Arial" pitchFamily="34" charset="0"/>
            </a:endParaRPr>
          </a:p>
        </p:txBody>
      </p:sp>
      <p:sp>
        <p:nvSpPr>
          <p:cNvPr id="2" name="Content Placeholder 1"/>
          <p:cNvSpPr>
            <a:spLocks noGrp="1"/>
          </p:cNvSpPr>
          <p:nvPr>
            <p:ph idx="1"/>
          </p:nvPr>
        </p:nvSpPr>
        <p:spPr>
          <a:xfrm>
            <a:off x="107504" y="1600200"/>
            <a:ext cx="8352928" cy="4800600"/>
          </a:xfrm>
        </p:spPr>
        <p:txBody>
          <a:bodyPr>
            <a:noAutofit/>
          </a:bodyPr>
          <a:lstStyle/>
          <a:p>
            <a:pPr>
              <a:lnSpc>
                <a:spcPct val="150000"/>
              </a:lnSpc>
              <a:spcBef>
                <a:spcPts val="1200"/>
              </a:spcBef>
              <a:spcAft>
                <a:spcPts val="1200"/>
              </a:spcAft>
              <a:buSzPct val="50000"/>
              <a:buBlip>
                <a:blip r:embed="rId3"/>
              </a:buBlip>
            </a:pPr>
            <a:r>
              <a:rPr lang="en-US" sz="2600" dirty="0" smtClean="0">
                <a:latin typeface="Arial" pitchFamily="34" charset="0"/>
                <a:cs typeface="Arial" pitchFamily="34" charset="0"/>
              </a:rPr>
              <a:t>Providing more context and less simple settings</a:t>
            </a:r>
          </a:p>
          <a:p>
            <a:pPr>
              <a:lnSpc>
                <a:spcPct val="150000"/>
              </a:lnSpc>
              <a:spcBef>
                <a:spcPts val="1200"/>
              </a:spcBef>
              <a:spcAft>
                <a:spcPts val="1200"/>
              </a:spcAft>
              <a:buSzPct val="50000"/>
              <a:buBlip>
                <a:blip r:embed="rId3"/>
              </a:buBlip>
            </a:pPr>
            <a:r>
              <a:rPr lang="en-US" sz="2600" dirty="0" smtClean="0">
                <a:latin typeface="Arial" pitchFamily="34" charset="0"/>
                <a:cs typeface="Arial" pitchFamily="34" charset="0"/>
              </a:rPr>
              <a:t>No involuntary non-verbal communication (avatars)</a:t>
            </a:r>
          </a:p>
          <a:p>
            <a:pPr lvl="0">
              <a:lnSpc>
                <a:spcPct val="150000"/>
              </a:lnSpc>
              <a:spcBef>
                <a:spcPts val="1200"/>
              </a:spcBef>
              <a:spcAft>
                <a:spcPts val="1200"/>
              </a:spcAft>
              <a:buSzPct val="50000"/>
              <a:buBlip>
                <a:blip r:embed="rId3"/>
              </a:buBlip>
            </a:pPr>
            <a:r>
              <a:rPr lang="en-US" sz="2600" dirty="0" smtClean="0">
                <a:latin typeface="Arial" pitchFamily="34" charset="0"/>
                <a:cs typeface="Arial" pitchFamily="34" charset="0"/>
              </a:rPr>
              <a:t>Wider and heterogeneous subjects pool (virtual worlds - LIVE)</a:t>
            </a:r>
          </a:p>
          <a:p>
            <a:pPr>
              <a:lnSpc>
                <a:spcPct val="150000"/>
              </a:lnSpc>
              <a:spcBef>
                <a:spcPts val="1200"/>
              </a:spcBef>
              <a:spcAft>
                <a:spcPts val="1200"/>
              </a:spcAft>
              <a:buSzPct val="50000"/>
              <a:buBlip>
                <a:blip r:embed="rId3"/>
              </a:buBlip>
            </a:pPr>
            <a:r>
              <a:rPr lang="en-US" sz="2600" dirty="0" smtClean="0">
                <a:latin typeface="Arial" pitchFamily="34" charset="0"/>
                <a:cs typeface="Arial" pitchFamily="34" charset="0"/>
              </a:rPr>
              <a:t>Tool for detecting cognitive biases and for nudging</a:t>
            </a:r>
          </a:p>
          <a:p>
            <a:pPr>
              <a:lnSpc>
                <a:spcPct val="150000"/>
              </a:lnSpc>
              <a:spcBef>
                <a:spcPts val="1200"/>
              </a:spcBef>
              <a:spcAft>
                <a:spcPts val="1200"/>
              </a:spcAft>
              <a:buSzPct val="50000"/>
              <a:buBlip>
                <a:blip r:embed="rId3"/>
              </a:buBlip>
            </a:pPr>
            <a:r>
              <a:rPr lang="en-US" sz="2600" dirty="0" smtClean="0">
                <a:latin typeface="Arial" pitchFamily="34" charset="0"/>
                <a:cs typeface="Arial" pitchFamily="34" charset="0"/>
              </a:rPr>
              <a:t>Simulations of </a:t>
            </a:r>
            <a:r>
              <a:rPr lang="en-US" sz="2600" dirty="0" err="1" smtClean="0">
                <a:latin typeface="Arial" pitchFamily="34" charset="0"/>
                <a:cs typeface="Arial" pitchFamily="34" charset="0"/>
              </a:rPr>
              <a:t>intertemporal</a:t>
            </a:r>
            <a:r>
              <a:rPr lang="en-US" sz="2600" dirty="0" smtClean="0">
                <a:latin typeface="Arial" pitchFamily="34" charset="0"/>
                <a:cs typeface="Arial" pitchFamily="34" charset="0"/>
              </a:rPr>
              <a:t> choice</a:t>
            </a:r>
          </a:p>
          <a:p>
            <a:pPr lvl="0">
              <a:lnSpc>
                <a:spcPct val="150000"/>
              </a:lnSpc>
              <a:spcBef>
                <a:spcPts val="1200"/>
              </a:spcBef>
              <a:spcAft>
                <a:spcPts val="1200"/>
              </a:spcAft>
              <a:buSzPct val="50000"/>
              <a:buBlip>
                <a:blip r:embed="rId3"/>
              </a:buBlip>
            </a:pPr>
            <a:endParaRPr lang="en-US" sz="26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88640"/>
            <a:ext cx="8460432" cy="1143000"/>
          </a:xfrm>
        </p:spPr>
        <p:txBody>
          <a:bodyPr>
            <a:normAutofit/>
          </a:bodyPr>
          <a:lstStyle/>
          <a:p>
            <a:pPr algn="ctr"/>
            <a:r>
              <a:rPr lang="it-IT" sz="4000" dirty="0" smtClean="0">
                <a:solidFill>
                  <a:srgbClr val="0070C0"/>
                </a:solidFill>
                <a:latin typeface="Arial" pitchFamily="34" charset="0"/>
                <a:cs typeface="Arial" pitchFamily="34" charset="0"/>
              </a:rPr>
              <a:t>The </a:t>
            </a:r>
            <a:r>
              <a:rPr lang="it-IT" sz="4000" dirty="0" err="1" smtClean="0">
                <a:solidFill>
                  <a:srgbClr val="0070C0"/>
                </a:solidFill>
                <a:latin typeface="Arial" pitchFamily="34" charset="0"/>
                <a:cs typeface="Arial" pitchFamily="34" charset="0"/>
              </a:rPr>
              <a:t>cons</a:t>
            </a:r>
            <a:r>
              <a:rPr lang="it-IT" sz="4000" dirty="0" smtClean="0">
                <a:solidFill>
                  <a:srgbClr val="0070C0"/>
                </a:solidFill>
                <a:latin typeface="Arial" pitchFamily="34" charset="0"/>
                <a:cs typeface="Arial" pitchFamily="34" charset="0"/>
              </a:rPr>
              <a:t> of VR</a:t>
            </a:r>
            <a:endParaRPr lang="it-IT" sz="4000" dirty="0">
              <a:solidFill>
                <a:srgbClr val="0070C0"/>
              </a:solidFill>
            </a:endParaRPr>
          </a:p>
        </p:txBody>
      </p:sp>
      <p:sp>
        <p:nvSpPr>
          <p:cNvPr id="2" name="Content Placeholder 1"/>
          <p:cNvSpPr>
            <a:spLocks noGrp="1"/>
          </p:cNvSpPr>
          <p:nvPr>
            <p:ph idx="1"/>
          </p:nvPr>
        </p:nvSpPr>
        <p:spPr/>
        <p:txBody>
          <a:bodyPr>
            <a:normAutofit fontScale="92500"/>
          </a:bodyPr>
          <a:lstStyle/>
          <a:p>
            <a:pPr>
              <a:lnSpc>
                <a:spcPct val="150000"/>
              </a:lnSpc>
              <a:spcBef>
                <a:spcPts val="1200"/>
              </a:spcBef>
              <a:spcAft>
                <a:spcPts val="1200"/>
              </a:spcAft>
              <a:buSzPct val="50000"/>
              <a:buBlip>
                <a:blip r:embed="rId2"/>
              </a:buBlip>
            </a:pPr>
            <a:r>
              <a:rPr lang="en-US" sz="2600" dirty="0" smtClean="0">
                <a:latin typeface="Arial" pitchFamily="34" charset="0"/>
                <a:cs typeface="Arial" pitchFamily="34" charset="0"/>
              </a:rPr>
              <a:t>Virtual situations project a game-like atmosphere</a:t>
            </a:r>
            <a:endParaRPr lang="en-US" sz="2600" b="1" dirty="0" smtClean="0">
              <a:latin typeface="Arial" pitchFamily="34" charset="0"/>
              <a:cs typeface="Arial" pitchFamily="34" charset="0"/>
            </a:endParaRPr>
          </a:p>
          <a:p>
            <a:pPr fontAlgn="auto">
              <a:lnSpc>
                <a:spcPct val="150000"/>
              </a:lnSpc>
              <a:spcBef>
                <a:spcPts val="1200"/>
              </a:spcBef>
              <a:spcAft>
                <a:spcPts val="1200"/>
              </a:spcAft>
              <a:buSzPct val="50000"/>
              <a:buBlip>
                <a:blip r:embed="rId2"/>
              </a:buBlip>
            </a:pPr>
            <a:r>
              <a:rPr lang="en-US" sz="2600" dirty="0" smtClean="0">
                <a:latin typeface="Arial" pitchFamily="34" charset="0"/>
                <a:cs typeface="Arial" pitchFamily="34" charset="0"/>
              </a:rPr>
              <a:t>Proteus effect / </a:t>
            </a:r>
            <a:r>
              <a:rPr lang="en-US" sz="2600" dirty="0" err="1" smtClean="0">
                <a:latin typeface="Arial" pitchFamily="34" charset="0"/>
                <a:cs typeface="Arial" pitchFamily="34" charset="0"/>
              </a:rPr>
              <a:t>deindividuation</a:t>
            </a:r>
            <a:r>
              <a:rPr lang="en-US" sz="2600" dirty="0" smtClean="0">
                <a:latin typeface="Arial" pitchFamily="34" charset="0"/>
                <a:cs typeface="Arial" pitchFamily="34" charset="0"/>
              </a:rPr>
              <a:t> (also an asset)</a:t>
            </a:r>
            <a:endParaRPr lang="it-IT" sz="2600" dirty="0" smtClean="0">
              <a:latin typeface="Arial" pitchFamily="34" charset="0"/>
              <a:cs typeface="Arial" pitchFamily="34" charset="0"/>
            </a:endParaRPr>
          </a:p>
          <a:p>
            <a:pPr>
              <a:lnSpc>
                <a:spcPct val="150000"/>
              </a:lnSpc>
              <a:spcBef>
                <a:spcPts val="1200"/>
              </a:spcBef>
              <a:spcAft>
                <a:spcPts val="1200"/>
              </a:spcAft>
              <a:buSzPct val="50000"/>
              <a:buBlip>
                <a:blip r:embed="rId2"/>
              </a:buBlip>
            </a:pPr>
            <a:r>
              <a:rPr lang="en-US" sz="2600" dirty="0" smtClean="0">
                <a:latin typeface="Arial" pitchFamily="34" charset="0"/>
                <a:cs typeface="Arial" pitchFamily="34" charset="0"/>
              </a:rPr>
              <a:t>It is difficult to establish subjects’ trust in computers </a:t>
            </a:r>
          </a:p>
          <a:p>
            <a:pPr>
              <a:lnSpc>
                <a:spcPct val="150000"/>
              </a:lnSpc>
              <a:spcBef>
                <a:spcPts val="1200"/>
              </a:spcBef>
              <a:spcAft>
                <a:spcPts val="1200"/>
              </a:spcAft>
              <a:buSzPct val="50000"/>
              <a:buBlip>
                <a:blip r:embed="rId2"/>
              </a:buBlip>
            </a:pPr>
            <a:r>
              <a:rPr lang="en-US" sz="2600" dirty="0" smtClean="0">
                <a:latin typeface="Arial" pitchFamily="34" charset="0"/>
                <a:cs typeface="Arial" pitchFamily="34" charset="0"/>
              </a:rPr>
              <a:t>Subjects’ identity cannot  be checked (virtual worlds)</a:t>
            </a:r>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003232" cy="1143000"/>
          </a:xfrm>
        </p:spPr>
        <p:txBody>
          <a:bodyPr/>
          <a:lstStyle/>
          <a:p>
            <a:pPr algn="ctr"/>
            <a:r>
              <a:rPr lang="it-IT" dirty="0"/>
              <a:t> </a:t>
            </a:r>
            <a:r>
              <a:rPr lang="it-IT" sz="4000" dirty="0" smtClean="0">
                <a:solidFill>
                  <a:srgbClr val="0070C0"/>
                </a:solidFill>
              </a:rPr>
              <a:t>LIVE for </a:t>
            </a:r>
            <a:r>
              <a:rPr lang="it-IT" sz="4000" dirty="0" err="1" smtClean="0">
                <a:solidFill>
                  <a:srgbClr val="0070C0"/>
                </a:solidFill>
              </a:rPr>
              <a:t>nudging</a:t>
            </a:r>
            <a:endParaRPr lang="it-IT" sz="4000" dirty="0">
              <a:solidFill>
                <a:srgbClr val="0070C0"/>
              </a:solidFill>
            </a:endParaRPr>
          </a:p>
        </p:txBody>
      </p:sp>
      <p:sp>
        <p:nvSpPr>
          <p:cNvPr id="3" name="Segnaposto contenuto 2"/>
          <p:cNvSpPr>
            <a:spLocks noGrp="1"/>
          </p:cNvSpPr>
          <p:nvPr>
            <p:ph idx="1"/>
          </p:nvPr>
        </p:nvSpPr>
        <p:spPr>
          <a:xfrm>
            <a:off x="457200" y="1340768"/>
            <a:ext cx="7620000" cy="5060032"/>
          </a:xfrm>
        </p:spPr>
        <p:txBody>
          <a:bodyPr/>
          <a:lstStyle/>
          <a:p>
            <a:r>
              <a:rPr lang="en-US" dirty="0"/>
              <a:t>LIVE are appropriate to test how individuals adjust the decision pattern adopted in real settings and how they modify behavior, because the weaker sense of presence enhances mental readiness and facilitate the objectivity in evaluating virtual scenarios while partially weakening the effect of cognitive </a:t>
            </a:r>
            <a:r>
              <a:rPr lang="en-US" dirty="0" smtClean="0"/>
              <a:t>biases</a:t>
            </a:r>
          </a:p>
          <a:p>
            <a:endParaRPr lang="en-US" dirty="0" smtClean="0"/>
          </a:p>
          <a:p>
            <a:r>
              <a:rPr lang="en-US" dirty="0" smtClean="0"/>
              <a:t>In </a:t>
            </a:r>
            <a:r>
              <a:rPr lang="en-US" dirty="0"/>
              <a:t>this perspective, a promising field of application of virtual reality experiments concerns the efficacy of empirical nudges, </a:t>
            </a:r>
            <a:r>
              <a:rPr lang="en-US" dirty="0" smtClean="0"/>
              <a:t>as behavioral </a:t>
            </a:r>
            <a:r>
              <a:rPr lang="en-US" dirty="0"/>
              <a:t>change interventions aimed at influencing choices by making use of flaws in individual decision-making</a:t>
            </a:r>
            <a:r>
              <a:rPr lang="en-US" dirty="0" smtClean="0"/>
              <a:t>.</a:t>
            </a:r>
          </a:p>
          <a:p>
            <a:endParaRPr lang="en-US" dirty="0" smtClean="0"/>
          </a:p>
          <a:p>
            <a:r>
              <a:rPr lang="en-US" dirty="0" smtClean="0"/>
              <a:t>The </a:t>
            </a:r>
            <a:r>
              <a:rPr lang="en-US" dirty="0"/>
              <a:t>same approach can be applied to study experimentally intertemporal choice. </a:t>
            </a:r>
            <a:endParaRPr lang="it-IT" dirty="0"/>
          </a:p>
        </p:txBody>
      </p:sp>
      <p:sp>
        <p:nvSpPr>
          <p:cNvPr id="4" name="Segnaposto numero diapositiva 3"/>
          <p:cNvSpPr>
            <a:spLocks noGrp="1"/>
          </p:cNvSpPr>
          <p:nvPr>
            <p:ph type="sldNum" sz="quarter" idx="10"/>
          </p:nvPr>
        </p:nvSpPr>
        <p:spPr/>
        <p:txBody>
          <a:bodyPr/>
          <a:lstStyle/>
          <a:p>
            <a:pPr>
              <a:defRPr/>
            </a:pPr>
            <a:fld id="{FD161979-71A2-46F3-B15F-610A12FAE53F}" type="slidenum">
              <a:rPr lang="it-IT" smtClean="0"/>
              <a:pPr>
                <a:defRPr/>
              </a:pPr>
              <a:t>59</a:t>
            </a:fld>
            <a:endParaRPr lang="it-IT"/>
          </a:p>
        </p:txBody>
      </p:sp>
    </p:spTree>
    <p:extLst>
      <p:ext uri="{BB962C8B-B14F-4D97-AF65-F5344CB8AC3E}">
        <p14:creationId xmlns:p14="http://schemas.microsoft.com/office/powerpoint/2010/main" val="16696037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000" dirty="0" smtClean="0">
                <a:solidFill>
                  <a:srgbClr val="0070C0"/>
                </a:solidFill>
              </a:rPr>
              <a:t>HIVE for </a:t>
            </a:r>
            <a:r>
              <a:rPr lang="it-IT" sz="4000" dirty="0" err="1" smtClean="0">
                <a:solidFill>
                  <a:srgbClr val="0070C0"/>
                </a:solidFill>
              </a:rPr>
              <a:t>eliciting</a:t>
            </a:r>
            <a:r>
              <a:rPr lang="it-IT" sz="4000" dirty="0" smtClean="0">
                <a:solidFill>
                  <a:srgbClr val="0070C0"/>
                </a:solidFill>
              </a:rPr>
              <a:t> </a:t>
            </a:r>
            <a:r>
              <a:rPr lang="it-IT" sz="4000" dirty="0" err="1" smtClean="0">
                <a:solidFill>
                  <a:srgbClr val="0070C0"/>
                </a:solidFill>
              </a:rPr>
              <a:t>biases</a:t>
            </a:r>
            <a:endParaRPr lang="it-IT" sz="4000" dirty="0">
              <a:solidFill>
                <a:srgbClr val="0070C0"/>
              </a:solidFill>
            </a:endParaRPr>
          </a:p>
        </p:txBody>
      </p:sp>
      <p:sp>
        <p:nvSpPr>
          <p:cNvPr id="3" name="Segnaposto contenuto 2"/>
          <p:cNvSpPr>
            <a:spLocks noGrp="1"/>
          </p:cNvSpPr>
          <p:nvPr>
            <p:ph idx="1"/>
          </p:nvPr>
        </p:nvSpPr>
        <p:spPr>
          <a:xfrm>
            <a:off x="395536" y="1556792"/>
            <a:ext cx="7620000" cy="4944616"/>
          </a:xfrm>
        </p:spPr>
        <p:txBody>
          <a:bodyPr/>
          <a:lstStyle/>
          <a:p>
            <a:r>
              <a:rPr lang="en-US" dirty="0" smtClean="0"/>
              <a:t>HIVE can provide better evidence on how individuals react in risky situations or how misperceptions are formed</a:t>
            </a:r>
          </a:p>
          <a:p>
            <a:endParaRPr lang="en-US" dirty="0"/>
          </a:p>
          <a:p>
            <a:r>
              <a:rPr lang="en-US" dirty="0" smtClean="0"/>
              <a:t>Full immersion is more appropriate to detect which types of context activate automatic and unconscious decision patterns</a:t>
            </a:r>
          </a:p>
          <a:p>
            <a:endParaRPr lang="en-US" dirty="0" smtClean="0"/>
          </a:p>
          <a:p>
            <a:r>
              <a:rPr lang="en-US" dirty="0" smtClean="0"/>
              <a:t>The deep sense of immersion, which conveys the feeling of being here, makes individuals experience emotional engagement and adopt the heuristically driven behavior induced by the experimental cues before </a:t>
            </a:r>
            <a:r>
              <a:rPr lang="en-US" dirty="0"/>
              <a:t>they </a:t>
            </a:r>
            <a:r>
              <a:rPr lang="en-US" dirty="0" smtClean="0"/>
              <a:t>consciously </a:t>
            </a:r>
            <a:r>
              <a:rPr lang="it-IT" dirty="0" err="1" smtClean="0"/>
              <a:t>reason</a:t>
            </a:r>
            <a:r>
              <a:rPr lang="it-IT" dirty="0" smtClean="0"/>
              <a:t> </a:t>
            </a:r>
            <a:r>
              <a:rPr lang="it-IT" dirty="0"/>
              <a:t>out the </a:t>
            </a:r>
            <a:r>
              <a:rPr lang="it-IT" dirty="0" smtClean="0"/>
              <a:t>situation</a:t>
            </a:r>
            <a:endParaRPr lang="en-US" dirty="0" smtClean="0"/>
          </a:p>
          <a:p>
            <a:endParaRPr lang="it-IT" dirty="0"/>
          </a:p>
        </p:txBody>
      </p:sp>
      <p:sp>
        <p:nvSpPr>
          <p:cNvPr id="4" name="Segnaposto numero diapositiva 3"/>
          <p:cNvSpPr>
            <a:spLocks noGrp="1"/>
          </p:cNvSpPr>
          <p:nvPr>
            <p:ph type="sldNum" sz="quarter" idx="10"/>
          </p:nvPr>
        </p:nvSpPr>
        <p:spPr/>
        <p:txBody>
          <a:bodyPr/>
          <a:lstStyle/>
          <a:p>
            <a:pPr>
              <a:defRPr/>
            </a:pPr>
            <a:fld id="{FD161979-71A2-46F3-B15F-610A12FAE53F}" type="slidenum">
              <a:rPr lang="it-IT" smtClean="0"/>
              <a:pPr>
                <a:defRPr/>
              </a:pPr>
              <a:t>60</a:t>
            </a:fld>
            <a:endParaRPr lang="it-IT"/>
          </a:p>
        </p:txBody>
      </p:sp>
    </p:spTree>
    <p:extLst>
      <p:ext uri="{BB962C8B-B14F-4D97-AF65-F5344CB8AC3E}">
        <p14:creationId xmlns:p14="http://schemas.microsoft.com/office/powerpoint/2010/main" val="21142456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solidFill>
                  <a:srgbClr val="0070C0"/>
                </a:solidFill>
              </a:rPr>
              <a:t>The best </a:t>
            </a:r>
            <a:r>
              <a:rPr lang="it-IT" dirty="0" err="1" smtClean="0">
                <a:solidFill>
                  <a:srgbClr val="0070C0"/>
                </a:solidFill>
              </a:rPr>
              <a:t>approach</a:t>
            </a:r>
            <a:r>
              <a:rPr lang="it-IT" dirty="0" smtClean="0">
                <a:solidFill>
                  <a:srgbClr val="0070C0"/>
                </a:solidFill>
              </a:rPr>
              <a:t>?</a:t>
            </a:r>
            <a:endParaRPr lang="it-IT" dirty="0">
              <a:solidFill>
                <a:srgbClr val="0070C0"/>
              </a:solidFill>
            </a:endParaRPr>
          </a:p>
        </p:txBody>
      </p:sp>
      <p:sp>
        <p:nvSpPr>
          <p:cNvPr id="3" name="Segnaposto contenuto 2"/>
          <p:cNvSpPr>
            <a:spLocks noGrp="1"/>
          </p:cNvSpPr>
          <p:nvPr>
            <p:ph idx="1"/>
          </p:nvPr>
        </p:nvSpPr>
        <p:spPr/>
        <p:txBody>
          <a:bodyPr/>
          <a:lstStyle/>
          <a:p>
            <a:r>
              <a:rPr lang="en-US" dirty="0" smtClean="0"/>
              <a:t>The preferable approach to turn the novelty of virtual reality into an actual tool is to be unpretentious</a:t>
            </a:r>
          </a:p>
          <a:p>
            <a:endParaRPr lang="en-US" dirty="0"/>
          </a:p>
          <a:p>
            <a:r>
              <a:rPr lang="en-US" dirty="0" smtClean="0"/>
              <a:t>It is probably a mistake to use VR to build the bridge between the field and the lab</a:t>
            </a:r>
          </a:p>
          <a:p>
            <a:endParaRPr lang="en-US" dirty="0" smtClean="0"/>
          </a:p>
          <a:p>
            <a:r>
              <a:rPr lang="en-US" dirty="0" smtClean="0"/>
              <a:t> It is also to assume that participants behave </a:t>
            </a:r>
            <a:r>
              <a:rPr lang="en-US" dirty="0"/>
              <a:t>in VR as they would do in similar </a:t>
            </a:r>
            <a:r>
              <a:rPr lang="en-US" dirty="0" smtClean="0"/>
              <a:t>circumstances </a:t>
            </a:r>
            <a:r>
              <a:rPr lang="it-IT" dirty="0" smtClean="0"/>
              <a:t>in reality</a:t>
            </a:r>
          </a:p>
          <a:p>
            <a:endParaRPr lang="en-US" dirty="0"/>
          </a:p>
          <a:p>
            <a:r>
              <a:rPr lang="en-US" dirty="0"/>
              <a:t>The difference between virtual and laboratory experiments and between virtual and real behavior </a:t>
            </a:r>
            <a:r>
              <a:rPr lang="en-US" dirty="0" smtClean="0"/>
              <a:t>may be an </a:t>
            </a:r>
            <a:r>
              <a:rPr lang="en-US" dirty="0"/>
              <a:t>asset rather than a problem for experimental economics</a:t>
            </a:r>
            <a:r>
              <a:rPr lang="en-US" sz="2400" dirty="0" smtClean="0">
                <a:latin typeface="Arial" pitchFamily="34" charset="0"/>
                <a:cs typeface="Arial" pitchFamily="34" charset="0"/>
              </a:rPr>
              <a:t>. </a:t>
            </a:r>
          </a:p>
          <a:p>
            <a:endParaRPr lang="en-US" sz="2400" dirty="0" smtClean="0">
              <a:latin typeface="Arial" pitchFamily="34" charset="0"/>
              <a:cs typeface="Arial" pitchFamily="34" charset="0"/>
            </a:endParaRPr>
          </a:p>
          <a:p>
            <a:pPr marL="114300" indent="0">
              <a:buNone/>
            </a:pPr>
            <a:endParaRPr lang="it-IT" dirty="0"/>
          </a:p>
        </p:txBody>
      </p:sp>
      <p:sp>
        <p:nvSpPr>
          <p:cNvPr id="4" name="Segnaposto numero diapositiva 3"/>
          <p:cNvSpPr>
            <a:spLocks noGrp="1"/>
          </p:cNvSpPr>
          <p:nvPr>
            <p:ph type="sldNum" sz="quarter" idx="10"/>
          </p:nvPr>
        </p:nvSpPr>
        <p:spPr/>
        <p:txBody>
          <a:bodyPr/>
          <a:lstStyle/>
          <a:p>
            <a:pPr>
              <a:defRPr/>
            </a:pPr>
            <a:fld id="{FD161979-71A2-46F3-B15F-610A12FAE53F}" type="slidenum">
              <a:rPr lang="it-IT" smtClean="0"/>
              <a:pPr>
                <a:defRPr/>
              </a:pPr>
              <a:t>61</a:t>
            </a:fld>
            <a:endParaRPr lang="it-IT"/>
          </a:p>
        </p:txBody>
      </p:sp>
    </p:spTree>
    <p:extLst>
      <p:ext uri="{BB962C8B-B14F-4D97-AF65-F5344CB8AC3E}">
        <p14:creationId xmlns:p14="http://schemas.microsoft.com/office/powerpoint/2010/main" val="15252909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000" dirty="0" smtClean="0">
                <a:solidFill>
                  <a:srgbClr val="0070C0"/>
                </a:solidFill>
              </a:rPr>
              <a:t>How VR in </a:t>
            </a:r>
            <a:r>
              <a:rPr lang="it-IT" sz="4000" dirty="0" err="1" smtClean="0">
                <a:solidFill>
                  <a:srgbClr val="0070C0"/>
                </a:solidFill>
              </a:rPr>
              <a:t>economics</a:t>
            </a:r>
            <a:r>
              <a:rPr lang="it-IT" sz="4000" dirty="0" smtClean="0">
                <a:solidFill>
                  <a:srgbClr val="0070C0"/>
                </a:solidFill>
              </a:rPr>
              <a:t>?</a:t>
            </a:r>
            <a:endParaRPr lang="it-IT" sz="4000" dirty="0">
              <a:solidFill>
                <a:srgbClr val="0070C0"/>
              </a:solidFill>
            </a:endParaRPr>
          </a:p>
        </p:txBody>
      </p:sp>
      <p:sp>
        <p:nvSpPr>
          <p:cNvPr id="3" name="Segnaposto contenuto 2"/>
          <p:cNvSpPr>
            <a:spLocks noGrp="1"/>
          </p:cNvSpPr>
          <p:nvPr>
            <p:ph idx="1"/>
          </p:nvPr>
        </p:nvSpPr>
        <p:spPr>
          <a:xfrm>
            <a:off x="467544" y="1268760"/>
            <a:ext cx="7620000" cy="4872608"/>
          </a:xfrm>
        </p:spPr>
        <p:txBody>
          <a:bodyPr/>
          <a:lstStyle/>
          <a:p>
            <a:r>
              <a:rPr lang="en-US" dirty="0"/>
              <a:t>The same modesty of the early years of experimental economics</a:t>
            </a:r>
          </a:p>
          <a:p>
            <a:endParaRPr lang="en-US" dirty="0" smtClean="0"/>
          </a:p>
          <a:p>
            <a:r>
              <a:rPr lang="en-US" dirty="0" smtClean="0"/>
              <a:t>Internal validity  vs. external validity</a:t>
            </a:r>
          </a:p>
          <a:p>
            <a:endParaRPr lang="en-US" dirty="0"/>
          </a:p>
          <a:p>
            <a:r>
              <a:rPr lang="en-US" dirty="0" smtClean="0"/>
              <a:t>Smith’s  and </a:t>
            </a:r>
            <a:r>
              <a:rPr lang="en-US" dirty="0" err="1" smtClean="0"/>
              <a:t>Plott’s</a:t>
            </a:r>
            <a:r>
              <a:rPr lang="en-US" dirty="0" smtClean="0"/>
              <a:t> market games  (external validity)</a:t>
            </a:r>
          </a:p>
          <a:p>
            <a:endParaRPr lang="en-US" dirty="0" smtClean="0"/>
          </a:p>
          <a:p>
            <a:r>
              <a:rPr lang="en-US" dirty="0" smtClean="0"/>
              <a:t>Game </a:t>
            </a:r>
            <a:r>
              <a:rPr lang="en-US" dirty="0"/>
              <a:t>theory provided models easily testable in the lab to check if behavioral implications of these models fit what happens in the real </a:t>
            </a:r>
            <a:r>
              <a:rPr lang="en-US" dirty="0" smtClean="0"/>
              <a:t>world  (internal validity)</a:t>
            </a:r>
            <a:endParaRPr lang="it-IT" dirty="0"/>
          </a:p>
          <a:p>
            <a:endParaRPr lang="it-IT" dirty="0"/>
          </a:p>
          <a:p>
            <a:r>
              <a:rPr lang="en-US" sz="2400" dirty="0" smtClean="0">
                <a:cs typeface="Arial" pitchFamily="34" charset="0"/>
              </a:rPr>
              <a:t>Which model is better for VR experiments in economic experiments?</a:t>
            </a:r>
          </a:p>
          <a:p>
            <a:pPr marL="114300" indent="0">
              <a:buNone/>
            </a:pPr>
            <a:endParaRPr lang="it-IT" dirty="0"/>
          </a:p>
        </p:txBody>
      </p:sp>
      <p:sp>
        <p:nvSpPr>
          <p:cNvPr id="4" name="Segnaposto numero diapositiva 3"/>
          <p:cNvSpPr>
            <a:spLocks noGrp="1"/>
          </p:cNvSpPr>
          <p:nvPr>
            <p:ph type="sldNum" sz="quarter" idx="10"/>
          </p:nvPr>
        </p:nvSpPr>
        <p:spPr/>
        <p:txBody>
          <a:bodyPr/>
          <a:lstStyle/>
          <a:p>
            <a:pPr>
              <a:defRPr/>
            </a:pPr>
            <a:fld id="{FD161979-71A2-46F3-B15F-610A12FAE53F}" type="slidenum">
              <a:rPr lang="it-IT" smtClean="0"/>
              <a:pPr>
                <a:defRPr/>
              </a:pPr>
              <a:t>62</a:t>
            </a:fld>
            <a:endParaRPr lang="it-IT"/>
          </a:p>
        </p:txBody>
      </p:sp>
    </p:spTree>
    <p:extLst>
      <p:ext uri="{BB962C8B-B14F-4D97-AF65-F5344CB8AC3E}">
        <p14:creationId xmlns:p14="http://schemas.microsoft.com/office/powerpoint/2010/main" val="29813204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13" name="Google Shape;513;p60"/>
          <p:cNvSpPr txBox="1">
            <a:spLocks noGrp="1"/>
          </p:cNvSpPr>
          <p:nvPr>
            <p:ph type="title"/>
          </p:nvPr>
        </p:nvSpPr>
        <p:spPr>
          <a:xfrm>
            <a:off x="466627" y="491454"/>
            <a:ext cx="7620000" cy="1143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dirty="0" smtClean="0">
                <a:solidFill>
                  <a:srgbClr val="0070C0"/>
                </a:solidFill>
              </a:rPr>
              <a:t>Ongoing Projects</a:t>
            </a:r>
            <a:endParaRPr dirty="0">
              <a:solidFill>
                <a:srgbClr val="0070C0"/>
              </a:solidFill>
            </a:endParaRPr>
          </a:p>
        </p:txBody>
      </p:sp>
      <p:sp>
        <p:nvSpPr>
          <p:cNvPr id="2" name="Rettangolo 1"/>
          <p:cNvSpPr/>
          <p:nvPr/>
        </p:nvSpPr>
        <p:spPr>
          <a:xfrm>
            <a:off x="395926" y="1762811"/>
            <a:ext cx="7690701" cy="4431983"/>
          </a:xfrm>
          <a:prstGeom prst="rect">
            <a:avLst/>
          </a:prstGeom>
        </p:spPr>
        <p:txBody>
          <a:bodyPr wrap="square">
            <a:spAutoFit/>
          </a:bodyPr>
          <a:lstStyle/>
          <a:p>
            <a:pPr fontAlgn="base"/>
            <a:r>
              <a:rPr lang="it-IT" b="1" dirty="0">
                <a:latin typeface="Calibri" panose="020F0502020204030204" pitchFamily="34" charset="0"/>
              </a:rPr>
              <a:t> </a:t>
            </a:r>
          </a:p>
          <a:p>
            <a:pPr marL="342900" indent="-342900" fontAlgn="base">
              <a:buFont typeface="Arial" panose="020B0604020202020204" pitchFamily="34" charset="0"/>
              <a:buChar char="•"/>
            </a:pPr>
            <a:r>
              <a:rPr lang="it-IT" sz="2400" b="1" dirty="0" err="1">
                <a:latin typeface="Calibri" panose="020F0502020204030204" pitchFamily="34" charset="0"/>
              </a:rPr>
              <a:t>Risky</a:t>
            </a:r>
            <a:r>
              <a:rPr lang="it-IT" sz="2400" b="1" dirty="0">
                <a:latin typeface="Calibri" panose="020F0502020204030204" pitchFamily="34" charset="0"/>
              </a:rPr>
              <a:t> </a:t>
            </a:r>
            <a:r>
              <a:rPr lang="it-IT" sz="2400" b="1" dirty="0" err="1">
                <a:latin typeface="Calibri" panose="020F0502020204030204" pitchFamily="34" charset="0"/>
              </a:rPr>
              <a:t>Decision</a:t>
            </a:r>
            <a:r>
              <a:rPr lang="it-IT" sz="2400" b="1" dirty="0">
                <a:latin typeface="Calibri" panose="020F0502020204030204" pitchFamily="34" charset="0"/>
              </a:rPr>
              <a:t> </a:t>
            </a:r>
            <a:r>
              <a:rPr lang="it-IT" sz="2400" b="1" dirty="0" err="1">
                <a:latin typeface="Calibri" panose="020F0502020204030204" pitchFamily="34" charset="0"/>
              </a:rPr>
              <a:t>Making</a:t>
            </a:r>
            <a:endParaRPr lang="it-IT" sz="2400" b="1" dirty="0">
              <a:latin typeface="Calibri" panose="020F0502020204030204" pitchFamily="34" charset="0"/>
            </a:endParaRPr>
          </a:p>
          <a:p>
            <a:pPr marL="342900" indent="-342900" fontAlgn="base">
              <a:buFont typeface="Arial" panose="020B0604020202020204" pitchFamily="34" charset="0"/>
              <a:buChar char="•"/>
            </a:pPr>
            <a:r>
              <a:rPr lang="it-IT" sz="2400" b="1" dirty="0" err="1">
                <a:latin typeface="Calibri" panose="020F0502020204030204" pitchFamily="34" charset="0"/>
              </a:rPr>
              <a:t>Intertemporal</a:t>
            </a:r>
            <a:r>
              <a:rPr lang="it-IT" sz="2400" b="1" dirty="0">
                <a:latin typeface="Calibri" panose="020F0502020204030204" pitchFamily="34" charset="0"/>
              </a:rPr>
              <a:t> </a:t>
            </a:r>
            <a:r>
              <a:rPr lang="it-IT" sz="2400" b="1" dirty="0" err="1">
                <a:latin typeface="Calibri" panose="020F0502020204030204" pitchFamily="34" charset="0"/>
              </a:rPr>
              <a:t>Choice</a:t>
            </a:r>
            <a:r>
              <a:rPr lang="it-IT" sz="2400" dirty="0">
                <a:latin typeface="Calibri" panose="020F0502020204030204" pitchFamily="34" charset="0"/>
              </a:rPr>
              <a:t> </a:t>
            </a:r>
            <a:endParaRPr lang="it-IT" sz="2400" dirty="0">
              <a:latin typeface="&amp;quot"/>
            </a:endParaRPr>
          </a:p>
          <a:p>
            <a:pPr marL="342900" indent="-342900" fontAlgn="base">
              <a:buFont typeface="Arial" panose="020B0604020202020204" pitchFamily="34" charset="0"/>
              <a:buChar char="•"/>
            </a:pPr>
            <a:r>
              <a:rPr lang="it-IT" sz="2400" b="1" dirty="0">
                <a:latin typeface="Calibri" panose="020F0502020204030204" pitchFamily="34" charset="0"/>
              </a:rPr>
              <a:t>Training on </a:t>
            </a:r>
            <a:r>
              <a:rPr lang="it-IT" sz="2400" b="1" dirty="0" err="1">
                <a:latin typeface="Calibri" panose="020F0502020204030204" pitchFamily="34" charset="0"/>
              </a:rPr>
              <a:t>Hazardous</a:t>
            </a:r>
            <a:r>
              <a:rPr lang="it-IT" sz="2400" b="1" dirty="0">
                <a:latin typeface="Calibri" panose="020F0502020204030204" pitchFamily="34" charset="0"/>
              </a:rPr>
              <a:t> </a:t>
            </a:r>
            <a:r>
              <a:rPr lang="it-IT" sz="2400" b="1" dirty="0" err="1">
                <a:latin typeface="Calibri" panose="020F0502020204030204" pitchFamily="34" charset="0"/>
              </a:rPr>
              <a:t>Tasks</a:t>
            </a:r>
            <a:r>
              <a:rPr lang="it-IT" sz="2400" dirty="0">
                <a:latin typeface="Calibri" panose="020F0502020204030204" pitchFamily="34" charset="0"/>
              </a:rPr>
              <a:t> </a:t>
            </a:r>
            <a:endParaRPr lang="it-IT" sz="2400" dirty="0">
              <a:latin typeface="&amp;quot"/>
            </a:endParaRPr>
          </a:p>
          <a:p>
            <a:pPr fontAlgn="base"/>
            <a:r>
              <a:rPr lang="it-IT" sz="2400" dirty="0">
                <a:latin typeface="Calibri" panose="020F0502020204030204" pitchFamily="34" charset="0"/>
              </a:rPr>
              <a:t> 	</a:t>
            </a:r>
            <a:r>
              <a:rPr lang="en-US" sz="2400" dirty="0"/>
              <a:t> Maintenance and assembly of pharmaceutical industry </a:t>
            </a:r>
            <a:r>
              <a:rPr lang="en-US" sz="2400" dirty="0" smtClean="0"/>
              <a:t>equipment </a:t>
            </a:r>
            <a:r>
              <a:rPr lang="it-IT" sz="2400" dirty="0" smtClean="0">
                <a:latin typeface="Calibri" panose="020F0502020204030204" pitchFamily="34" charset="0"/>
              </a:rPr>
              <a:t>(CAMI </a:t>
            </a:r>
            <a:r>
              <a:rPr lang="it-IT" sz="2400" dirty="0">
                <a:latin typeface="Calibri" panose="020F0502020204030204" pitchFamily="34" charset="0"/>
              </a:rPr>
              <a:t>s.r.l.,  </a:t>
            </a:r>
            <a:r>
              <a:rPr lang="it-IT" sz="2400" dirty="0" err="1">
                <a:latin typeface="Calibri" panose="020F0502020204030204" pitchFamily="34" charset="0"/>
              </a:rPr>
              <a:t>Pharma</a:t>
            </a:r>
            <a:r>
              <a:rPr lang="it-IT" sz="2400" dirty="0">
                <a:latin typeface="Calibri" panose="020F0502020204030204" pitchFamily="34" charset="0"/>
              </a:rPr>
              <a:t> Integration TLS) </a:t>
            </a:r>
          </a:p>
          <a:p>
            <a:pPr fontAlgn="base"/>
            <a:r>
              <a:rPr lang="it-IT" sz="2400" dirty="0">
                <a:latin typeface="Calibri" panose="020F0502020204030204" pitchFamily="34" charset="0"/>
              </a:rPr>
              <a:t> 	</a:t>
            </a:r>
            <a:r>
              <a:rPr lang="it-IT" sz="2400" dirty="0" err="1" smtClean="0">
                <a:latin typeface="Calibri" panose="020F0502020204030204" pitchFamily="34" charset="0"/>
              </a:rPr>
              <a:t>Safety</a:t>
            </a:r>
            <a:r>
              <a:rPr lang="it-IT" sz="2400" dirty="0" smtClean="0">
                <a:latin typeface="Calibri" panose="020F0502020204030204" pitchFamily="34" charset="0"/>
              </a:rPr>
              <a:t> </a:t>
            </a:r>
            <a:r>
              <a:rPr lang="it-IT" sz="2400" dirty="0" err="1" smtClean="0">
                <a:latin typeface="Calibri" panose="020F0502020204030204" pitchFamily="34" charset="0"/>
              </a:rPr>
              <a:t>courses</a:t>
            </a:r>
            <a:r>
              <a:rPr lang="it-IT" sz="2400" dirty="0" smtClean="0">
                <a:latin typeface="Calibri" panose="020F0502020204030204" pitchFamily="34" charset="0"/>
              </a:rPr>
              <a:t> for </a:t>
            </a:r>
            <a:r>
              <a:rPr lang="it-IT" sz="2400" dirty="0" err="1" smtClean="0">
                <a:latin typeface="Calibri" panose="020F0502020204030204" pitchFamily="34" charset="0"/>
              </a:rPr>
              <a:t>construction</a:t>
            </a:r>
            <a:r>
              <a:rPr lang="it-IT" sz="2400" dirty="0" smtClean="0">
                <a:latin typeface="Calibri" panose="020F0502020204030204" pitchFamily="34" charset="0"/>
              </a:rPr>
              <a:t> </a:t>
            </a:r>
            <a:r>
              <a:rPr lang="it-IT" sz="2400" dirty="0" err="1" smtClean="0">
                <a:latin typeface="Calibri" panose="020F0502020204030204" pitchFamily="34" charset="0"/>
              </a:rPr>
              <a:t>industry</a:t>
            </a:r>
            <a:endParaRPr lang="it-IT" sz="2400" dirty="0">
              <a:latin typeface="Calibri" panose="020F0502020204030204" pitchFamily="34" charset="0"/>
            </a:endParaRPr>
          </a:p>
          <a:p>
            <a:pPr marL="342900" indent="-342900" fontAlgn="base">
              <a:buFont typeface="Arial" panose="020B0604020202020204" pitchFamily="34" charset="0"/>
              <a:buChar char="•"/>
            </a:pPr>
            <a:r>
              <a:rPr lang="it-IT" sz="2400" dirty="0">
                <a:latin typeface="Calibri" panose="020F0502020204030204" pitchFamily="34" charset="0"/>
              </a:rPr>
              <a:t> </a:t>
            </a:r>
            <a:r>
              <a:rPr lang="it-IT" sz="2400" b="1" dirty="0" err="1">
                <a:latin typeface="Calibri" panose="020F0502020204030204" pitchFamily="34" charset="0"/>
              </a:rPr>
              <a:t>Education</a:t>
            </a:r>
            <a:r>
              <a:rPr lang="it-IT" sz="2400" b="1" dirty="0">
                <a:latin typeface="Calibri" panose="020F0502020204030204" pitchFamily="34" charset="0"/>
              </a:rPr>
              <a:t> </a:t>
            </a:r>
            <a:r>
              <a:rPr lang="it-IT" sz="2400" dirty="0">
                <a:latin typeface="Calibri" panose="020F0502020204030204" pitchFamily="34" charset="0"/>
              </a:rPr>
              <a:t> </a:t>
            </a:r>
            <a:endParaRPr lang="it-IT" sz="2400" dirty="0">
              <a:latin typeface="&amp;quot"/>
            </a:endParaRPr>
          </a:p>
          <a:p>
            <a:pPr fontAlgn="base"/>
            <a:r>
              <a:rPr lang="it-IT" sz="2400" dirty="0">
                <a:latin typeface="Calibri" panose="020F0502020204030204" pitchFamily="34" charset="0"/>
              </a:rPr>
              <a:t>	</a:t>
            </a:r>
            <a:r>
              <a:rPr lang="it-IT" sz="2400" dirty="0"/>
              <a:t> </a:t>
            </a:r>
            <a:r>
              <a:rPr lang="it-IT" sz="2400" dirty="0" err="1"/>
              <a:t>Childhood</a:t>
            </a:r>
            <a:r>
              <a:rPr lang="it-IT" sz="2400" dirty="0"/>
              <a:t> and </a:t>
            </a:r>
            <a:r>
              <a:rPr lang="it-IT" sz="2400" dirty="0" err="1"/>
              <a:t>secondary</a:t>
            </a:r>
            <a:r>
              <a:rPr lang="it-IT" sz="2400" dirty="0"/>
              <a:t> </a:t>
            </a:r>
            <a:r>
              <a:rPr lang="it-IT" sz="2400" dirty="0" err="1"/>
              <a:t>school</a:t>
            </a:r>
            <a:r>
              <a:rPr lang="it-IT" sz="2400" dirty="0" smtClean="0">
                <a:latin typeface="Calibri" panose="020F0502020204030204" pitchFamily="34" charset="0"/>
              </a:rPr>
              <a:t> (</a:t>
            </a:r>
            <a:r>
              <a:rPr lang="it-IT" sz="2400" dirty="0" err="1" smtClean="0">
                <a:latin typeface="Calibri" panose="020F0502020204030204" pitchFamily="34" charset="0"/>
              </a:rPr>
              <a:t>Safe</a:t>
            </a:r>
            <a:r>
              <a:rPr lang="it-IT" sz="2400" dirty="0" smtClean="0">
                <a:latin typeface="Calibri" panose="020F0502020204030204" pitchFamily="34" charset="0"/>
              </a:rPr>
              <a:t> Play Game and </a:t>
            </a:r>
            <a:r>
              <a:rPr lang="it-IT" sz="2400" dirty="0" err="1" smtClean="0">
                <a:latin typeface="Calibri" panose="020F0502020204030204" pitchFamily="34" charset="0"/>
              </a:rPr>
              <a:t>Nudging</a:t>
            </a:r>
            <a:r>
              <a:rPr lang="it-IT" sz="2400" dirty="0">
                <a:latin typeface="Calibri" panose="020F0502020204030204" pitchFamily="34" charset="0"/>
              </a:rPr>
              <a:t>)</a:t>
            </a:r>
          </a:p>
          <a:p>
            <a:pPr fontAlgn="base"/>
            <a:r>
              <a:rPr lang="it-IT" sz="2400" dirty="0">
                <a:latin typeface="Calibri" panose="020F0502020204030204" pitchFamily="34" charset="0"/>
              </a:rPr>
              <a:t>	</a:t>
            </a:r>
            <a:r>
              <a:rPr lang="it-IT" sz="2400" dirty="0" err="1" smtClean="0">
                <a:latin typeface="Calibri" panose="020F0502020204030204" pitchFamily="34" charset="0"/>
              </a:rPr>
              <a:t>Museums</a:t>
            </a:r>
            <a:r>
              <a:rPr lang="it-IT" sz="2400" dirty="0"/>
              <a:t> </a:t>
            </a:r>
            <a:r>
              <a:rPr lang="it-IT" sz="2400" dirty="0" smtClean="0">
                <a:latin typeface="Calibri" panose="020F0502020204030204" pitchFamily="34" charset="0"/>
              </a:rPr>
              <a:t>(Siena </a:t>
            </a:r>
            <a:r>
              <a:rPr lang="it-IT" sz="2400" dirty="0" err="1" smtClean="0">
                <a:latin typeface="Calibri" panose="020F0502020204030204" pitchFamily="34" charset="0"/>
              </a:rPr>
              <a:t>Museum</a:t>
            </a:r>
            <a:r>
              <a:rPr lang="it-IT" sz="2400" dirty="0" smtClean="0">
                <a:latin typeface="Calibri" panose="020F0502020204030204" pitchFamily="34" charset="0"/>
              </a:rPr>
              <a:t> Systems)</a:t>
            </a:r>
            <a:r>
              <a:rPr lang="it-IT" sz="2400" dirty="0">
                <a:latin typeface="Calibri" panose="020F0502020204030204" pitchFamily="34" charset="0"/>
              </a:rPr>
              <a:t> </a:t>
            </a:r>
          </a:p>
          <a:p>
            <a:pPr fontAlgn="base"/>
            <a:r>
              <a:rPr lang="it-IT" sz="2400" dirty="0">
                <a:latin typeface="Calibri" panose="020F0502020204030204" pitchFamily="34" charset="0"/>
              </a:rPr>
              <a:t>	</a:t>
            </a:r>
            <a:r>
              <a:rPr lang="it-IT" sz="2400" dirty="0" err="1" smtClean="0">
                <a:latin typeface="Calibri" panose="020F0502020204030204" pitchFamily="34" charset="0"/>
              </a:rPr>
              <a:t>Food</a:t>
            </a:r>
            <a:r>
              <a:rPr lang="it-IT" sz="2400" dirty="0" smtClean="0">
                <a:latin typeface="Calibri" panose="020F0502020204030204" pitchFamily="34" charset="0"/>
              </a:rPr>
              <a:t> and </a:t>
            </a:r>
            <a:r>
              <a:rPr lang="it-IT" sz="2400" dirty="0" err="1" smtClean="0">
                <a:latin typeface="Calibri" panose="020F0502020204030204" pitchFamily="34" charset="0"/>
              </a:rPr>
              <a:t>education</a:t>
            </a:r>
            <a:r>
              <a:rPr lang="it-IT" sz="2400" dirty="0" smtClean="0">
                <a:latin typeface="Calibri" panose="020F0502020204030204" pitchFamily="34" charset="0"/>
              </a:rPr>
              <a:t> </a:t>
            </a:r>
            <a:r>
              <a:rPr lang="it-IT" sz="2400" dirty="0">
                <a:latin typeface="Calibri" panose="020F0502020204030204" pitchFamily="34" charset="0"/>
              </a:rPr>
              <a:t>(Santa Chiara </a:t>
            </a:r>
            <a:r>
              <a:rPr lang="it-IT" sz="2400" dirty="0" smtClean="0">
                <a:latin typeface="Calibri" panose="020F0502020204030204" pitchFamily="34" charset="0"/>
              </a:rPr>
              <a:t>Lab </a:t>
            </a:r>
            <a:r>
              <a:rPr lang="it-IT" sz="2400" dirty="0" err="1" smtClean="0">
                <a:latin typeface="Calibri" panose="020F0502020204030204" pitchFamily="34" charset="0"/>
              </a:rPr>
              <a:t>Unisi</a:t>
            </a:r>
            <a:r>
              <a:rPr lang="it-IT" sz="2400" dirty="0" smtClean="0">
                <a:latin typeface="Calibri" panose="020F0502020204030204" pitchFamily="34" charset="0"/>
              </a:rPr>
              <a:t>)</a:t>
            </a:r>
            <a:r>
              <a:rPr lang="it-IT" sz="2400" dirty="0">
                <a:latin typeface="Calibri" panose="020F0502020204030204" pitchFamily="34" charset="0"/>
              </a:rPr>
              <a:t> </a:t>
            </a:r>
          </a:p>
        </p:txBody>
      </p:sp>
    </p:spTree>
    <p:extLst>
      <p:ext uri="{BB962C8B-B14F-4D97-AF65-F5344CB8AC3E}">
        <p14:creationId xmlns:p14="http://schemas.microsoft.com/office/powerpoint/2010/main" val="38350465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13" name="Google Shape;513;p60"/>
          <p:cNvSpPr txBox="1">
            <a:spLocks noGrp="1"/>
          </p:cNvSpPr>
          <p:nvPr>
            <p:ph type="title"/>
          </p:nvPr>
        </p:nvSpPr>
        <p:spPr>
          <a:xfrm>
            <a:off x="466627" y="491454"/>
            <a:ext cx="7620000" cy="1143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dirty="0" smtClean="0">
                <a:solidFill>
                  <a:srgbClr val="0070C0"/>
                </a:solidFill>
              </a:rPr>
              <a:t>Bibliography</a:t>
            </a:r>
            <a:endParaRPr dirty="0">
              <a:solidFill>
                <a:srgbClr val="0070C0"/>
              </a:solidFill>
            </a:endParaRPr>
          </a:p>
        </p:txBody>
      </p:sp>
      <p:sp>
        <p:nvSpPr>
          <p:cNvPr id="2" name="Rettangolo 1"/>
          <p:cNvSpPr/>
          <p:nvPr/>
        </p:nvSpPr>
        <p:spPr>
          <a:xfrm>
            <a:off x="415502" y="1628800"/>
            <a:ext cx="7690701" cy="4955203"/>
          </a:xfrm>
          <a:prstGeom prst="rect">
            <a:avLst/>
          </a:prstGeom>
        </p:spPr>
        <p:txBody>
          <a:bodyPr wrap="square">
            <a:spAutoFit/>
          </a:bodyPr>
          <a:lstStyle/>
          <a:p>
            <a:pPr fontAlgn="base"/>
            <a:r>
              <a:rPr lang="it-IT" b="1" dirty="0">
                <a:latin typeface="Calibri" panose="020F0502020204030204" pitchFamily="34" charset="0"/>
              </a:rPr>
              <a:t> </a:t>
            </a:r>
            <a:r>
              <a:rPr lang="en-US" dirty="0">
                <a:latin typeface="Verdana"/>
                <a:ea typeface="Verdana"/>
                <a:cs typeface="Tahoma"/>
                <a:sym typeface="Tahoma"/>
              </a:rPr>
              <a:t>Bainbridge, W. S. (2007). “The scientific research potential of virtual worlds.” </a:t>
            </a:r>
            <a:r>
              <a:rPr lang="en-US" i="1" dirty="0">
                <a:latin typeface="Verdana"/>
                <a:ea typeface="Verdana"/>
                <a:cs typeface="Tahoma"/>
                <a:sym typeface="Tahoma"/>
              </a:rPr>
              <a:t>Science</a:t>
            </a:r>
            <a:r>
              <a:rPr lang="en-US" dirty="0">
                <a:latin typeface="Verdana"/>
                <a:ea typeface="Verdana"/>
                <a:cs typeface="Tahoma"/>
                <a:sym typeface="Tahoma"/>
              </a:rPr>
              <a:t> 317, 472–476.</a:t>
            </a:r>
            <a:r>
              <a:rPr lang="en-US" dirty="0">
                <a:latin typeface="Verdana" panose="020B0604030504040204" pitchFamily="34" charset="0"/>
                <a:ea typeface="Verdana" panose="020B0604030504040204" pitchFamily="34" charset="0"/>
                <a:cs typeface="Tahoma"/>
              </a:rPr>
              <a:t/>
            </a:r>
            <a:br>
              <a:rPr lang="en-US" dirty="0">
                <a:latin typeface="Verdana" panose="020B0604030504040204" pitchFamily="34" charset="0"/>
                <a:ea typeface="Verdana" panose="020B0604030504040204" pitchFamily="34" charset="0"/>
                <a:cs typeface="Tahoma"/>
              </a:rPr>
            </a:br>
            <a:r>
              <a:rPr lang="en-US" dirty="0">
                <a:latin typeface="Verdana" panose="020B0604030504040204" pitchFamily="34" charset="0"/>
                <a:ea typeface="Verdana" panose="020B0604030504040204" pitchFamily="34" charset="0"/>
                <a:cs typeface="Tahoma"/>
              </a:rPr>
              <a:t/>
            </a:r>
            <a:br>
              <a:rPr lang="en-US" dirty="0">
                <a:latin typeface="Verdana" panose="020B0604030504040204" pitchFamily="34" charset="0"/>
                <a:ea typeface="Verdana" panose="020B0604030504040204" pitchFamily="34" charset="0"/>
                <a:cs typeface="Tahoma"/>
              </a:rPr>
            </a:br>
            <a:r>
              <a:rPr lang="en-US" dirty="0">
                <a:latin typeface="Verdana"/>
                <a:ea typeface="Verdana"/>
                <a:cs typeface="Tahoma"/>
                <a:sym typeface="Tahoma"/>
              </a:rPr>
              <a:t>Harrison, G. W., E. </a:t>
            </a:r>
            <a:r>
              <a:rPr lang="en-US" dirty="0" err="1">
                <a:latin typeface="Verdana"/>
                <a:ea typeface="Verdana"/>
                <a:cs typeface="Tahoma"/>
                <a:sym typeface="Tahoma"/>
              </a:rPr>
              <a:t>Haruvy</a:t>
            </a:r>
            <a:r>
              <a:rPr lang="en-US" dirty="0">
                <a:latin typeface="Verdana"/>
                <a:ea typeface="Verdana"/>
                <a:cs typeface="Tahoma"/>
                <a:sym typeface="Tahoma"/>
              </a:rPr>
              <a:t>, and E. E. </a:t>
            </a:r>
            <a:r>
              <a:rPr lang="en-US" dirty="0" err="1">
                <a:latin typeface="Verdana"/>
                <a:ea typeface="Verdana"/>
                <a:cs typeface="Tahoma"/>
                <a:sym typeface="Tahoma"/>
              </a:rPr>
              <a:t>Rutström</a:t>
            </a:r>
            <a:r>
              <a:rPr lang="en-US" dirty="0">
                <a:latin typeface="Verdana"/>
                <a:ea typeface="Verdana"/>
                <a:cs typeface="Tahoma"/>
                <a:sym typeface="Tahoma"/>
              </a:rPr>
              <a:t>. (2011) “Remarks on Virtual World and Virtual Reality Experiments.” </a:t>
            </a:r>
            <a:r>
              <a:rPr lang="en-US" i="1" dirty="0">
                <a:latin typeface="Verdana"/>
                <a:ea typeface="Verdana"/>
                <a:cs typeface="Tahoma"/>
                <a:sym typeface="Tahoma"/>
              </a:rPr>
              <a:t>Southern Economic Journal</a:t>
            </a:r>
            <a:r>
              <a:rPr lang="en-US" dirty="0">
                <a:latin typeface="Verdana"/>
                <a:ea typeface="Verdana"/>
                <a:cs typeface="Tahoma"/>
                <a:sym typeface="Tahoma"/>
              </a:rPr>
              <a:t> 78, 87–94.</a:t>
            </a:r>
            <a:r>
              <a:rPr lang="en-US" dirty="0">
                <a:latin typeface="Verdana" panose="020B0604030504040204" pitchFamily="34" charset="0"/>
                <a:ea typeface="Verdana" panose="020B0604030504040204" pitchFamily="34" charset="0"/>
                <a:cs typeface="Tahoma"/>
              </a:rPr>
              <a:t/>
            </a:r>
            <a:br>
              <a:rPr lang="en-US" dirty="0">
                <a:latin typeface="Verdana" panose="020B0604030504040204" pitchFamily="34" charset="0"/>
                <a:ea typeface="Verdana" panose="020B0604030504040204" pitchFamily="34" charset="0"/>
                <a:cs typeface="Tahoma"/>
              </a:rPr>
            </a:br>
            <a:r>
              <a:rPr lang="en-US" dirty="0">
                <a:latin typeface="Verdana" panose="020B0604030504040204" pitchFamily="34" charset="0"/>
                <a:ea typeface="Verdana" panose="020B0604030504040204" pitchFamily="34" charset="0"/>
                <a:cs typeface="Tahoma"/>
              </a:rPr>
              <a:t/>
            </a:r>
            <a:br>
              <a:rPr lang="en-US" dirty="0">
                <a:latin typeface="Verdana" panose="020B0604030504040204" pitchFamily="34" charset="0"/>
                <a:ea typeface="Verdana" panose="020B0604030504040204" pitchFamily="34" charset="0"/>
                <a:cs typeface="Tahoma"/>
              </a:rPr>
            </a:br>
            <a:r>
              <a:rPr lang="en-US" dirty="0" err="1">
                <a:latin typeface="Verdana"/>
                <a:ea typeface="Verdana"/>
                <a:cs typeface="Tahoma"/>
                <a:sym typeface="Tahoma"/>
              </a:rPr>
              <a:t>Innocenti</a:t>
            </a:r>
            <a:r>
              <a:rPr lang="en-US" dirty="0">
                <a:latin typeface="Verdana"/>
                <a:ea typeface="Verdana"/>
                <a:cs typeface="Tahoma"/>
                <a:sym typeface="Tahoma"/>
              </a:rPr>
              <a:t>, A. (2017) “Virtual Reality Experiments in Economics.” </a:t>
            </a:r>
            <a:r>
              <a:rPr lang="en-US" i="1" dirty="0">
                <a:latin typeface="Verdana"/>
                <a:ea typeface="Verdana"/>
                <a:cs typeface="Tahoma"/>
                <a:sym typeface="Tahoma"/>
              </a:rPr>
              <a:t>Journal of Behavioral and Experimental Economics </a:t>
            </a:r>
            <a:r>
              <a:rPr lang="en-US" dirty="0">
                <a:latin typeface="Verdana"/>
                <a:ea typeface="Verdana"/>
                <a:cs typeface="Tahoma"/>
                <a:sym typeface="Tahoma"/>
              </a:rPr>
              <a:t>69, 71-77. </a:t>
            </a:r>
            <a:r>
              <a:rPr lang="en-US" dirty="0">
                <a:latin typeface="Verdana" panose="020B0604030504040204" pitchFamily="34" charset="0"/>
                <a:ea typeface="Verdana" panose="020B0604030504040204" pitchFamily="34" charset="0"/>
                <a:cs typeface="Tahoma"/>
              </a:rPr>
              <a:t/>
            </a:r>
            <a:br>
              <a:rPr lang="en-US" dirty="0">
                <a:latin typeface="Verdana" panose="020B0604030504040204" pitchFamily="34" charset="0"/>
                <a:ea typeface="Verdana" panose="020B0604030504040204" pitchFamily="34" charset="0"/>
                <a:cs typeface="Tahoma"/>
              </a:rPr>
            </a:br>
            <a:r>
              <a:rPr lang="en-US" dirty="0">
                <a:latin typeface="Verdana" panose="020B0604030504040204" pitchFamily="34" charset="0"/>
                <a:ea typeface="Verdana" panose="020B0604030504040204" pitchFamily="34" charset="0"/>
              </a:rPr>
              <a:t/>
            </a:r>
            <a:br>
              <a:rPr lang="en-US" dirty="0">
                <a:latin typeface="Verdana" panose="020B0604030504040204" pitchFamily="34" charset="0"/>
                <a:ea typeface="Verdana" panose="020B0604030504040204" pitchFamily="34" charset="0"/>
              </a:rPr>
            </a:br>
            <a:r>
              <a:rPr lang="en-US" dirty="0">
                <a:latin typeface="Verdana"/>
                <a:ea typeface="Verdana"/>
                <a:cs typeface="Tahoma"/>
                <a:sym typeface="Tahoma"/>
              </a:rPr>
              <a:t>Rosenberg R.S., S. L. Baughman S.L., and J. N. </a:t>
            </a:r>
            <a:r>
              <a:rPr lang="en-US" dirty="0" err="1">
                <a:latin typeface="Verdana"/>
                <a:ea typeface="Verdana"/>
                <a:cs typeface="Tahoma"/>
                <a:sym typeface="Tahoma"/>
              </a:rPr>
              <a:t>Bailenson</a:t>
            </a:r>
            <a:r>
              <a:rPr lang="en-US" dirty="0">
                <a:latin typeface="Verdana"/>
                <a:ea typeface="Verdana"/>
                <a:cs typeface="Tahoma"/>
                <a:sym typeface="Tahoma"/>
              </a:rPr>
              <a:t> (2013) “Virtual Superheroes: Using Superpowers in Virtual Reality to Encourage Prosocial Behavior.” </a:t>
            </a:r>
            <a:r>
              <a:rPr lang="en-US" i="1" dirty="0" err="1">
                <a:latin typeface="Verdana"/>
                <a:ea typeface="Verdana"/>
                <a:cs typeface="Tahoma"/>
                <a:sym typeface="Tahoma"/>
              </a:rPr>
              <a:t>PLoS</a:t>
            </a:r>
            <a:r>
              <a:rPr lang="en-US" i="1" dirty="0">
                <a:latin typeface="Verdana"/>
                <a:ea typeface="Verdana"/>
                <a:cs typeface="Tahoma"/>
                <a:sym typeface="Tahoma"/>
              </a:rPr>
              <a:t> ONE</a:t>
            </a:r>
            <a:r>
              <a:rPr lang="en-US" dirty="0">
                <a:latin typeface="Verdana"/>
                <a:ea typeface="Verdana"/>
                <a:cs typeface="Tahoma"/>
                <a:sym typeface="Tahoma"/>
              </a:rPr>
              <a:t> 8(1).</a:t>
            </a:r>
            <a:r>
              <a:rPr lang="en-US" dirty="0">
                <a:latin typeface="Verdana" panose="020B0604030504040204" pitchFamily="34" charset="0"/>
                <a:ea typeface="Verdana" panose="020B0604030504040204" pitchFamily="34" charset="0"/>
                <a:cs typeface="Tahoma"/>
              </a:rPr>
              <a:t/>
            </a:r>
            <a:br>
              <a:rPr lang="en-US" dirty="0">
                <a:latin typeface="Verdana" panose="020B0604030504040204" pitchFamily="34" charset="0"/>
                <a:ea typeface="Verdana" panose="020B0604030504040204" pitchFamily="34" charset="0"/>
                <a:cs typeface="Tahoma"/>
              </a:rPr>
            </a:br>
            <a:r>
              <a:rPr lang="en-US" dirty="0">
                <a:latin typeface="Verdana" panose="020B0604030504040204" pitchFamily="34" charset="0"/>
                <a:ea typeface="Verdana" panose="020B0604030504040204" pitchFamily="34" charset="0"/>
                <a:cs typeface="Tahoma"/>
              </a:rPr>
              <a:t/>
            </a:r>
            <a:br>
              <a:rPr lang="en-US" dirty="0">
                <a:latin typeface="Verdana" panose="020B0604030504040204" pitchFamily="34" charset="0"/>
                <a:ea typeface="Verdana" panose="020B0604030504040204" pitchFamily="34" charset="0"/>
                <a:cs typeface="Tahoma"/>
              </a:rPr>
            </a:br>
            <a:r>
              <a:rPr lang="en-US" sz="1600" dirty="0">
                <a:latin typeface="Verdana"/>
                <a:ea typeface="Verdana"/>
                <a:cs typeface="Tahoma"/>
                <a:sym typeface="Tahoma"/>
              </a:rPr>
              <a:t>Laboratory of Virtual </a:t>
            </a:r>
            <a:r>
              <a:rPr lang="en-US" sz="1600" dirty="0" smtClean="0">
                <a:latin typeface="Verdana"/>
                <a:ea typeface="Verdana"/>
                <a:cs typeface="Tahoma"/>
                <a:sym typeface="Tahoma"/>
              </a:rPr>
              <a:t>Reality </a:t>
            </a:r>
            <a:r>
              <a:rPr lang="en-US" sz="1600" dirty="0">
                <a:latin typeface="Verdana"/>
                <a:ea typeface="Verdana"/>
                <a:cs typeface="Tahoma"/>
                <a:sym typeface="Tahoma"/>
              </a:rPr>
              <a:t>and Economic Behavior</a:t>
            </a:r>
            <a:r>
              <a:rPr lang="en-US" sz="1600" dirty="0">
                <a:latin typeface="Verdana"/>
                <a:ea typeface="Verdana"/>
                <a:cs typeface="Tahoma"/>
              </a:rPr>
              <a:t/>
            </a:r>
            <a:br>
              <a:rPr lang="en-US" sz="1600" dirty="0">
                <a:latin typeface="Verdana"/>
                <a:ea typeface="Verdana"/>
                <a:cs typeface="Tahoma"/>
              </a:rPr>
            </a:br>
            <a:r>
              <a:rPr lang="en-US" sz="1600" dirty="0">
                <a:latin typeface="Verdana"/>
                <a:ea typeface="Verdana"/>
                <a:cs typeface="Verdana"/>
                <a:sym typeface="Tahoma"/>
                <a:hlinkClick r:id="rId3"/>
              </a:rPr>
              <a:t>https://lavrebweb.wordpress.com/</a:t>
            </a:r>
            <a:r>
              <a:rPr lang="en-US" sz="1600" dirty="0">
                <a:latin typeface="Verdana"/>
                <a:ea typeface="Verdana"/>
                <a:cs typeface="Tahoma"/>
              </a:rPr>
              <a:t/>
            </a:r>
            <a:br>
              <a:rPr lang="en-US" sz="1600" dirty="0">
                <a:latin typeface="Verdana"/>
                <a:ea typeface="Verdana"/>
                <a:cs typeface="Tahoma"/>
              </a:rPr>
            </a:br>
            <a:r>
              <a:rPr lang="en-US" sz="1600" dirty="0">
                <a:latin typeface="Verdana"/>
                <a:ea typeface="Verdana"/>
                <a:cs typeface="Tahoma"/>
                <a:sym typeface="Tahoma"/>
              </a:rPr>
              <a:t>Blog </a:t>
            </a:r>
            <a:r>
              <a:rPr lang="en-US" sz="1600" dirty="0" err="1">
                <a:latin typeface="Verdana"/>
                <a:ea typeface="Verdana"/>
                <a:cs typeface="Tahoma"/>
                <a:sym typeface="Tahoma"/>
              </a:rPr>
              <a:t>LabVR</a:t>
            </a:r>
            <a:r>
              <a:rPr lang="en-US" sz="1600" dirty="0">
                <a:latin typeface="Verdana"/>
                <a:ea typeface="Verdana"/>
                <a:cs typeface="Tahoma"/>
                <a:sym typeface="Tahoma"/>
              </a:rPr>
              <a:t>  </a:t>
            </a:r>
            <a:r>
              <a:rPr lang="en-US" sz="1600" u="sng" dirty="0">
                <a:latin typeface="Verdana"/>
                <a:ea typeface="Verdana"/>
                <a:cs typeface="Tahoma"/>
                <a:sym typeface="Tahoma"/>
                <a:hlinkClick r:id="rId4"/>
              </a:rPr>
              <a:t>https://paper.li/e-1545258725#/</a:t>
            </a:r>
            <a:r>
              <a:rPr lang="en-US" sz="1600" u="sng" dirty="0">
                <a:latin typeface="Verdana" panose="020B0604030504040204" pitchFamily="34" charset="0"/>
                <a:ea typeface="Verdana" panose="020B0604030504040204" pitchFamily="34" charset="0"/>
                <a:cs typeface="Tahoma"/>
                <a:hlinkClick r:id="rId4"/>
              </a:rPr>
              <a:t/>
            </a:r>
            <a:br>
              <a:rPr lang="en-US" sz="1600" u="sng" dirty="0">
                <a:latin typeface="Verdana" panose="020B0604030504040204" pitchFamily="34" charset="0"/>
                <a:ea typeface="Verdana" panose="020B0604030504040204" pitchFamily="34" charset="0"/>
                <a:cs typeface="Tahoma"/>
                <a:hlinkClick r:id="rId4"/>
              </a:rPr>
            </a:br>
            <a:r>
              <a:rPr lang="en-US" sz="1600" dirty="0">
                <a:latin typeface="Verdana"/>
                <a:ea typeface="Verdana"/>
                <a:cs typeface="Tahoma"/>
                <a:sym typeface="Tahoma"/>
              </a:rPr>
              <a:t>Twitter </a:t>
            </a:r>
            <a:r>
              <a:rPr lang="en-US" sz="1600" dirty="0" err="1">
                <a:latin typeface="Verdana"/>
                <a:ea typeface="Verdana"/>
                <a:cs typeface="Tahoma"/>
                <a:sym typeface="Tahoma"/>
              </a:rPr>
              <a:t>LabVR</a:t>
            </a:r>
            <a:r>
              <a:rPr lang="en-US" sz="1600" dirty="0">
                <a:latin typeface="Verdana"/>
                <a:ea typeface="Verdana"/>
                <a:cs typeface="Tahoma"/>
                <a:sym typeface="Tahoma"/>
              </a:rPr>
              <a:t> </a:t>
            </a:r>
            <a:r>
              <a:rPr lang="en-US" sz="1600" dirty="0">
                <a:latin typeface="Verdana"/>
                <a:ea typeface="Verdana"/>
                <a:cs typeface="Tahoma"/>
                <a:sym typeface="Tahoma"/>
                <a:hlinkClick r:id="rId4"/>
              </a:rPr>
              <a:t>https://twitter.com/alessandroinn18</a:t>
            </a:r>
            <a:endParaRPr lang="it-IT" sz="2400" dirty="0">
              <a:latin typeface="Calibri" panose="020F0502020204030204" pitchFamily="34" charset="0"/>
            </a:endParaRPr>
          </a:p>
        </p:txBody>
      </p:sp>
    </p:spTree>
    <p:extLst>
      <p:ext uri="{BB962C8B-B14F-4D97-AF65-F5344CB8AC3E}">
        <p14:creationId xmlns:p14="http://schemas.microsoft.com/office/powerpoint/2010/main" val="7556251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ea2cfe6b9f9c1f5fd4ad2c11468e87adaddeb"/>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iacen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iacent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1756</TotalTime>
  <Words>2905</Words>
  <Application>Microsoft Office PowerPoint</Application>
  <PresentationFormat>Presentazione su schermo (4:3)</PresentationFormat>
  <Paragraphs>459</Paragraphs>
  <Slides>64</Slides>
  <Notes>26</Notes>
  <HiddenSlides>0</HiddenSlides>
  <MMClips>0</MMClips>
  <ScaleCrop>false</ScaleCrop>
  <HeadingPairs>
    <vt:vector size="6" baseType="variant">
      <vt:variant>
        <vt:lpstr>Tema</vt:lpstr>
      </vt:variant>
      <vt:variant>
        <vt:i4>1</vt:i4>
      </vt:variant>
      <vt:variant>
        <vt:lpstr>Server OLE incorporati</vt:lpstr>
      </vt:variant>
      <vt:variant>
        <vt:i4>2</vt:i4>
      </vt:variant>
      <vt:variant>
        <vt:lpstr>Titoli diapositive</vt:lpstr>
      </vt:variant>
      <vt:variant>
        <vt:i4>64</vt:i4>
      </vt:variant>
    </vt:vector>
  </HeadingPairs>
  <TitlesOfParts>
    <vt:vector size="67" baseType="lpstr">
      <vt:lpstr>Adiacente</vt:lpstr>
      <vt:lpstr>Document</vt:lpstr>
      <vt:lpstr>Documento</vt:lpstr>
      <vt:lpstr>Presentazione standard di PowerPoint</vt:lpstr>
      <vt:lpstr>Talk Purpose</vt:lpstr>
      <vt:lpstr>Talk Outline</vt:lpstr>
      <vt:lpstr>Weaknesses of lab experiments</vt:lpstr>
      <vt:lpstr>Lab as silicon chip production</vt:lpstr>
      <vt:lpstr>Trust  Game</vt:lpstr>
      <vt:lpstr>1. The context-free bias</vt:lpstr>
      <vt:lpstr>Methodological Biases</vt:lpstr>
      <vt:lpstr>The power of labels</vt:lpstr>
      <vt:lpstr>Providing clues</vt:lpstr>
      <vt:lpstr>Which virtual reality?</vt:lpstr>
      <vt:lpstr>Synthetic field cues</vt:lpstr>
      <vt:lpstr>2. Low and High Immersive Virtual Environments</vt:lpstr>
      <vt:lpstr>VR/AR Tools</vt:lpstr>
      <vt:lpstr>Augmented Reality</vt:lpstr>
      <vt:lpstr>Presentazione standard di PowerPoint</vt:lpstr>
      <vt:lpstr>Virtual Reality</vt:lpstr>
      <vt:lpstr>Augmented Reality (LIVE)</vt:lpstr>
      <vt:lpstr>Virtual Simulation (LIVE)</vt:lpstr>
      <vt:lpstr>Presentazione standard di PowerPoint</vt:lpstr>
      <vt:lpstr>Moral dilemma(LIVE)</vt:lpstr>
      <vt:lpstr>Virtual Worlds(LIVE)</vt:lpstr>
      <vt:lpstr>Oculus VR Headset (HIVE)</vt:lpstr>
      <vt:lpstr>Empathy (HIVE)</vt:lpstr>
      <vt:lpstr> HTC Vive System (HIVE)</vt:lpstr>
      <vt:lpstr>HTC Vive System (HIVE)</vt:lpstr>
      <vt:lpstr>CAVE (HIVE)</vt:lpstr>
      <vt:lpstr>CAVE (HIVE)</vt:lpstr>
      <vt:lpstr>CAVE Advantages</vt:lpstr>
      <vt:lpstr> CAVE Experiments</vt:lpstr>
      <vt:lpstr>CAVE Experiments</vt:lpstr>
      <vt:lpstr>CAVE Experiments</vt:lpstr>
      <vt:lpstr>Applications</vt:lpstr>
      <vt:lpstr>Applications</vt:lpstr>
      <vt:lpstr>Framed field experiments</vt:lpstr>
      <vt:lpstr>Key criticisms</vt:lpstr>
      <vt:lpstr>Avatars and presence</vt:lpstr>
      <vt:lpstr>Proteus effect</vt:lpstr>
      <vt:lpstr>Perception of presence in VR</vt:lpstr>
      <vt:lpstr>VR presence depends on clues</vt:lpstr>
      <vt:lpstr>Effective sensory substitution</vt:lpstr>
      <vt:lpstr>Food for thought</vt:lpstr>
      <vt:lpstr>3. LIVE Experiments</vt:lpstr>
      <vt:lpstr>LIVE Experiment 1</vt:lpstr>
      <vt:lpstr>Design</vt:lpstr>
      <vt:lpstr>Materials</vt:lpstr>
      <vt:lpstr>Presentazione standard di PowerPoint</vt:lpstr>
      <vt:lpstr>Findings</vt:lpstr>
      <vt:lpstr>LIVE Experiment 2</vt:lpstr>
      <vt:lpstr>Design</vt:lpstr>
      <vt:lpstr>Tasks</vt:lpstr>
      <vt:lpstr>LIVExp 2 -  Design</vt:lpstr>
      <vt:lpstr>Findings (no virtual coach)</vt:lpstr>
      <vt:lpstr>Findings (virtual coach)</vt:lpstr>
      <vt:lpstr>Interpretation</vt:lpstr>
      <vt:lpstr> 4. What future? A modest approach </vt:lpstr>
      <vt:lpstr>The pros of VR</vt:lpstr>
      <vt:lpstr>The cons of VR</vt:lpstr>
      <vt:lpstr> LIVE for nudging</vt:lpstr>
      <vt:lpstr>HIVE for eliciting biases</vt:lpstr>
      <vt:lpstr>The best approach?</vt:lpstr>
      <vt:lpstr>How VR in economics?</vt:lpstr>
      <vt:lpstr>Ongoing Projects</vt:lpstr>
      <vt:lpstr>Bibliography</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Pc4</dc:creator>
  <cp:lastModifiedBy>Alessandro</cp:lastModifiedBy>
  <cp:revision>257</cp:revision>
  <dcterms:created xsi:type="dcterms:W3CDTF">2013-04-19T15:22:56Z</dcterms:created>
  <dcterms:modified xsi:type="dcterms:W3CDTF">2019-03-21T17:57:17Z</dcterms:modified>
</cp:coreProperties>
</file>