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  <p:sldMasterId id="2147483701" r:id="rId2"/>
    <p:sldMasterId id="2147483713" r:id="rId3"/>
    <p:sldMasterId id="2147483725" r:id="rId4"/>
    <p:sldMasterId id="2147483737" r:id="rId5"/>
  </p:sldMasterIdLst>
  <p:notesMasterIdLst>
    <p:notesMasterId r:id="rId40"/>
  </p:notesMasterIdLst>
  <p:sldIdLst>
    <p:sldId id="257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80" r:id="rId14"/>
    <p:sldId id="281" r:id="rId15"/>
    <p:sldId id="282" r:id="rId16"/>
    <p:sldId id="297" r:id="rId17"/>
    <p:sldId id="298" r:id="rId18"/>
    <p:sldId id="306" r:id="rId19"/>
    <p:sldId id="308" r:id="rId20"/>
    <p:sldId id="309" r:id="rId21"/>
    <p:sldId id="307" r:id="rId22"/>
    <p:sldId id="311" r:id="rId23"/>
    <p:sldId id="312" r:id="rId24"/>
    <p:sldId id="316" r:id="rId25"/>
    <p:sldId id="317" r:id="rId26"/>
    <p:sldId id="292" r:id="rId27"/>
    <p:sldId id="295" r:id="rId28"/>
    <p:sldId id="291" r:id="rId29"/>
    <p:sldId id="299" r:id="rId30"/>
    <p:sldId id="300" r:id="rId31"/>
    <p:sldId id="301" r:id="rId32"/>
    <p:sldId id="302" r:id="rId33"/>
    <p:sldId id="303" r:id="rId34"/>
    <p:sldId id="304" r:id="rId35"/>
    <p:sldId id="287" r:id="rId36"/>
    <p:sldId id="289" r:id="rId37"/>
    <p:sldId id="288" r:id="rId38"/>
    <p:sldId id="318" r:id="rId3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099" autoAdjust="0"/>
    <p:restoredTop sz="94660"/>
  </p:normalViewPr>
  <p:slideViewPr>
    <p:cSldViewPr>
      <p:cViewPr>
        <p:scale>
          <a:sx n="118" d="100"/>
          <a:sy n="118" d="100"/>
        </p:scale>
        <p:origin x="-1434" y="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notesMaster" Target="notesMasters/notesMaster1.xml"/><Relationship Id="rId45" Type="http://schemas.microsoft.com/office/2015/10/relationships/revisionInfo" Target="revisionInfo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049876-42DC-459C-9C00-80E29CEA29B5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5AD075AD-BC8E-4476-9458-3C9F3D8B46DB}">
      <dgm:prSet phldrT="[Testo]"/>
      <dgm:spPr/>
      <dgm:t>
        <a:bodyPr/>
        <a:lstStyle/>
        <a:p>
          <a:r>
            <a:rPr lang="it-IT" dirty="0" smtClean="0"/>
            <a:t>Informazione</a:t>
          </a:r>
          <a:endParaRPr lang="it-IT" dirty="0"/>
        </a:p>
      </dgm:t>
    </dgm:pt>
    <dgm:pt modelId="{2A0523B9-74B3-4D26-AB4C-686A3FCB512E}" type="parTrans" cxnId="{B96A890F-2FA4-48D4-BCE5-57A910DDF74E}">
      <dgm:prSet/>
      <dgm:spPr/>
      <dgm:t>
        <a:bodyPr/>
        <a:lstStyle/>
        <a:p>
          <a:endParaRPr lang="it-IT"/>
        </a:p>
      </dgm:t>
    </dgm:pt>
    <dgm:pt modelId="{74EB82BE-305C-47E6-8617-24B936651348}" type="sibTrans" cxnId="{B96A890F-2FA4-48D4-BCE5-57A910DDF74E}">
      <dgm:prSet/>
      <dgm:spPr/>
      <dgm:t>
        <a:bodyPr/>
        <a:lstStyle/>
        <a:p>
          <a:endParaRPr lang="it-IT"/>
        </a:p>
      </dgm:t>
    </dgm:pt>
    <dgm:pt modelId="{11777564-DF62-4BF6-BA9A-F4E862C2544D}">
      <dgm:prSet phldrT="[Testo]"/>
      <dgm:spPr/>
      <dgm:t>
        <a:bodyPr/>
        <a:lstStyle/>
        <a:p>
          <a:r>
            <a:rPr lang="it-IT" dirty="0" smtClean="0"/>
            <a:t>Giudizi</a:t>
          </a:r>
          <a:endParaRPr lang="it-IT" dirty="0"/>
        </a:p>
      </dgm:t>
    </dgm:pt>
    <dgm:pt modelId="{6413EFB9-8CF4-4455-BD4B-F1D89EA77B12}" type="parTrans" cxnId="{52DD1265-3E9B-4D9F-AC94-6E7D8547A2D3}">
      <dgm:prSet/>
      <dgm:spPr/>
      <dgm:t>
        <a:bodyPr/>
        <a:lstStyle/>
        <a:p>
          <a:endParaRPr lang="it-IT"/>
        </a:p>
      </dgm:t>
    </dgm:pt>
    <dgm:pt modelId="{32ACF099-0CB6-4452-9EC7-EC1ECFDB2B69}" type="sibTrans" cxnId="{52DD1265-3E9B-4D9F-AC94-6E7D8547A2D3}">
      <dgm:prSet/>
      <dgm:spPr/>
      <dgm:t>
        <a:bodyPr/>
        <a:lstStyle/>
        <a:p>
          <a:endParaRPr lang="it-IT"/>
        </a:p>
      </dgm:t>
    </dgm:pt>
    <dgm:pt modelId="{971FBEF6-4079-4CE7-B8EA-0B74C11220CB}">
      <dgm:prSet phldrT="[Testo]"/>
      <dgm:spPr/>
      <dgm:t>
        <a:bodyPr/>
        <a:lstStyle/>
        <a:p>
          <a:r>
            <a:rPr lang="it-IT" dirty="0" smtClean="0"/>
            <a:t>Preferenze</a:t>
          </a:r>
          <a:endParaRPr lang="it-IT" dirty="0"/>
        </a:p>
      </dgm:t>
    </dgm:pt>
    <dgm:pt modelId="{6470BE8E-21A0-4D79-BAE6-D0B8CA9C25CA}" type="parTrans" cxnId="{3F86572C-D9F6-45E9-9CF2-70A07218AAFF}">
      <dgm:prSet/>
      <dgm:spPr/>
      <dgm:t>
        <a:bodyPr/>
        <a:lstStyle/>
        <a:p>
          <a:endParaRPr lang="it-IT"/>
        </a:p>
      </dgm:t>
    </dgm:pt>
    <dgm:pt modelId="{17BFA6C1-7F1D-4CC8-8E05-4850035F6CAD}" type="sibTrans" cxnId="{3F86572C-D9F6-45E9-9CF2-70A07218AAFF}">
      <dgm:prSet/>
      <dgm:spPr/>
      <dgm:t>
        <a:bodyPr/>
        <a:lstStyle/>
        <a:p>
          <a:endParaRPr lang="it-IT"/>
        </a:p>
      </dgm:t>
    </dgm:pt>
    <dgm:pt modelId="{F67F2BF0-4ECE-49BD-A5C0-9C3AE24D82ED}">
      <dgm:prSet phldrT="[Testo]"/>
      <dgm:spPr/>
      <dgm:t>
        <a:bodyPr/>
        <a:lstStyle/>
        <a:p>
          <a:r>
            <a:rPr lang="it-IT" dirty="0" smtClean="0"/>
            <a:t>Utilità</a:t>
          </a:r>
          <a:endParaRPr lang="it-IT" dirty="0"/>
        </a:p>
      </dgm:t>
    </dgm:pt>
    <dgm:pt modelId="{058E78E3-494E-4E78-A9CA-1077B12581D3}" type="parTrans" cxnId="{3910E953-8A79-4A7D-B2C4-EC5D6CA6FBF8}">
      <dgm:prSet/>
      <dgm:spPr/>
      <dgm:t>
        <a:bodyPr/>
        <a:lstStyle/>
        <a:p>
          <a:endParaRPr lang="it-IT"/>
        </a:p>
      </dgm:t>
    </dgm:pt>
    <dgm:pt modelId="{2DF5AEB5-4051-4644-A560-E82E5171BB3E}" type="sibTrans" cxnId="{3910E953-8A79-4A7D-B2C4-EC5D6CA6FBF8}">
      <dgm:prSet/>
      <dgm:spPr/>
      <dgm:t>
        <a:bodyPr/>
        <a:lstStyle/>
        <a:p>
          <a:endParaRPr lang="it-IT"/>
        </a:p>
      </dgm:t>
    </dgm:pt>
    <dgm:pt modelId="{EE1EF824-48EF-497D-81C5-B0B7985ADFEA}">
      <dgm:prSet phldrT="[Testo]"/>
      <dgm:spPr/>
      <dgm:t>
        <a:bodyPr/>
        <a:lstStyle/>
        <a:p>
          <a:r>
            <a:rPr lang="it-IT" dirty="0" smtClean="0"/>
            <a:t>Scelte</a:t>
          </a:r>
          <a:endParaRPr lang="it-IT" dirty="0"/>
        </a:p>
      </dgm:t>
    </dgm:pt>
    <dgm:pt modelId="{062C63EC-C40E-458D-8954-8A49C962E7DF}" type="parTrans" cxnId="{17ADC516-934A-4E38-88B7-46020430FEB6}">
      <dgm:prSet/>
      <dgm:spPr/>
      <dgm:t>
        <a:bodyPr/>
        <a:lstStyle/>
        <a:p>
          <a:endParaRPr lang="it-IT"/>
        </a:p>
      </dgm:t>
    </dgm:pt>
    <dgm:pt modelId="{5D0CC39D-E8BA-460B-9937-2891B760EB56}" type="sibTrans" cxnId="{17ADC516-934A-4E38-88B7-46020430FEB6}">
      <dgm:prSet/>
      <dgm:spPr/>
      <dgm:t>
        <a:bodyPr/>
        <a:lstStyle/>
        <a:p>
          <a:endParaRPr lang="it-IT"/>
        </a:p>
      </dgm:t>
    </dgm:pt>
    <dgm:pt modelId="{EA7537A5-3C06-4D57-9C14-3BEE14020193}" type="pres">
      <dgm:prSet presAssocID="{01049876-42DC-459C-9C00-80E29CEA29B5}" presName="CompostProcess" presStyleCnt="0">
        <dgm:presLayoutVars>
          <dgm:dir/>
          <dgm:resizeHandles val="exact"/>
        </dgm:presLayoutVars>
      </dgm:prSet>
      <dgm:spPr/>
    </dgm:pt>
    <dgm:pt modelId="{79FB72C1-98FE-471B-8DEC-8A2F18156AEF}" type="pres">
      <dgm:prSet presAssocID="{01049876-42DC-459C-9C00-80E29CEA29B5}" presName="arrow" presStyleLbl="bgShp" presStyleIdx="0" presStyleCnt="1"/>
      <dgm:spPr/>
    </dgm:pt>
    <dgm:pt modelId="{28B465AF-9761-453F-8DD5-222ED04D1483}" type="pres">
      <dgm:prSet presAssocID="{01049876-42DC-459C-9C00-80E29CEA29B5}" presName="linearProcess" presStyleCnt="0"/>
      <dgm:spPr/>
    </dgm:pt>
    <dgm:pt modelId="{A89D8E7F-6481-4AEC-8AAD-3C2EBCB41842}" type="pres">
      <dgm:prSet presAssocID="{5AD075AD-BC8E-4476-9458-3C9F3D8B46DB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2C3F6AB-7D24-4380-9348-F4BCEC99B12F}" type="pres">
      <dgm:prSet presAssocID="{74EB82BE-305C-47E6-8617-24B936651348}" presName="sibTrans" presStyleCnt="0"/>
      <dgm:spPr/>
    </dgm:pt>
    <dgm:pt modelId="{C3CC7AEE-1D45-4952-9C0A-B645F606FFBF}" type="pres">
      <dgm:prSet presAssocID="{11777564-DF62-4BF6-BA9A-F4E862C2544D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DE4B4C1-A4FD-4729-B038-CEAE349A5BCD}" type="pres">
      <dgm:prSet presAssocID="{32ACF099-0CB6-4452-9EC7-EC1ECFDB2B69}" presName="sibTrans" presStyleCnt="0"/>
      <dgm:spPr/>
    </dgm:pt>
    <dgm:pt modelId="{5FFE3DFE-98B3-4681-A2DB-207395996D5E}" type="pres">
      <dgm:prSet presAssocID="{971FBEF6-4079-4CE7-B8EA-0B74C11220CB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D8D9846-1A24-4FA2-900C-59DC7F537372}" type="pres">
      <dgm:prSet presAssocID="{17BFA6C1-7F1D-4CC8-8E05-4850035F6CAD}" presName="sibTrans" presStyleCnt="0"/>
      <dgm:spPr/>
    </dgm:pt>
    <dgm:pt modelId="{198F3B16-D6E6-4B3C-B120-B86931C47861}" type="pres">
      <dgm:prSet presAssocID="{F67F2BF0-4ECE-49BD-A5C0-9C3AE24D82ED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65BED81-1AE4-4226-BB27-7154538DFEFE}" type="pres">
      <dgm:prSet presAssocID="{2DF5AEB5-4051-4644-A560-E82E5171BB3E}" presName="sibTrans" presStyleCnt="0"/>
      <dgm:spPr/>
    </dgm:pt>
    <dgm:pt modelId="{CA8A03AF-E9B3-4E80-BEB7-68B404F5B667}" type="pres">
      <dgm:prSet presAssocID="{EE1EF824-48EF-497D-81C5-B0B7985ADFEA}" presName="text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47B2AEA2-5735-4F22-844E-EF8711CF83BE}" type="presOf" srcId="{971FBEF6-4079-4CE7-B8EA-0B74C11220CB}" destId="{5FFE3DFE-98B3-4681-A2DB-207395996D5E}" srcOrd="0" destOrd="0" presId="urn:microsoft.com/office/officeart/2005/8/layout/hProcess9"/>
    <dgm:cxn modelId="{D0855DF9-C3B6-4B87-82E0-1129C1034D7D}" type="presOf" srcId="{11777564-DF62-4BF6-BA9A-F4E862C2544D}" destId="{C3CC7AEE-1D45-4952-9C0A-B645F606FFBF}" srcOrd="0" destOrd="0" presId="urn:microsoft.com/office/officeart/2005/8/layout/hProcess9"/>
    <dgm:cxn modelId="{17ADC516-934A-4E38-88B7-46020430FEB6}" srcId="{01049876-42DC-459C-9C00-80E29CEA29B5}" destId="{EE1EF824-48EF-497D-81C5-B0B7985ADFEA}" srcOrd="4" destOrd="0" parTransId="{062C63EC-C40E-458D-8954-8A49C962E7DF}" sibTransId="{5D0CC39D-E8BA-460B-9937-2891B760EB56}"/>
    <dgm:cxn modelId="{F5D2538C-857E-4906-B53F-DF5C0B389D64}" type="presOf" srcId="{5AD075AD-BC8E-4476-9458-3C9F3D8B46DB}" destId="{A89D8E7F-6481-4AEC-8AAD-3C2EBCB41842}" srcOrd="0" destOrd="0" presId="urn:microsoft.com/office/officeart/2005/8/layout/hProcess9"/>
    <dgm:cxn modelId="{B96A890F-2FA4-48D4-BCE5-57A910DDF74E}" srcId="{01049876-42DC-459C-9C00-80E29CEA29B5}" destId="{5AD075AD-BC8E-4476-9458-3C9F3D8B46DB}" srcOrd="0" destOrd="0" parTransId="{2A0523B9-74B3-4D26-AB4C-686A3FCB512E}" sibTransId="{74EB82BE-305C-47E6-8617-24B936651348}"/>
    <dgm:cxn modelId="{B3738C46-402F-4DB9-A341-AA3F2204B876}" type="presOf" srcId="{01049876-42DC-459C-9C00-80E29CEA29B5}" destId="{EA7537A5-3C06-4D57-9C14-3BEE14020193}" srcOrd="0" destOrd="0" presId="urn:microsoft.com/office/officeart/2005/8/layout/hProcess9"/>
    <dgm:cxn modelId="{3F86572C-D9F6-45E9-9CF2-70A07218AAFF}" srcId="{01049876-42DC-459C-9C00-80E29CEA29B5}" destId="{971FBEF6-4079-4CE7-B8EA-0B74C11220CB}" srcOrd="2" destOrd="0" parTransId="{6470BE8E-21A0-4D79-BAE6-D0B8CA9C25CA}" sibTransId="{17BFA6C1-7F1D-4CC8-8E05-4850035F6CAD}"/>
    <dgm:cxn modelId="{B8FEFAD9-A142-474C-BAA6-9A5F78EA5D81}" type="presOf" srcId="{F67F2BF0-4ECE-49BD-A5C0-9C3AE24D82ED}" destId="{198F3B16-D6E6-4B3C-B120-B86931C47861}" srcOrd="0" destOrd="0" presId="urn:microsoft.com/office/officeart/2005/8/layout/hProcess9"/>
    <dgm:cxn modelId="{52DD1265-3E9B-4D9F-AC94-6E7D8547A2D3}" srcId="{01049876-42DC-459C-9C00-80E29CEA29B5}" destId="{11777564-DF62-4BF6-BA9A-F4E862C2544D}" srcOrd="1" destOrd="0" parTransId="{6413EFB9-8CF4-4455-BD4B-F1D89EA77B12}" sibTransId="{32ACF099-0CB6-4452-9EC7-EC1ECFDB2B69}"/>
    <dgm:cxn modelId="{45C84EA4-21CB-47CA-8852-69830E961CD6}" type="presOf" srcId="{EE1EF824-48EF-497D-81C5-B0B7985ADFEA}" destId="{CA8A03AF-E9B3-4E80-BEB7-68B404F5B667}" srcOrd="0" destOrd="0" presId="urn:microsoft.com/office/officeart/2005/8/layout/hProcess9"/>
    <dgm:cxn modelId="{3910E953-8A79-4A7D-B2C4-EC5D6CA6FBF8}" srcId="{01049876-42DC-459C-9C00-80E29CEA29B5}" destId="{F67F2BF0-4ECE-49BD-A5C0-9C3AE24D82ED}" srcOrd="3" destOrd="0" parTransId="{058E78E3-494E-4E78-A9CA-1077B12581D3}" sibTransId="{2DF5AEB5-4051-4644-A560-E82E5171BB3E}"/>
    <dgm:cxn modelId="{71B960FE-F053-43FD-A95C-8ABBBD650228}" type="presParOf" srcId="{EA7537A5-3C06-4D57-9C14-3BEE14020193}" destId="{79FB72C1-98FE-471B-8DEC-8A2F18156AEF}" srcOrd="0" destOrd="0" presId="urn:microsoft.com/office/officeart/2005/8/layout/hProcess9"/>
    <dgm:cxn modelId="{89C6B64D-4B2D-4D05-B7B8-6CE64575B48D}" type="presParOf" srcId="{EA7537A5-3C06-4D57-9C14-3BEE14020193}" destId="{28B465AF-9761-453F-8DD5-222ED04D1483}" srcOrd="1" destOrd="0" presId="urn:microsoft.com/office/officeart/2005/8/layout/hProcess9"/>
    <dgm:cxn modelId="{F8DEFB4A-8045-4DC0-86EB-807E8D05AD6C}" type="presParOf" srcId="{28B465AF-9761-453F-8DD5-222ED04D1483}" destId="{A89D8E7F-6481-4AEC-8AAD-3C2EBCB41842}" srcOrd="0" destOrd="0" presId="urn:microsoft.com/office/officeart/2005/8/layout/hProcess9"/>
    <dgm:cxn modelId="{9BE2D253-EB70-4723-9F8F-7686E39388FE}" type="presParOf" srcId="{28B465AF-9761-453F-8DD5-222ED04D1483}" destId="{F2C3F6AB-7D24-4380-9348-F4BCEC99B12F}" srcOrd="1" destOrd="0" presId="urn:microsoft.com/office/officeart/2005/8/layout/hProcess9"/>
    <dgm:cxn modelId="{F2D22AB6-6138-4278-AF36-C305F26F93BC}" type="presParOf" srcId="{28B465AF-9761-453F-8DD5-222ED04D1483}" destId="{C3CC7AEE-1D45-4952-9C0A-B645F606FFBF}" srcOrd="2" destOrd="0" presId="urn:microsoft.com/office/officeart/2005/8/layout/hProcess9"/>
    <dgm:cxn modelId="{351146AA-2F7D-416D-860B-53E4F168D128}" type="presParOf" srcId="{28B465AF-9761-453F-8DD5-222ED04D1483}" destId="{1DE4B4C1-A4FD-4729-B038-CEAE349A5BCD}" srcOrd="3" destOrd="0" presId="urn:microsoft.com/office/officeart/2005/8/layout/hProcess9"/>
    <dgm:cxn modelId="{2AC53699-7600-4E6F-9573-6AACBD1799A7}" type="presParOf" srcId="{28B465AF-9761-453F-8DD5-222ED04D1483}" destId="{5FFE3DFE-98B3-4681-A2DB-207395996D5E}" srcOrd="4" destOrd="0" presId="urn:microsoft.com/office/officeart/2005/8/layout/hProcess9"/>
    <dgm:cxn modelId="{8968BFA0-95EB-4B50-B543-B4181875B7D4}" type="presParOf" srcId="{28B465AF-9761-453F-8DD5-222ED04D1483}" destId="{AD8D9846-1A24-4FA2-900C-59DC7F537372}" srcOrd="5" destOrd="0" presId="urn:microsoft.com/office/officeart/2005/8/layout/hProcess9"/>
    <dgm:cxn modelId="{E84C71F8-B41D-477D-8B10-8F93247F0E51}" type="presParOf" srcId="{28B465AF-9761-453F-8DD5-222ED04D1483}" destId="{198F3B16-D6E6-4B3C-B120-B86931C47861}" srcOrd="6" destOrd="0" presId="urn:microsoft.com/office/officeart/2005/8/layout/hProcess9"/>
    <dgm:cxn modelId="{6875B76B-F33D-4D2B-BC2C-3B8CC8084977}" type="presParOf" srcId="{28B465AF-9761-453F-8DD5-222ED04D1483}" destId="{165BED81-1AE4-4226-BB27-7154538DFEFE}" srcOrd="7" destOrd="0" presId="urn:microsoft.com/office/officeart/2005/8/layout/hProcess9"/>
    <dgm:cxn modelId="{65026080-528D-410B-8F34-FB58D3459F3C}" type="presParOf" srcId="{28B465AF-9761-453F-8DD5-222ED04D1483}" destId="{CA8A03AF-E9B3-4E80-BEB7-68B404F5B667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1049876-42DC-459C-9C00-80E29CEA29B5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5AD075AD-BC8E-4476-9458-3C9F3D8B46DB}">
      <dgm:prSet phldrT="[Testo]"/>
      <dgm:spPr/>
      <dgm:t>
        <a:bodyPr/>
        <a:lstStyle/>
        <a:p>
          <a:r>
            <a:rPr lang="it-IT" dirty="0" smtClean="0"/>
            <a:t>Informazione</a:t>
          </a:r>
          <a:endParaRPr lang="it-IT" dirty="0"/>
        </a:p>
      </dgm:t>
    </dgm:pt>
    <dgm:pt modelId="{2A0523B9-74B3-4D26-AB4C-686A3FCB512E}" type="parTrans" cxnId="{B96A890F-2FA4-48D4-BCE5-57A910DDF74E}">
      <dgm:prSet/>
      <dgm:spPr/>
      <dgm:t>
        <a:bodyPr/>
        <a:lstStyle/>
        <a:p>
          <a:endParaRPr lang="it-IT"/>
        </a:p>
      </dgm:t>
    </dgm:pt>
    <dgm:pt modelId="{74EB82BE-305C-47E6-8617-24B936651348}" type="sibTrans" cxnId="{B96A890F-2FA4-48D4-BCE5-57A910DDF74E}">
      <dgm:prSet/>
      <dgm:spPr/>
      <dgm:t>
        <a:bodyPr/>
        <a:lstStyle/>
        <a:p>
          <a:endParaRPr lang="it-IT"/>
        </a:p>
      </dgm:t>
    </dgm:pt>
    <dgm:pt modelId="{11777564-DF62-4BF6-BA9A-F4E862C2544D}">
      <dgm:prSet phldrT="[Testo]"/>
      <dgm:spPr/>
      <dgm:t>
        <a:bodyPr/>
        <a:lstStyle/>
        <a:p>
          <a:r>
            <a:rPr lang="it-IT" dirty="0" smtClean="0"/>
            <a:t>Giudizi</a:t>
          </a:r>
          <a:endParaRPr lang="it-IT" dirty="0"/>
        </a:p>
      </dgm:t>
    </dgm:pt>
    <dgm:pt modelId="{6413EFB9-8CF4-4455-BD4B-F1D89EA77B12}" type="parTrans" cxnId="{52DD1265-3E9B-4D9F-AC94-6E7D8547A2D3}">
      <dgm:prSet/>
      <dgm:spPr/>
      <dgm:t>
        <a:bodyPr/>
        <a:lstStyle/>
        <a:p>
          <a:endParaRPr lang="it-IT"/>
        </a:p>
      </dgm:t>
    </dgm:pt>
    <dgm:pt modelId="{32ACF099-0CB6-4452-9EC7-EC1ECFDB2B69}" type="sibTrans" cxnId="{52DD1265-3E9B-4D9F-AC94-6E7D8547A2D3}">
      <dgm:prSet/>
      <dgm:spPr/>
      <dgm:t>
        <a:bodyPr/>
        <a:lstStyle/>
        <a:p>
          <a:endParaRPr lang="it-IT"/>
        </a:p>
      </dgm:t>
    </dgm:pt>
    <dgm:pt modelId="{971FBEF6-4079-4CE7-B8EA-0B74C11220CB}">
      <dgm:prSet phldrT="[Testo]"/>
      <dgm:spPr/>
      <dgm:t>
        <a:bodyPr/>
        <a:lstStyle/>
        <a:p>
          <a:r>
            <a:rPr lang="it-IT" dirty="0" smtClean="0"/>
            <a:t>Preferenze</a:t>
          </a:r>
          <a:endParaRPr lang="it-IT" dirty="0"/>
        </a:p>
      </dgm:t>
    </dgm:pt>
    <dgm:pt modelId="{6470BE8E-21A0-4D79-BAE6-D0B8CA9C25CA}" type="parTrans" cxnId="{3F86572C-D9F6-45E9-9CF2-70A07218AAFF}">
      <dgm:prSet/>
      <dgm:spPr/>
      <dgm:t>
        <a:bodyPr/>
        <a:lstStyle/>
        <a:p>
          <a:endParaRPr lang="it-IT"/>
        </a:p>
      </dgm:t>
    </dgm:pt>
    <dgm:pt modelId="{17BFA6C1-7F1D-4CC8-8E05-4850035F6CAD}" type="sibTrans" cxnId="{3F86572C-D9F6-45E9-9CF2-70A07218AAFF}">
      <dgm:prSet/>
      <dgm:spPr/>
      <dgm:t>
        <a:bodyPr/>
        <a:lstStyle/>
        <a:p>
          <a:endParaRPr lang="it-IT"/>
        </a:p>
      </dgm:t>
    </dgm:pt>
    <dgm:pt modelId="{F67F2BF0-4ECE-49BD-A5C0-9C3AE24D82ED}">
      <dgm:prSet phldrT="[Testo]"/>
      <dgm:spPr/>
      <dgm:t>
        <a:bodyPr/>
        <a:lstStyle/>
        <a:p>
          <a:r>
            <a:rPr lang="it-IT" dirty="0" smtClean="0"/>
            <a:t>Utilità</a:t>
          </a:r>
          <a:endParaRPr lang="it-IT" dirty="0"/>
        </a:p>
      </dgm:t>
    </dgm:pt>
    <dgm:pt modelId="{058E78E3-494E-4E78-A9CA-1077B12581D3}" type="parTrans" cxnId="{3910E953-8A79-4A7D-B2C4-EC5D6CA6FBF8}">
      <dgm:prSet/>
      <dgm:spPr/>
      <dgm:t>
        <a:bodyPr/>
        <a:lstStyle/>
        <a:p>
          <a:endParaRPr lang="it-IT"/>
        </a:p>
      </dgm:t>
    </dgm:pt>
    <dgm:pt modelId="{2DF5AEB5-4051-4644-A560-E82E5171BB3E}" type="sibTrans" cxnId="{3910E953-8A79-4A7D-B2C4-EC5D6CA6FBF8}">
      <dgm:prSet/>
      <dgm:spPr/>
      <dgm:t>
        <a:bodyPr/>
        <a:lstStyle/>
        <a:p>
          <a:endParaRPr lang="it-IT"/>
        </a:p>
      </dgm:t>
    </dgm:pt>
    <dgm:pt modelId="{EE1EF824-48EF-497D-81C5-B0B7985ADFEA}">
      <dgm:prSet phldrT="[Testo]"/>
      <dgm:spPr/>
      <dgm:t>
        <a:bodyPr/>
        <a:lstStyle/>
        <a:p>
          <a:r>
            <a:rPr lang="it-IT" dirty="0" smtClean="0"/>
            <a:t>Scelte</a:t>
          </a:r>
          <a:endParaRPr lang="it-IT" dirty="0"/>
        </a:p>
      </dgm:t>
    </dgm:pt>
    <dgm:pt modelId="{062C63EC-C40E-458D-8954-8A49C962E7DF}" type="parTrans" cxnId="{17ADC516-934A-4E38-88B7-46020430FEB6}">
      <dgm:prSet/>
      <dgm:spPr/>
      <dgm:t>
        <a:bodyPr/>
        <a:lstStyle/>
        <a:p>
          <a:endParaRPr lang="it-IT"/>
        </a:p>
      </dgm:t>
    </dgm:pt>
    <dgm:pt modelId="{5D0CC39D-E8BA-460B-9937-2891B760EB56}" type="sibTrans" cxnId="{17ADC516-934A-4E38-88B7-46020430FEB6}">
      <dgm:prSet/>
      <dgm:spPr/>
      <dgm:t>
        <a:bodyPr/>
        <a:lstStyle/>
        <a:p>
          <a:endParaRPr lang="it-IT"/>
        </a:p>
      </dgm:t>
    </dgm:pt>
    <dgm:pt modelId="{EA7537A5-3C06-4D57-9C14-3BEE14020193}" type="pres">
      <dgm:prSet presAssocID="{01049876-42DC-459C-9C00-80E29CEA29B5}" presName="CompostProcess" presStyleCnt="0">
        <dgm:presLayoutVars>
          <dgm:dir/>
          <dgm:resizeHandles val="exact"/>
        </dgm:presLayoutVars>
      </dgm:prSet>
      <dgm:spPr/>
    </dgm:pt>
    <dgm:pt modelId="{79FB72C1-98FE-471B-8DEC-8A2F18156AEF}" type="pres">
      <dgm:prSet presAssocID="{01049876-42DC-459C-9C00-80E29CEA29B5}" presName="arrow" presStyleLbl="bgShp" presStyleIdx="0" presStyleCnt="1"/>
      <dgm:spPr>
        <a:prstGeom prst="leftArrow">
          <a:avLst/>
        </a:prstGeom>
        <a:solidFill>
          <a:schemeClr val="accent2"/>
        </a:solidFill>
      </dgm:spPr>
    </dgm:pt>
    <dgm:pt modelId="{28B465AF-9761-453F-8DD5-222ED04D1483}" type="pres">
      <dgm:prSet presAssocID="{01049876-42DC-459C-9C00-80E29CEA29B5}" presName="linearProcess" presStyleCnt="0"/>
      <dgm:spPr/>
    </dgm:pt>
    <dgm:pt modelId="{A89D8E7F-6481-4AEC-8AAD-3C2EBCB41842}" type="pres">
      <dgm:prSet presAssocID="{5AD075AD-BC8E-4476-9458-3C9F3D8B46DB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2C3F6AB-7D24-4380-9348-F4BCEC99B12F}" type="pres">
      <dgm:prSet presAssocID="{74EB82BE-305C-47E6-8617-24B936651348}" presName="sibTrans" presStyleCnt="0"/>
      <dgm:spPr/>
    </dgm:pt>
    <dgm:pt modelId="{C3CC7AEE-1D45-4952-9C0A-B645F606FFBF}" type="pres">
      <dgm:prSet presAssocID="{11777564-DF62-4BF6-BA9A-F4E862C2544D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DE4B4C1-A4FD-4729-B038-CEAE349A5BCD}" type="pres">
      <dgm:prSet presAssocID="{32ACF099-0CB6-4452-9EC7-EC1ECFDB2B69}" presName="sibTrans" presStyleCnt="0"/>
      <dgm:spPr/>
    </dgm:pt>
    <dgm:pt modelId="{5FFE3DFE-98B3-4681-A2DB-207395996D5E}" type="pres">
      <dgm:prSet presAssocID="{971FBEF6-4079-4CE7-B8EA-0B74C11220CB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D8D9846-1A24-4FA2-900C-59DC7F537372}" type="pres">
      <dgm:prSet presAssocID="{17BFA6C1-7F1D-4CC8-8E05-4850035F6CAD}" presName="sibTrans" presStyleCnt="0"/>
      <dgm:spPr/>
    </dgm:pt>
    <dgm:pt modelId="{198F3B16-D6E6-4B3C-B120-B86931C47861}" type="pres">
      <dgm:prSet presAssocID="{F67F2BF0-4ECE-49BD-A5C0-9C3AE24D82ED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65BED81-1AE4-4226-BB27-7154538DFEFE}" type="pres">
      <dgm:prSet presAssocID="{2DF5AEB5-4051-4644-A560-E82E5171BB3E}" presName="sibTrans" presStyleCnt="0"/>
      <dgm:spPr/>
    </dgm:pt>
    <dgm:pt modelId="{CA8A03AF-E9B3-4E80-BEB7-68B404F5B667}" type="pres">
      <dgm:prSet presAssocID="{EE1EF824-48EF-497D-81C5-B0B7985ADFEA}" presName="text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17ADC516-934A-4E38-88B7-46020430FEB6}" srcId="{01049876-42DC-459C-9C00-80E29CEA29B5}" destId="{EE1EF824-48EF-497D-81C5-B0B7985ADFEA}" srcOrd="4" destOrd="0" parTransId="{062C63EC-C40E-458D-8954-8A49C962E7DF}" sibTransId="{5D0CC39D-E8BA-460B-9937-2891B760EB56}"/>
    <dgm:cxn modelId="{9A433FF1-A227-42EF-B22F-D3E1F4DA40F4}" type="presOf" srcId="{971FBEF6-4079-4CE7-B8EA-0B74C11220CB}" destId="{5FFE3DFE-98B3-4681-A2DB-207395996D5E}" srcOrd="0" destOrd="0" presId="urn:microsoft.com/office/officeart/2005/8/layout/hProcess9"/>
    <dgm:cxn modelId="{A5EDDC26-B333-461C-B414-8867A10FF7C3}" type="presOf" srcId="{11777564-DF62-4BF6-BA9A-F4E862C2544D}" destId="{C3CC7AEE-1D45-4952-9C0A-B645F606FFBF}" srcOrd="0" destOrd="0" presId="urn:microsoft.com/office/officeart/2005/8/layout/hProcess9"/>
    <dgm:cxn modelId="{E7D03CC7-B401-4FEC-B5F2-286693B4EF9B}" type="presOf" srcId="{F67F2BF0-4ECE-49BD-A5C0-9C3AE24D82ED}" destId="{198F3B16-D6E6-4B3C-B120-B86931C47861}" srcOrd="0" destOrd="0" presId="urn:microsoft.com/office/officeart/2005/8/layout/hProcess9"/>
    <dgm:cxn modelId="{601E5F9A-8AF0-4962-B557-53365FC29F3F}" type="presOf" srcId="{01049876-42DC-459C-9C00-80E29CEA29B5}" destId="{EA7537A5-3C06-4D57-9C14-3BEE14020193}" srcOrd="0" destOrd="0" presId="urn:microsoft.com/office/officeart/2005/8/layout/hProcess9"/>
    <dgm:cxn modelId="{69B292E2-9A36-43F9-89D6-EDDE40910F37}" type="presOf" srcId="{5AD075AD-BC8E-4476-9458-3C9F3D8B46DB}" destId="{A89D8E7F-6481-4AEC-8AAD-3C2EBCB41842}" srcOrd="0" destOrd="0" presId="urn:microsoft.com/office/officeart/2005/8/layout/hProcess9"/>
    <dgm:cxn modelId="{3F86572C-D9F6-45E9-9CF2-70A07218AAFF}" srcId="{01049876-42DC-459C-9C00-80E29CEA29B5}" destId="{971FBEF6-4079-4CE7-B8EA-0B74C11220CB}" srcOrd="2" destOrd="0" parTransId="{6470BE8E-21A0-4D79-BAE6-D0B8CA9C25CA}" sibTransId="{17BFA6C1-7F1D-4CC8-8E05-4850035F6CAD}"/>
    <dgm:cxn modelId="{B96A890F-2FA4-48D4-BCE5-57A910DDF74E}" srcId="{01049876-42DC-459C-9C00-80E29CEA29B5}" destId="{5AD075AD-BC8E-4476-9458-3C9F3D8B46DB}" srcOrd="0" destOrd="0" parTransId="{2A0523B9-74B3-4D26-AB4C-686A3FCB512E}" sibTransId="{74EB82BE-305C-47E6-8617-24B936651348}"/>
    <dgm:cxn modelId="{3910E953-8A79-4A7D-B2C4-EC5D6CA6FBF8}" srcId="{01049876-42DC-459C-9C00-80E29CEA29B5}" destId="{F67F2BF0-4ECE-49BD-A5C0-9C3AE24D82ED}" srcOrd="3" destOrd="0" parTransId="{058E78E3-494E-4E78-A9CA-1077B12581D3}" sibTransId="{2DF5AEB5-4051-4644-A560-E82E5171BB3E}"/>
    <dgm:cxn modelId="{E9497C2A-0EC1-436E-BF43-C75F53239DC9}" type="presOf" srcId="{EE1EF824-48EF-497D-81C5-B0B7985ADFEA}" destId="{CA8A03AF-E9B3-4E80-BEB7-68B404F5B667}" srcOrd="0" destOrd="0" presId="urn:microsoft.com/office/officeart/2005/8/layout/hProcess9"/>
    <dgm:cxn modelId="{52DD1265-3E9B-4D9F-AC94-6E7D8547A2D3}" srcId="{01049876-42DC-459C-9C00-80E29CEA29B5}" destId="{11777564-DF62-4BF6-BA9A-F4E862C2544D}" srcOrd="1" destOrd="0" parTransId="{6413EFB9-8CF4-4455-BD4B-F1D89EA77B12}" sibTransId="{32ACF099-0CB6-4452-9EC7-EC1ECFDB2B69}"/>
    <dgm:cxn modelId="{5472FF64-8AFF-45F9-B972-04D3621235A1}" type="presParOf" srcId="{EA7537A5-3C06-4D57-9C14-3BEE14020193}" destId="{79FB72C1-98FE-471B-8DEC-8A2F18156AEF}" srcOrd="0" destOrd="0" presId="urn:microsoft.com/office/officeart/2005/8/layout/hProcess9"/>
    <dgm:cxn modelId="{64D4C483-740B-4D06-BAC4-C249CCD75975}" type="presParOf" srcId="{EA7537A5-3C06-4D57-9C14-3BEE14020193}" destId="{28B465AF-9761-453F-8DD5-222ED04D1483}" srcOrd="1" destOrd="0" presId="urn:microsoft.com/office/officeart/2005/8/layout/hProcess9"/>
    <dgm:cxn modelId="{691BB610-3E0F-4B4B-8F48-F705881AFA3D}" type="presParOf" srcId="{28B465AF-9761-453F-8DD5-222ED04D1483}" destId="{A89D8E7F-6481-4AEC-8AAD-3C2EBCB41842}" srcOrd="0" destOrd="0" presId="urn:microsoft.com/office/officeart/2005/8/layout/hProcess9"/>
    <dgm:cxn modelId="{22E956F8-9B3B-4BD3-9696-B97A9C59EBA8}" type="presParOf" srcId="{28B465AF-9761-453F-8DD5-222ED04D1483}" destId="{F2C3F6AB-7D24-4380-9348-F4BCEC99B12F}" srcOrd="1" destOrd="0" presId="urn:microsoft.com/office/officeart/2005/8/layout/hProcess9"/>
    <dgm:cxn modelId="{C1694210-4D26-483F-992A-19294631151D}" type="presParOf" srcId="{28B465AF-9761-453F-8DD5-222ED04D1483}" destId="{C3CC7AEE-1D45-4952-9C0A-B645F606FFBF}" srcOrd="2" destOrd="0" presId="urn:microsoft.com/office/officeart/2005/8/layout/hProcess9"/>
    <dgm:cxn modelId="{7EA61979-A0B0-445C-A08B-8E0AB159EBB6}" type="presParOf" srcId="{28B465AF-9761-453F-8DD5-222ED04D1483}" destId="{1DE4B4C1-A4FD-4729-B038-CEAE349A5BCD}" srcOrd="3" destOrd="0" presId="urn:microsoft.com/office/officeart/2005/8/layout/hProcess9"/>
    <dgm:cxn modelId="{6E506BBE-F012-40CA-B66A-B1D6E537B7F9}" type="presParOf" srcId="{28B465AF-9761-453F-8DD5-222ED04D1483}" destId="{5FFE3DFE-98B3-4681-A2DB-207395996D5E}" srcOrd="4" destOrd="0" presId="urn:microsoft.com/office/officeart/2005/8/layout/hProcess9"/>
    <dgm:cxn modelId="{EE1DB646-920F-448E-A0EC-D1D603D8976B}" type="presParOf" srcId="{28B465AF-9761-453F-8DD5-222ED04D1483}" destId="{AD8D9846-1A24-4FA2-900C-59DC7F537372}" srcOrd="5" destOrd="0" presId="urn:microsoft.com/office/officeart/2005/8/layout/hProcess9"/>
    <dgm:cxn modelId="{9E634EE5-A150-44F8-87C7-7D69F7A8CF25}" type="presParOf" srcId="{28B465AF-9761-453F-8DD5-222ED04D1483}" destId="{198F3B16-D6E6-4B3C-B120-B86931C47861}" srcOrd="6" destOrd="0" presId="urn:microsoft.com/office/officeart/2005/8/layout/hProcess9"/>
    <dgm:cxn modelId="{75326002-E2B3-4270-919E-8EBF68689F24}" type="presParOf" srcId="{28B465AF-9761-453F-8DD5-222ED04D1483}" destId="{165BED81-1AE4-4226-BB27-7154538DFEFE}" srcOrd="7" destOrd="0" presId="urn:microsoft.com/office/officeart/2005/8/layout/hProcess9"/>
    <dgm:cxn modelId="{4721A363-C257-4904-916B-F428669492ED}" type="presParOf" srcId="{28B465AF-9761-453F-8DD5-222ED04D1483}" destId="{CA8A03AF-E9B3-4E80-BEB7-68B404F5B667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FB72C1-98FE-471B-8DEC-8A2F18156AEF}">
      <dsp:nvSpPr>
        <dsp:cNvPr id="0" name=""/>
        <dsp:cNvSpPr/>
      </dsp:nvSpPr>
      <dsp:spPr>
        <a:xfrm>
          <a:off x="685799" y="0"/>
          <a:ext cx="7772400" cy="40640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9D8E7F-6481-4AEC-8AAD-3C2EBCB41842}">
      <dsp:nvSpPr>
        <dsp:cNvPr id="0" name=""/>
        <dsp:cNvSpPr/>
      </dsp:nvSpPr>
      <dsp:spPr>
        <a:xfrm>
          <a:off x="5608" y="1219199"/>
          <a:ext cx="1705291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Informazione</a:t>
          </a:r>
          <a:endParaRPr lang="it-IT" sz="2000" kern="1200" dirty="0"/>
        </a:p>
      </dsp:txBody>
      <dsp:txXfrm>
        <a:off x="84963" y="1298554"/>
        <a:ext cx="1546581" cy="1466890"/>
      </dsp:txXfrm>
    </dsp:sp>
    <dsp:sp modelId="{C3CC7AEE-1D45-4952-9C0A-B645F606FFBF}">
      <dsp:nvSpPr>
        <dsp:cNvPr id="0" name=""/>
        <dsp:cNvSpPr/>
      </dsp:nvSpPr>
      <dsp:spPr>
        <a:xfrm>
          <a:off x="1862481" y="1219199"/>
          <a:ext cx="1705291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Giudizi</a:t>
          </a:r>
          <a:endParaRPr lang="it-IT" sz="2000" kern="1200" dirty="0"/>
        </a:p>
      </dsp:txBody>
      <dsp:txXfrm>
        <a:off x="1941836" y="1298554"/>
        <a:ext cx="1546581" cy="1466890"/>
      </dsp:txXfrm>
    </dsp:sp>
    <dsp:sp modelId="{5FFE3DFE-98B3-4681-A2DB-207395996D5E}">
      <dsp:nvSpPr>
        <dsp:cNvPr id="0" name=""/>
        <dsp:cNvSpPr/>
      </dsp:nvSpPr>
      <dsp:spPr>
        <a:xfrm>
          <a:off x="3719354" y="1219199"/>
          <a:ext cx="1705291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Preferenze</a:t>
          </a:r>
          <a:endParaRPr lang="it-IT" sz="2000" kern="1200" dirty="0"/>
        </a:p>
      </dsp:txBody>
      <dsp:txXfrm>
        <a:off x="3798709" y="1298554"/>
        <a:ext cx="1546581" cy="1466890"/>
      </dsp:txXfrm>
    </dsp:sp>
    <dsp:sp modelId="{198F3B16-D6E6-4B3C-B120-B86931C47861}">
      <dsp:nvSpPr>
        <dsp:cNvPr id="0" name=""/>
        <dsp:cNvSpPr/>
      </dsp:nvSpPr>
      <dsp:spPr>
        <a:xfrm>
          <a:off x="5576227" y="1219199"/>
          <a:ext cx="1705291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Utilità</a:t>
          </a:r>
          <a:endParaRPr lang="it-IT" sz="2000" kern="1200" dirty="0"/>
        </a:p>
      </dsp:txBody>
      <dsp:txXfrm>
        <a:off x="5655582" y="1298554"/>
        <a:ext cx="1546581" cy="1466890"/>
      </dsp:txXfrm>
    </dsp:sp>
    <dsp:sp modelId="{CA8A03AF-E9B3-4E80-BEB7-68B404F5B667}">
      <dsp:nvSpPr>
        <dsp:cNvPr id="0" name=""/>
        <dsp:cNvSpPr/>
      </dsp:nvSpPr>
      <dsp:spPr>
        <a:xfrm>
          <a:off x="7433099" y="1219199"/>
          <a:ext cx="1705291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Scelte</a:t>
          </a:r>
          <a:endParaRPr lang="it-IT" sz="2000" kern="1200" dirty="0"/>
        </a:p>
      </dsp:txBody>
      <dsp:txXfrm>
        <a:off x="7512454" y="1298554"/>
        <a:ext cx="1546581" cy="14668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FB72C1-98FE-471B-8DEC-8A2F18156AEF}">
      <dsp:nvSpPr>
        <dsp:cNvPr id="0" name=""/>
        <dsp:cNvSpPr/>
      </dsp:nvSpPr>
      <dsp:spPr>
        <a:xfrm>
          <a:off x="685799" y="0"/>
          <a:ext cx="7772400" cy="4064000"/>
        </a:xfrm>
        <a:prstGeom prst="leftArrow">
          <a:avLst/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9D8E7F-6481-4AEC-8AAD-3C2EBCB41842}">
      <dsp:nvSpPr>
        <dsp:cNvPr id="0" name=""/>
        <dsp:cNvSpPr/>
      </dsp:nvSpPr>
      <dsp:spPr>
        <a:xfrm>
          <a:off x="5608" y="1219199"/>
          <a:ext cx="1705291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Informazione</a:t>
          </a:r>
          <a:endParaRPr lang="it-IT" sz="2000" kern="1200" dirty="0"/>
        </a:p>
      </dsp:txBody>
      <dsp:txXfrm>
        <a:off x="84963" y="1298554"/>
        <a:ext cx="1546581" cy="1466890"/>
      </dsp:txXfrm>
    </dsp:sp>
    <dsp:sp modelId="{C3CC7AEE-1D45-4952-9C0A-B645F606FFBF}">
      <dsp:nvSpPr>
        <dsp:cNvPr id="0" name=""/>
        <dsp:cNvSpPr/>
      </dsp:nvSpPr>
      <dsp:spPr>
        <a:xfrm>
          <a:off x="1862481" y="1219199"/>
          <a:ext cx="1705291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Giudizi</a:t>
          </a:r>
          <a:endParaRPr lang="it-IT" sz="2000" kern="1200" dirty="0"/>
        </a:p>
      </dsp:txBody>
      <dsp:txXfrm>
        <a:off x="1941836" y="1298554"/>
        <a:ext cx="1546581" cy="1466890"/>
      </dsp:txXfrm>
    </dsp:sp>
    <dsp:sp modelId="{5FFE3DFE-98B3-4681-A2DB-207395996D5E}">
      <dsp:nvSpPr>
        <dsp:cNvPr id="0" name=""/>
        <dsp:cNvSpPr/>
      </dsp:nvSpPr>
      <dsp:spPr>
        <a:xfrm>
          <a:off x="3719354" y="1219199"/>
          <a:ext cx="1705291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Preferenze</a:t>
          </a:r>
          <a:endParaRPr lang="it-IT" sz="2000" kern="1200" dirty="0"/>
        </a:p>
      </dsp:txBody>
      <dsp:txXfrm>
        <a:off x="3798709" y="1298554"/>
        <a:ext cx="1546581" cy="1466890"/>
      </dsp:txXfrm>
    </dsp:sp>
    <dsp:sp modelId="{198F3B16-D6E6-4B3C-B120-B86931C47861}">
      <dsp:nvSpPr>
        <dsp:cNvPr id="0" name=""/>
        <dsp:cNvSpPr/>
      </dsp:nvSpPr>
      <dsp:spPr>
        <a:xfrm>
          <a:off x="5576227" y="1219199"/>
          <a:ext cx="1705291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Utilità</a:t>
          </a:r>
          <a:endParaRPr lang="it-IT" sz="2000" kern="1200" dirty="0"/>
        </a:p>
      </dsp:txBody>
      <dsp:txXfrm>
        <a:off x="5655582" y="1298554"/>
        <a:ext cx="1546581" cy="1466890"/>
      </dsp:txXfrm>
    </dsp:sp>
    <dsp:sp modelId="{CA8A03AF-E9B3-4E80-BEB7-68B404F5B667}">
      <dsp:nvSpPr>
        <dsp:cNvPr id="0" name=""/>
        <dsp:cNvSpPr/>
      </dsp:nvSpPr>
      <dsp:spPr>
        <a:xfrm>
          <a:off x="7433099" y="1219199"/>
          <a:ext cx="1705291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Scelte</a:t>
          </a:r>
          <a:endParaRPr lang="it-IT" sz="2000" kern="1200" dirty="0"/>
        </a:p>
      </dsp:txBody>
      <dsp:txXfrm>
        <a:off x="7512454" y="1298554"/>
        <a:ext cx="1546581" cy="14668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71279B-A8B7-4BF3-947F-B80E12312D27}" type="datetimeFigureOut">
              <a:rPr lang="en-GB" smtClean="0"/>
              <a:pPr/>
              <a:t>05/02/2018</a:t>
            </a:fld>
            <a:endParaRPr lang="en-GB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C68529-1757-421A-BAF2-BFA6F33246D2}" type="slidenum">
              <a:rPr lang="en-GB" smtClean="0"/>
              <a:pPr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7182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055FA-A771-43F5-BFF4-294F2C44347E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83496-B1B4-4828-90EC-B48050B12AF6}" type="slidenum">
              <a:rPr lang="en-GB" smtClean="0"/>
              <a:pPr/>
              <a:t>22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83496-B1B4-4828-90EC-B48050B12AF6}" type="slidenum">
              <a:rPr lang="en-GB" smtClean="0"/>
              <a:pPr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39343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83496-B1B4-4828-90EC-B48050B12AF6}" type="slidenum">
              <a:rPr lang="en-GB" smtClean="0"/>
              <a:pPr/>
              <a:t>24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78EB08-3780-42ED-BD5C-2BC125320B9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629499-79CC-49E6-ABFC-56866EBFBCDF}" type="datetime1">
              <a:rPr lang="it-IT"/>
              <a:pPr>
                <a:defRPr/>
              </a:pPr>
              <a:t>05/02/2018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4761985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161979-71A2-46F3-B15F-610A12FAE53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36D07-55A6-476B-8699-D8717A016AAD}" type="datetime1">
              <a:rPr lang="it-IT"/>
              <a:pPr>
                <a:defRPr/>
              </a:pPr>
              <a:t>05/02/2018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7194189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1FB25-ECB8-49A8-A54D-A4530648AE5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D6BA2-B422-42E5-BF56-CC73B555B0CD}" type="datetime1">
              <a:rPr lang="it-IT"/>
              <a:pPr>
                <a:defRPr/>
              </a:pPr>
              <a:t>05/02/2018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78512278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ED528C-CAB7-482C-9B22-F788F7AC11E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C24FB-9BD5-429B-AF66-0A9E1DA97FF3}" type="datetime1">
              <a:rPr lang="it-IT"/>
              <a:pPr>
                <a:defRPr/>
              </a:pPr>
              <a:t>05/02/2018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7710574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8146D0-911C-4155-AFA6-F29D38BC6E2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B41DF6-D55A-437D-B5E6-0F3F43DDBBE1}" type="datetime1">
              <a:rPr lang="it-IT"/>
              <a:pPr>
                <a:defRPr/>
              </a:pPr>
              <a:t>05/02/2018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6172883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2E2FE7-3813-43AD-8ED0-08334164AF8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D4A42-1AB8-46B2-BB13-9B85430F0589}" type="datetime1">
              <a:rPr lang="it-IT"/>
              <a:pPr>
                <a:defRPr/>
              </a:pPr>
              <a:t>05/02/2018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771718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4535E0-E851-4C22-84E7-77E15739DBA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FCC68F-9B94-4B79-A54E-9834892D3164}" type="datetime1">
              <a:rPr lang="it-IT"/>
              <a:pPr>
                <a:defRPr/>
              </a:pPr>
              <a:t>05/02/2018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3416293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DB2A91-0990-4C59-A33E-8B01F8880A0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D3585-5061-4B30-927A-374D364BBA47}" type="datetime1">
              <a:rPr lang="it-IT"/>
              <a:pPr>
                <a:defRPr/>
              </a:pPr>
              <a:t>05/02/2018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2979011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it-IT" noProof="0" smtClean="0"/>
              <a:t>Fare clic sull'icona per inserire un'immagine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0AC953-F488-4E35-AEC7-0E4E507A536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1B523-590B-442B-91B1-B3B9ED60DCC5}" type="datetime1">
              <a:rPr lang="it-IT"/>
              <a:pPr>
                <a:defRPr/>
              </a:pPr>
              <a:t>05/02/2018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0754012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2A26E0-BD77-4881-8812-C1B1D4ACF51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C7C2B-93DC-4158-90DC-2B9A5609E1DE}" type="datetime1">
              <a:rPr lang="it-IT"/>
              <a:pPr>
                <a:defRPr/>
              </a:pPr>
              <a:t>05/02/2018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537116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AE87AF-FE88-4907-8B93-341FA5A8B1D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932D7-DC64-483D-87D6-F64922424B15}" type="datetime1">
              <a:rPr lang="it-IT"/>
              <a:pPr>
                <a:defRPr/>
              </a:pPr>
              <a:t>05/02/2018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5832423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20B46-BEDD-4916-BCFC-5655BBFA96E0}" type="datetime1">
              <a:rPr lang="it-IT" smtClean="0">
                <a:solidFill>
                  <a:srgbClr val="EEECE1"/>
                </a:solidFill>
              </a:rPr>
              <a:pPr>
                <a:defRPr/>
              </a:pPr>
              <a:t>05/02/2018</a:t>
            </a:fld>
            <a:endParaRPr lang="it-IT" dirty="0">
              <a:solidFill>
                <a:srgbClr val="EEECE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dirty="0">
              <a:solidFill>
                <a:srgbClr val="EEECE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05610125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20B46-BEDD-4916-BCFC-5655BBFA96E0}" type="datetime1">
              <a:rPr lang="it-IT" smtClean="0">
                <a:solidFill>
                  <a:srgbClr val="EEECE1"/>
                </a:solidFill>
              </a:rPr>
              <a:pPr>
                <a:defRPr/>
              </a:pPr>
              <a:t>05/02/2018</a:t>
            </a:fld>
            <a:endParaRPr lang="it-IT" dirty="0">
              <a:solidFill>
                <a:srgbClr val="EEECE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dirty="0">
              <a:solidFill>
                <a:srgbClr val="EEECE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90624176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20B46-BEDD-4916-BCFC-5655BBFA96E0}" type="datetime1">
              <a:rPr lang="it-IT" smtClean="0">
                <a:solidFill>
                  <a:srgbClr val="EEECE1"/>
                </a:solidFill>
              </a:rPr>
              <a:pPr>
                <a:defRPr/>
              </a:pPr>
              <a:t>05/02/2018</a:t>
            </a:fld>
            <a:endParaRPr lang="it-IT" dirty="0">
              <a:solidFill>
                <a:srgbClr val="EEECE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dirty="0">
              <a:solidFill>
                <a:srgbClr val="EEECE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28691689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20B46-BEDD-4916-BCFC-5655BBFA96E0}" type="datetime1">
              <a:rPr lang="it-IT" smtClean="0">
                <a:solidFill>
                  <a:srgbClr val="EEECE1"/>
                </a:solidFill>
              </a:rPr>
              <a:pPr>
                <a:defRPr/>
              </a:pPr>
              <a:t>05/02/2018</a:t>
            </a:fld>
            <a:endParaRPr lang="it-IT" dirty="0">
              <a:solidFill>
                <a:srgbClr val="EEECE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dirty="0">
              <a:solidFill>
                <a:srgbClr val="EEECE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72236813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20B46-BEDD-4916-BCFC-5655BBFA96E0}" type="datetime1">
              <a:rPr lang="it-IT" smtClean="0">
                <a:solidFill>
                  <a:srgbClr val="EEECE1"/>
                </a:solidFill>
              </a:rPr>
              <a:pPr>
                <a:defRPr/>
              </a:pPr>
              <a:t>05/02/2018</a:t>
            </a:fld>
            <a:endParaRPr lang="it-IT" dirty="0">
              <a:solidFill>
                <a:srgbClr val="EEECE1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dirty="0">
              <a:solidFill>
                <a:srgbClr val="EEECE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29764630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20B46-BEDD-4916-BCFC-5655BBFA96E0}" type="datetime1">
              <a:rPr lang="it-IT" smtClean="0">
                <a:solidFill>
                  <a:srgbClr val="EEECE1"/>
                </a:solidFill>
              </a:rPr>
              <a:pPr>
                <a:defRPr/>
              </a:pPr>
              <a:t>05/02/2018</a:t>
            </a:fld>
            <a:endParaRPr lang="it-IT" dirty="0">
              <a:solidFill>
                <a:srgbClr val="EEECE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dirty="0">
              <a:solidFill>
                <a:srgbClr val="EEECE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69988773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20B46-BEDD-4916-BCFC-5655BBFA96E0}" type="datetime1">
              <a:rPr lang="it-IT" smtClean="0">
                <a:solidFill>
                  <a:srgbClr val="EEECE1"/>
                </a:solidFill>
              </a:rPr>
              <a:pPr>
                <a:defRPr/>
              </a:pPr>
              <a:t>05/02/2018</a:t>
            </a:fld>
            <a:endParaRPr lang="it-IT" dirty="0">
              <a:solidFill>
                <a:srgbClr val="EEECE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dirty="0">
              <a:solidFill>
                <a:srgbClr val="EEECE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53686899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20B46-BEDD-4916-BCFC-5655BBFA96E0}" type="datetime1">
              <a:rPr lang="it-IT" smtClean="0">
                <a:solidFill>
                  <a:srgbClr val="EEECE1"/>
                </a:solidFill>
              </a:rPr>
              <a:pPr>
                <a:defRPr/>
              </a:pPr>
              <a:t>05/02/2018</a:t>
            </a:fld>
            <a:endParaRPr lang="it-IT" dirty="0">
              <a:solidFill>
                <a:srgbClr val="EEECE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dirty="0">
              <a:solidFill>
                <a:srgbClr val="EEECE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‹N›</a:t>
            </a:fld>
            <a:endParaRPr lang="it-IT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657822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dirty="0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20B46-BEDD-4916-BCFC-5655BBFA96E0}" type="datetime1">
              <a:rPr lang="it-IT" smtClean="0">
                <a:solidFill>
                  <a:srgbClr val="EEECE1"/>
                </a:solidFill>
              </a:rPr>
              <a:pPr>
                <a:defRPr/>
              </a:pPr>
              <a:t>05/02/2018</a:t>
            </a:fld>
            <a:endParaRPr lang="it-IT" dirty="0">
              <a:solidFill>
                <a:srgbClr val="EEECE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‹N›</a:t>
            </a:fld>
            <a:endParaRPr lang="it-IT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it-IT" dirty="0">
              <a:solidFill>
                <a:srgbClr val="EEECE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020925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20B46-BEDD-4916-BCFC-5655BBFA96E0}" type="datetime1">
              <a:rPr lang="it-IT" smtClean="0">
                <a:solidFill>
                  <a:srgbClr val="EEECE1"/>
                </a:solidFill>
              </a:rPr>
              <a:pPr>
                <a:defRPr/>
              </a:pPr>
              <a:t>05/02/2018</a:t>
            </a:fld>
            <a:endParaRPr lang="it-IT" dirty="0">
              <a:solidFill>
                <a:srgbClr val="EEECE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dirty="0">
              <a:solidFill>
                <a:srgbClr val="EEECE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10591895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20B46-BEDD-4916-BCFC-5655BBFA96E0}" type="datetime1">
              <a:rPr lang="it-IT" smtClean="0">
                <a:solidFill>
                  <a:srgbClr val="EEECE1"/>
                </a:solidFill>
              </a:rPr>
              <a:pPr>
                <a:defRPr/>
              </a:pPr>
              <a:t>05/02/2018</a:t>
            </a:fld>
            <a:endParaRPr lang="it-IT" dirty="0">
              <a:solidFill>
                <a:srgbClr val="EEECE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dirty="0">
              <a:solidFill>
                <a:srgbClr val="EEECE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38456024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20B46-BEDD-4916-BCFC-5655BBFA96E0}" type="datetime1">
              <a:rPr lang="it-IT" smtClean="0">
                <a:solidFill>
                  <a:srgbClr val="EEECE1"/>
                </a:solidFill>
              </a:rPr>
              <a:pPr>
                <a:defRPr/>
              </a:pPr>
              <a:t>05/02/2018</a:t>
            </a:fld>
            <a:endParaRPr lang="it-IT">
              <a:solidFill>
                <a:srgbClr val="EEECE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>
              <a:solidFill>
                <a:srgbClr val="EEECE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5733598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20B46-BEDD-4916-BCFC-5655BBFA96E0}" type="datetime1">
              <a:rPr lang="it-IT" smtClean="0">
                <a:solidFill>
                  <a:srgbClr val="EEECE1"/>
                </a:solidFill>
              </a:rPr>
              <a:pPr>
                <a:defRPr/>
              </a:pPr>
              <a:t>05/02/2018</a:t>
            </a:fld>
            <a:endParaRPr lang="it-IT">
              <a:solidFill>
                <a:srgbClr val="EEECE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>
              <a:solidFill>
                <a:srgbClr val="EEECE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7149174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20B46-BEDD-4916-BCFC-5655BBFA96E0}" type="datetime1">
              <a:rPr lang="it-IT" smtClean="0">
                <a:solidFill>
                  <a:srgbClr val="EEECE1"/>
                </a:solidFill>
              </a:rPr>
              <a:pPr>
                <a:defRPr/>
              </a:pPr>
              <a:t>05/02/2018</a:t>
            </a:fld>
            <a:endParaRPr lang="it-IT">
              <a:solidFill>
                <a:srgbClr val="EEECE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>
              <a:solidFill>
                <a:srgbClr val="EEECE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8623115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20B46-BEDD-4916-BCFC-5655BBFA96E0}" type="datetime1">
              <a:rPr lang="it-IT" smtClean="0">
                <a:solidFill>
                  <a:srgbClr val="EEECE1"/>
                </a:solidFill>
              </a:rPr>
              <a:pPr>
                <a:defRPr/>
              </a:pPr>
              <a:t>05/02/2018</a:t>
            </a:fld>
            <a:endParaRPr lang="it-IT">
              <a:solidFill>
                <a:srgbClr val="EEECE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>
              <a:solidFill>
                <a:srgbClr val="EEECE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1567577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20B46-BEDD-4916-BCFC-5655BBFA96E0}" type="datetime1">
              <a:rPr lang="it-IT" smtClean="0">
                <a:solidFill>
                  <a:srgbClr val="EEECE1"/>
                </a:solidFill>
              </a:rPr>
              <a:pPr>
                <a:defRPr/>
              </a:pPr>
              <a:t>05/02/2018</a:t>
            </a:fld>
            <a:endParaRPr lang="it-IT">
              <a:solidFill>
                <a:srgbClr val="EEECE1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>
              <a:solidFill>
                <a:srgbClr val="EEECE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149476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20B46-BEDD-4916-BCFC-5655BBFA96E0}" type="datetime1">
              <a:rPr lang="it-IT" smtClean="0">
                <a:solidFill>
                  <a:srgbClr val="EEECE1"/>
                </a:solidFill>
              </a:rPr>
              <a:pPr>
                <a:defRPr/>
              </a:pPr>
              <a:t>05/02/2018</a:t>
            </a:fld>
            <a:endParaRPr lang="it-IT">
              <a:solidFill>
                <a:srgbClr val="EEECE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>
              <a:solidFill>
                <a:srgbClr val="EEECE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970281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20B46-BEDD-4916-BCFC-5655BBFA96E0}" type="datetime1">
              <a:rPr lang="it-IT" smtClean="0">
                <a:solidFill>
                  <a:srgbClr val="EEECE1"/>
                </a:solidFill>
              </a:rPr>
              <a:pPr>
                <a:defRPr/>
              </a:pPr>
              <a:t>05/02/2018</a:t>
            </a:fld>
            <a:endParaRPr lang="it-IT">
              <a:solidFill>
                <a:srgbClr val="EEECE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>
              <a:solidFill>
                <a:srgbClr val="EEECE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0247599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20B46-BEDD-4916-BCFC-5655BBFA96E0}" type="datetime1">
              <a:rPr lang="it-IT" smtClean="0">
                <a:solidFill>
                  <a:srgbClr val="EEECE1"/>
                </a:solidFill>
              </a:rPr>
              <a:pPr>
                <a:defRPr/>
              </a:pPr>
              <a:t>05/02/2018</a:t>
            </a:fld>
            <a:endParaRPr lang="it-IT">
              <a:solidFill>
                <a:srgbClr val="EEECE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>
              <a:solidFill>
                <a:srgbClr val="EEECE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20614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20B46-BEDD-4916-BCFC-5655BBFA96E0}" type="datetime1">
              <a:rPr lang="it-IT" smtClean="0">
                <a:solidFill>
                  <a:srgbClr val="EEECE1"/>
                </a:solidFill>
              </a:rPr>
              <a:pPr>
                <a:defRPr/>
              </a:pPr>
              <a:t>05/02/2018</a:t>
            </a:fld>
            <a:endParaRPr lang="it-IT">
              <a:solidFill>
                <a:srgbClr val="EEECE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it-IT">
              <a:solidFill>
                <a:srgbClr val="EEECE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023160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20B46-BEDD-4916-BCFC-5655BBFA96E0}" type="datetime1">
              <a:rPr lang="it-IT" smtClean="0">
                <a:solidFill>
                  <a:srgbClr val="EEECE1"/>
                </a:solidFill>
              </a:rPr>
              <a:pPr>
                <a:defRPr/>
              </a:pPr>
              <a:t>05/02/2018</a:t>
            </a:fld>
            <a:endParaRPr lang="it-IT">
              <a:solidFill>
                <a:srgbClr val="EEECE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>
              <a:solidFill>
                <a:srgbClr val="EEECE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5810884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20B46-BEDD-4916-BCFC-5655BBFA96E0}" type="datetime1">
              <a:rPr lang="it-IT" smtClean="0">
                <a:solidFill>
                  <a:srgbClr val="EEECE1"/>
                </a:solidFill>
              </a:rPr>
              <a:pPr>
                <a:defRPr/>
              </a:pPr>
              <a:t>05/02/2018</a:t>
            </a:fld>
            <a:endParaRPr lang="it-IT">
              <a:solidFill>
                <a:srgbClr val="EEECE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>
              <a:solidFill>
                <a:srgbClr val="EEECE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3015490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20B46-BEDD-4916-BCFC-5655BBFA96E0}" type="datetime1">
              <a:rPr lang="it-IT" smtClean="0">
                <a:solidFill>
                  <a:srgbClr val="EEECE1"/>
                </a:solidFill>
              </a:rPr>
              <a:pPr>
                <a:defRPr/>
              </a:pPr>
              <a:t>05/02/2018</a:t>
            </a:fld>
            <a:endParaRPr lang="it-IT">
              <a:solidFill>
                <a:srgbClr val="EEECE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>
              <a:solidFill>
                <a:srgbClr val="EEECE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3275284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20B46-BEDD-4916-BCFC-5655BBFA96E0}" type="datetime1">
              <a:rPr lang="it-IT" smtClean="0">
                <a:solidFill>
                  <a:srgbClr val="EEECE1"/>
                </a:solidFill>
              </a:rPr>
              <a:pPr>
                <a:defRPr/>
              </a:pPr>
              <a:t>05/02/2018</a:t>
            </a:fld>
            <a:endParaRPr lang="it-IT">
              <a:solidFill>
                <a:srgbClr val="EEECE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>
              <a:solidFill>
                <a:srgbClr val="EEECE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6396912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20B46-BEDD-4916-BCFC-5655BBFA96E0}" type="datetime1">
              <a:rPr lang="it-IT" smtClean="0">
                <a:solidFill>
                  <a:srgbClr val="EEECE1"/>
                </a:solidFill>
              </a:rPr>
              <a:pPr>
                <a:defRPr/>
              </a:pPr>
              <a:t>05/02/2018</a:t>
            </a:fld>
            <a:endParaRPr lang="it-IT">
              <a:solidFill>
                <a:srgbClr val="EEECE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>
              <a:solidFill>
                <a:srgbClr val="EEECE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732782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20B46-BEDD-4916-BCFC-5655BBFA96E0}" type="datetime1">
              <a:rPr lang="it-IT" smtClean="0">
                <a:solidFill>
                  <a:srgbClr val="EEECE1"/>
                </a:solidFill>
              </a:rPr>
              <a:pPr>
                <a:defRPr/>
              </a:pPr>
              <a:t>05/02/2018</a:t>
            </a:fld>
            <a:endParaRPr lang="it-IT">
              <a:solidFill>
                <a:srgbClr val="EEECE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>
              <a:solidFill>
                <a:srgbClr val="EEECE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45656341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20B46-BEDD-4916-BCFC-5655BBFA96E0}" type="datetime1">
              <a:rPr lang="it-IT" smtClean="0">
                <a:solidFill>
                  <a:srgbClr val="EEECE1"/>
                </a:solidFill>
              </a:rPr>
              <a:pPr>
                <a:defRPr/>
              </a:pPr>
              <a:t>05/02/2018</a:t>
            </a:fld>
            <a:endParaRPr lang="it-IT">
              <a:solidFill>
                <a:srgbClr val="EEECE1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>
              <a:solidFill>
                <a:srgbClr val="EEECE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7260545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20B46-BEDD-4916-BCFC-5655BBFA96E0}" type="datetime1">
              <a:rPr lang="it-IT" smtClean="0">
                <a:solidFill>
                  <a:srgbClr val="EEECE1"/>
                </a:solidFill>
              </a:rPr>
              <a:pPr>
                <a:defRPr/>
              </a:pPr>
              <a:t>05/02/2018</a:t>
            </a:fld>
            <a:endParaRPr lang="it-IT">
              <a:solidFill>
                <a:srgbClr val="EEECE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>
              <a:solidFill>
                <a:srgbClr val="EEECE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1270815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20B46-BEDD-4916-BCFC-5655BBFA96E0}" type="datetime1">
              <a:rPr lang="it-IT" smtClean="0">
                <a:solidFill>
                  <a:srgbClr val="EEECE1"/>
                </a:solidFill>
              </a:rPr>
              <a:pPr>
                <a:defRPr/>
              </a:pPr>
              <a:t>05/02/2018</a:t>
            </a:fld>
            <a:endParaRPr lang="it-IT">
              <a:solidFill>
                <a:srgbClr val="EEECE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>
              <a:solidFill>
                <a:srgbClr val="EEECE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8919560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20B46-BEDD-4916-BCFC-5655BBFA96E0}" type="datetime1">
              <a:rPr lang="it-IT" smtClean="0">
                <a:solidFill>
                  <a:srgbClr val="EEECE1"/>
                </a:solidFill>
              </a:rPr>
              <a:pPr>
                <a:defRPr/>
              </a:pPr>
              <a:t>05/02/2018</a:t>
            </a:fld>
            <a:endParaRPr lang="it-IT">
              <a:solidFill>
                <a:srgbClr val="EEECE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>
              <a:solidFill>
                <a:srgbClr val="EEECE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424812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20B46-BEDD-4916-BCFC-5655BBFA96E0}" type="datetime1">
              <a:rPr lang="it-IT" smtClean="0">
                <a:solidFill>
                  <a:srgbClr val="EEECE1"/>
                </a:solidFill>
              </a:rPr>
              <a:pPr>
                <a:defRPr/>
              </a:pPr>
              <a:t>05/02/2018</a:t>
            </a:fld>
            <a:endParaRPr lang="it-IT">
              <a:solidFill>
                <a:srgbClr val="EEECE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it-IT">
              <a:solidFill>
                <a:srgbClr val="EEECE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573031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20B46-BEDD-4916-BCFC-5655BBFA96E0}" type="datetime1">
              <a:rPr lang="it-IT" smtClean="0">
                <a:solidFill>
                  <a:srgbClr val="EEECE1"/>
                </a:solidFill>
              </a:rPr>
              <a:pPr>
                <a:defRPr/>
              </a:pPr>
              <a:t>05/02/2018</a:t>
            </a:fld>
            <a:endParaRPr lang="it-IT">
              <a:solidFill>
                <a:srgbClr val="EEECE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>
              <a:solidFill>
                <a:srgbClr val="EEECE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78164008"/>
      </p:ext>
    </p:extLst>
  </p:cSld>
  <p:clrMapOvr>
    <a:masterClrMapping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20B46-BEDD-4916-BCFC-5655BBFA96E0}" type="datetime1">
              <a:rPr lang="it-IT" smtClean="0">
                <a:solidFill>
                  <a:srgbClr val="EEECE1"/>
                </a:solidFill>
              </a:rPr>
              <a:pPr>
                <a:defRPr/>
              </a:pPr>
              <a:t>05/02/2018</a:t>
            </a:fld>
            <a:endParaRPr lang="it-IT">
              <a:solidFill>
                <a:srgbClr val="EEECE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>
              <a:solidFill>
                <a:srgbClr val="EEECE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2958634"/>
      </p:ext>
    </p:extLst>
  </p:cSld>
  <p:clrMapOvr>
    <a:masterClrMapping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20B46-BEDD-4916-BCFC-5655BBFA96E0}" type="datetime1">
              <a:rPr lang="it-IT" smtClean="0">
                <a:solidFill>
                  <a:srgbClr val="EEECE1"/>
                </a:solidFill>
              </a:rPr>
              <a:pPr>
                <a:defRPr/>
              </a:pPr>
              <a:t>05/02/2018</a:t>
            </a:fld>
            <a:endParaRPr lang="it-IT">
              <a:solidFill>
                <a:srgbClr val="EEECE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>
              <a:solidFill>
                <a:srgbClr val="EEECE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6882406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20B46-BEDD-4916-BCFC-5655BBFA96E0}" type="datetime1">
              <a:rPr lang="it-IT" smtClean="0">
                <a:solidFill>
                  <a:srgbClr val="EEECE1"/>
                </a:solidFill>
              </a:rPr>
              <a:pPr>
                <a:defRPr/>
              </a:pPr>
              <a:t>05/02/2018</a:t>
            </a:fld>
            <a:endParaRPr lang="it-IT">
              <a:solidFill>
                <a:srgbClr val="EEECE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>
              <a:solidFill>
                <a:srgbClr val="EEECE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4712180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20B46-BEDD-4916-BCFC-5655BBFA96E0}" type="datetime1">
              <a:rPr lang="it-IT" smtClean="0">
                <a:solidFill>
                  <a:srgbClr val="EEECE1"/>
                </a:solidFill>
              </a:rPr>
              <a:pPr>
                <a:defRPr/>
              </a:pPr>
              <a:t>05/02/2018</a:t>
            </a:fld>
            <a:endParaRPr lang="it-IT">
              <a:solidFill>
                <a:srgbClr val="EEECE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>
              <a:solidFill>
                <a:srgbClr val="EEECE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3172815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20B46-BEDD-4916-BCFC-5655BBFA96E0}" type="datetime1">
              <a:rPr lang="it-IT" smtClean="0">
                <a:solidFill>
                  <a:srgbClr val="EEECE1"/>
                </a:solidFill>
              </a:rPr>
              <a:pPr>
                <a:defRPr/>
              </a:pPr>
              <a:t>05/02/2018</a:t>
            </a:fld>
            <a:endParaRPr lang="it-IT">
              <a:solidFill>
                <a:srgbClr val="EEECE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>
              <a:solidFill>
                <a:srgbClr val="EEECE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130891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20B46-BEDD-4916-BCFC-5655BBFA96E0}" type="datetime1">
              <a:rPr lang="it-IT" smtClean="0">
                <a:solidFill>
                  <a:srgbClr val="EEECE1"/>
                </a:solidFill>
              </a:rPr>
              <a:pPr>
                <a:defRPr/>
              </a:pPr>
              <a:t>05/02/2018</a:t>
            </a:fld>
            <a:endParaRPr lang="it-IT">
              <a:solidFill>
                <a:srgbClr val="EEECE1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>
              <a:solidFill>
                <a:srgbClr val="EEECE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0147678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20B46-BEDD-4916-BCFC-5655BBFA96E0}" type="datetime1">
              <a:rPr lang="it-IT" smtClean="0">
                <a:solidFill>
                  <a:srgbClr val="EEECE1"/>
                </a:solidFill>
              </a:rPr>
              <a:pPr>
                <a:defRPr/>
              </a:pPr>
              <a:t>05/02/2018</a:t>
            </a:fld>
            <a:endParaRPr lang="it-IT">
              <a:solidFill>
                <a:srgbClr val="EEECE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>
              <a:solidFill>
                <a:srgbClr val="EEECE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4548171"/>
      </p:ext>
    </p:extLst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20B46-BEDD-4916-BCFC-5655BBFA96E0}" type="datetime1">
              <a:rPr lang="it-IT" smtClean="0">
                <a:solidFill>
                  <a:srgbClr val="EEECE1"/>
                </a:solidFill>
              </a:rPr>
              <a:pPr>
                <a:defRPr/>
              </a:pPr>
              <a:t>05/02/2018</a:t>
            </a:fld>
            <a:endParaRPr lang="it-IT">
              <a:solidFill>
                <a:srgbClr val="EEECE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>
              <a:solidFill>
                <a:srgbClr val="EEECE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4720802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20B46-BEDD-4916-BCFC-5655BBFA96E0}" type="datetime1">
              <a:rPr lang="it-IT" smtClean="0">
                <a:solidFill>
                  <a:srgbClr val="EEECE1"/>
                </a:solidFill>
              </a:rPr>
              <a:pPr>
                <a:defRPr/>
              </a:pPr>
              <a:t>05/02/2018</a:t>
            </a:fld>
            <a:endParaRPr lang="it-IT">
              <a:solidFill>
                <a:srgbClr val="EEECE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>
              <a:solidFill>
                <a:srgbClr val="EEECE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678277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20B46-BEDD-4916-BCFC-5655BBFA96E0}" type="datetime1">
              <a:rPr lang="it-IT" smtClean="0">
                <a:solidFill>
                  <a:srgbClr val="EEECE1"/>
                </a:solidFill>
              </a:rPr>
              <a:pPr>
                <a:defRPr/>
              </a:pPr>
              <a:t>05/02/2018</a:t>
            </a:fld>
            <a:endParaRPr lang="it-IT">
              <a:solidFill>
                <a:srgbClr val="EEECE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it-IT">
              <a:solidFill>
                <a:srgbClr val="EEECE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873671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20B46-BEDD-4916-BCFC-5655BBFA96E0}" type="datetime1">
              <a:rPr lang="it-IT" smtClean="0">
                <a:solidFill>
                  <a:srgbClr val="EEECE1"/>
                </a:solidFill>
              </a:rPr>
              <a:pPr>
                <a:defRPr/>
              </a:pPr>
              <a:t>05/02/2018</a:t>
            </a:fld>
            <a:endParaRPr lang="it-IT">
              <a:solidFill>
                <a:srgbClr val="EEECE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>
              <a:solidFill>
                <a:srgbClr val="EEECE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9299042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20B46-BEDD-4916-BCFC-5655BBFA96E0}" type="datetime1">
              <a:rPr lang="it-IT" smtClean="0">
                <a:solidFill>
                  <a:srgbClr val="EEECE1"/>
                </a:solidFill>
              </a:rPr>
              <a:pPr>
                <a:defRPr/>
              </a:pPr>
              <a:t>05/02/2018</a:t>
            </a:fld>
            <a:endParaRPr lang="it-IT">
              <a:solidFill>
                <a:srgbClr val="EEECE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>
              <a:solidFill>
                <a:srgbClr val="EEECE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10893652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  <a:endParaRPr lang="en-US" altLang="it-IT" smtClean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225" y="5648325"/>
            <a:ext cx="549275" cy="396875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B16320-C5DC-4C07-A1BE-074FEABF2B2E}" type="slidenum">
              <a:rPr lang="it-IT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‹N›</a:t>
            </a:fld>
            <a:endParaRPr lang="it-IT">
              <a:latin typeface="Arial" charset="0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7456" y="4048919"/>
            <a:ext cx="23669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EEECE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latin typeface="Arial" charset="0"/>
              <a:cs typeface="Arial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738" y="1646237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EEECE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2375143-E9FE-4283-9E3F-496D9029CD31}" type="datetime1">
              <a:rPr lang="it-IT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05/02/2018</a:t>
            </a:fld>
            <a:endParaRPr lang="it-IT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128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9pPr>
    </p:titleStyle>
    <p:bodyStyle>
      <a:lvl1pPr marL="342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9BBB59"/>
        </a:buClr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ct val="20000"/>
        </a:spcBef>
        <a:spcAft>
          <a:spcPct val="0"/>
        </a:spcAft>
        <a:buClr>
          <a:srgbClr val="8064A2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ct val="20000"/>
        </a:spcBef>
        <a:spcAft>
          <a:spcPct val="0"/>
        </a:spcAft>
        <a:buClr>
          <a:srgbClr val="4BACC6"/>
        </a:buClr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95242F2-F333-40EB-841F-4C0C699DBAC5}" type="slidenum">
              <a:rPr lang="it-IT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‹N›</a:t>
            </a:fld>
            <a:endParaRPr lang="it-IT" dirty="0">
              <a:latin typeface="Arial" charset="0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 dirty="0">
              <a:solidFill>
                <a:srgbClr val="EEECE1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BD20B46-BEDD-4916-BCFC-5655BBFA96E0}" type="datetime1">
              <a:rPr lang="it-IT" smtClean="0">
                <a:solidFill>
                  <a:srgbClr val="EEECE1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05/02/2018</a:t>
            </a:fld>
            <a:endParaRPr lang="it-IT" dirty="0">
              <a:solidFill>
                <a:srgbClr val="EEECE1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25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95242F2-F333-40EB-841F-4C0C699DBAC5}" type="slidenum">
              <a:rPr lang="it-IT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‹N›</a:t>
            </a:fld>
            <a:endParaRPr lang="it-IT">
              <a:latin typeface="Arial" charset="0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solidFill>
                <a:srgbClr val="EEECE1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BD20B46-BEDD-4916-BCFC-5655BBFA96E0}" type="datetime1">
              <a:rPr lang="it-IT" smtClean="0">
                <a:solidFill>
                  <a:srgbClr val="EEECE1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05/02/2018</a:t>
            </a:fld>
            <a:endParaRPr lang="it-IT">
              <a:solidFill>
                <a:srgbClr val="EEECE1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623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95242F2-F333-40EB-841F-4C0C699DBAC5}" type="slidenum">
              <a:rPr lang="it-IT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‹N›</a:t>
            </a:fld>
            <a:endParaRPr lang="it-IT">
              <a:latin typeface="Arial" charset="0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solidFill>
                <a:srgbClr val="EEECE1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BD20B46-BEDD-4916-BCFC-5655BBFA96E0}" type="datetime1">
              <a:rPr lang="it-IT" smtClean="0">
                <a:solidFill>
                  <a:srgbClr val="EEECE1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05/02/2018</a:t>
            </a:fld>
            <a:endParaRPr lang="it-IT">
              <a:solidFill>
                <a:srgbClr val="EEECE1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1069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95242F2-F333-40EB-841F-4C0C699DBAC5}" type="slidenum">
              <a:rPr lang="it-IT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‹N›</a:t>
            </a:fld>
            <a:endParaRPr lang="it-IT">
              <a:latin typeface="Arial" charset="0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solidFill>
                <a:srgbClr val="EEECE1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BD20B46-BEDD-4916-BCFC-5655BBFA96E0}" type="datetime1">
              <a:rPr lang="it-IT" smtClean="0">
                <a:solidFill>
                  <a:srgbClr val="EEECE1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05/02/2018</a:t>
            </a:fld>
            <a:endParaRPr lang="it-IT">
              <a:solidFill>
                <a:srgbClr val="EEECE1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904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0" y="2204864"/>
            <a:ext cx="8311952" cy="1728192"/>
          </a:xfrm>
        </p:spPr>
        <p:txBody>
          <a:bodyPr>
            <a:noAutofit/>
          </a:bodyPr>
          <a:lstStyle/>
          <a:p>
            <a:pPr algn="ctr"/>
            <a:r>
              <a:rPr lang="it-IT" sz="4000" dirty="0" smtClean="0"/>
              <a:t/>
            </a:r>
            <a:br>
              <a:rPr lang="it-IT" sz="4000" dirty="0" smtClean="0"/>
            </a:br>
            <a:r>
              <a:rPr lang="it-IT" sz="4000" dirty="0"/>
              <a:t/>
            </a:r>
            <a:br>
              <a:rPr lang="it-IT" sz="4000" dirty="0"/>
            </a:br>
            <a:r>
              <a:rPr lang="it-IT" sz="4000" dirty="0" smtClean="0"/>
              <a:t/>
            </a:r>
            <a:br>
              <a:rPr lang="it-IT" sz="4000" dirty="0" smtClean="0"/>
            </a:br>
            <a:r>
              <a:rPr lang="it-IT" sz="4000" dirty="0"/>
              <a:t/>
            </a:r>
            <a:br>
              <a:rPr lang="it-IT" sz="4000" dirty="0"/>
            </a:br>
            <a:r>
              <a:rPr lang="it-IT" sz="4000" dirty="0" smtClean="0"/>
              <a:t/>
            </a:r>
            <a:br>
              <a:rPr lang="it-IT" sz="4000" dirty="0" smtClean="0"/>
            </a:br>
            <a:r>
              <a:rPr lang="it-IT" sz="3600" dirty="0" smtClean="0"/>
              <a:t>Il </a:t>
            </a:r>
            <a:r>
              <a:rPr lang="it-IT" sz="3600" dirty="0"/>
              <a:t>c</a:t>
            </a:r>
            <a:r>
              <a:rPr lang="it-IT" sz="3600" dirty="0" smtClean="0"/>
              <a:t>ambiamento dei comportamenti: teorie e applicazioni</a:t>
            </a:r>
            <a:r>
              <a:rPr lang="it-IT" sz="4000" dirty="0" smtClean="0"/>
              <a:t/>
            </a:r>
            <a:br>
              <a:rPr lang="it-IT" sz="4000" dirty="0" smtClean="0"/>
            </a:br>
            <a:r>
              <a:rPr lang="it-IT" sz="4000" dirty="0"/>
              <a:t/>
            </a:r>
            <a:br>
              <a:rPr lang="it-IT" sz="4000" dirty="0"/>
            </a:br>
            <a:r>
              <a:rPr lang="it-IT" sz="2800" dirty="0" smtClean="0"/>
              <a:t>Alessandro Innocenti</a:t>
            </a:r>
            <a:br>
              <a:rPr lang="it-IT" sz="2800" dirty="0" smtClean="0"/>
            </a:br>
            <a:r>
              <a:rPr lang="it-IT" sz="2800" dirty="0" smtClean="0"/>
              <a:t>Università di Siena</a:t>
            </a:r>
            <a:endParaRPr lang="en-GB" sz="2800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C5C853-6567-4645-A0FD-4E53F603CB20}" type="slidenum">
              <a:rPr lang="en-GB" smtClean="0"/>
              <a:pPr/>
              <a:t>1</a:t>
            </a:fld>
            <a:endParaRPr lang="en-GB"/>
          </a:p>
        </p:txBody>
      </p:sp>
      <p:sp>
        <p:nvSpPr>
          <p:cNvPr id="6" name="Sottotitolo 5"/>
          <p:cNvSpPr>
            <a:spLocks noGrp="1"/>
          </p:cNvSpPr>
          <p:nvPr>
            <p:ph type="subTitle" idx="1"/>
          </p:nvPr>
        </p:nvSpPr>
        <p:spPr>
          <a:xfrm>
            <a:off x="0" y="4572000"/>
            <a:ext cx="8460432" cy="1066800"/>
          </a:xfrm>
        </p:spPr>
        <p:txBody>
          <a:bodyPr>
            <a:noAutofit/>
          </a:bodyPr>
          <a:lstStyle/>
          <a:p>
            <a:pPr algn="ctr"/>
            <a:r>
              <a:rPr lang="it-IT" sz="2400" b="1" dirty="0" smtClean="0">
                <a:solidFill>
                  <a:schemeClr val="tx2"/>
                </a:solidFill>
              </a:rPr>
              <a:t>Convegno Efficienza </a:t>
            </a:r>
            <a:r>
              <a:rPr lang="it-IT" sz="2400" b="1" dirty="0" smtClean="0">
                <a:solidFill>
                  <a:schemeClr val="tx2"/>
                </a:solidFill>
              </a:rPr>
              <a:t>energetica 2.0</a:t>
            </a:r>
          </a:p>
          <a:p>
            <a:pPr algn="ctr"/>
            <a:r>
              <a:rPr lang="it-IT" sz="2400" b="1" dirty="0" smtClean="0">
                <a:solidFill>
                  <a:schemeClr val="tx2"/>
                </a:solidFill>
              </a:rPr>
              <a:t>Auditorium del Sant’Artemio, Treviso</a:t>
            </a:r>
          </a:p>
          <a:p>
            <a:pPr algn="ctr"/>
            <a:r>
              <a:rPr lang="it-IT" sz="2400" b="1" dirty="0" smtClean="0">
                <a:solidFill>
                  <a:schemeClr val="tx2"/>
                </a:solidFill>
              </a:rPr>
              <a:t>7 febbraio 2018</a:t>
            </a:r>
            <a:endParaRPr lang="it-IT" sz="2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4000" dirty="0" smtClean="0"/>
              <a:t>Processo decisione economica</a:t>
            </a:r>
            <a:endParaRPr lang="it-IT" sz="4000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2</a:t>
            </a:fld>
            <a:endParaRPr lang="it-IT" dirty="0"/>
          </a:p>
        </p:txBody>
      </p:sp>
      <p:graphicFrame>
        <p:nvGraphicFramePr>
          <p:cNvPr id="5" name="Diagramma 4"/>
          <p:cNvGraphicFramePr/>
          <p:nvPr>
            <p:extLst>
              <p:ext uri="{D42A27DB-BD31-4B8C-83A1-F6EECF244321}">
                <p14:modId xmlns:p14="http://schemas.microsoft.com/office/powerpoint/2010/main" val="1395404485"/>
              </p:ext>
            </p:extLst>
          </p:nvPr>
        </p:nvGraphicFramePr>
        <p:xfrm>
          <a:off x="0" y="1412776"/>
          <a:ext cx="9144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340279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4000" dirty="0" smtClean="0"/>
              <a:t>Preferenze rivelate</a:t>
            </a:r>
            <a:endParaRPr lang="it-IT" sz="4000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3</a:t>
            </a:fld>
            <a:endParaRPr lang="it-IT" dirty="0"/>
          </a:p>
        </p:txBody>
      </p:sp>
      <p:graphicFrame>
        <p:nvGraphicFramePr>
          <p:cNvPr id="5" name="Diagramma 4"/>
          <p:cNvGraphicFramePr/>
          <p:nvPr>
            <p:extLst>
              <p:ext uri="{D42A27DB-BD31-4B8C-83A1-F6EECF244321}">
                <p14:modId xmlns:p14="http://schemas.microsoft.com/office/powerpoint/2010/main" val="4153602568"/>
              </p:ext>
            </p:extLst>
          </p:nvPr>
        </p:nvGraphicFramePr>
        <p:xfrm>
          <a:off x="0" y="1412776"/>
          <a:ext cx="9144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3424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0" y="274638"/>
            <a:ext cx="8460432" cy="1143000"/>
          </a:xfrm>
        </p:spPr>
        <p:txBody>
          <a:bodyPr>
            <a:normAutofit/>
          </a:bodyPr>
          <a:lstStyle/>
          <a:p>
            <a:pPr algn="ctr"/>
            <a:r>
              <a:rPr lang="it-IT" sz="4000" dirty="0" smtClean="0"/>
              <a:t>Che cosa non funziona?</a:t>
            </a:r>
            <a:endParaRPr lang="it-IT" sz="4000" dirty="0"/>
          </a:p>
        </p:txBody>
      </p:sp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251520" y="1412776"/>
            <a:ext cx="8003232" cy="4968552"/>
          </a:xfrm>
        </p:spPr>
        <p:txBody>
          <a:bodyPr>
            <a:noAutofit/>
          </a:bodyPr>
          <a:lstStyle/>
          <a:p>
            <a:pPr marL="114300" indent="0" algn="ctr">
              <a:buNone/>
            </a:pP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Osservazione inefficienze mercati</a:t>
            </a:r>
          </a:p>
          <a:p>
            <a:pPr marL="114300" indent="0" algn="ctr">
              <a:buNone/>
            </a:pPr>
            <a:endParaRPr lang="it-IT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bolle speculative dot.com (1997-2000)</a:t>
            </a:r>
          </a:p>
          <a:p>
            <a:endParaRPr lang="it-IT" sz="1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iperinflazione Argentina (1999-2002)</a:t>
            </a:r>
          </a:p>
          <a:p>
            <a:pPr marL="114300" indent="0">
              <a:buNone/>
            </a:pPr>
            <a:endParaRPr lang="it-IT" sz="1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crisi mutui sub-prime USA (2006-2008)</a:t>
            </a:r>
          </a:p>
          <a:p>
            <a:pPr marL="114300" indent="0">
              <a:buNone/>
            </a:pPr>
            <a:endParaRPr lang="it-IT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14300" indent="0" algn="ctr">
              <a:buNone/>
            </a:pP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Comportamento irrazionale esseri </a:t>
            </a:r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umani</a:t>
            </a:r>
          </a:p>
          <a:p>
            <a:endParaRPr lang="it-IT" sz="1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distorsione della conferma (</a:t>
            </a:r>
            <a:r>
              <a:rPr lang="it-IT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confirmation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bias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endParaRPr lang="it-IT" sz="1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fake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news</a:t>
            </a:r>
          </a:p>
          <a:p>
            <a:endParaRPr lang="it-IT" sz="1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celte non coerenti</a:t>
            </a:r>
            <a:endParaRPr lang="it-IT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it-IT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995242F2-F333-40EB-841F-4C0C699DBAC5}" type="slidenum">
              <a:rPr lang="it-IT" smtClean="0"/>
              <a:pPr/>
              <a:t>4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13542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0" y="274638"/>
            <a:ext cx="8460432" cy="1143000"/>
          </a:xfrm>
        </p:spPr>
        <p:txBody>
          <a:bodyPr>
            <a:noAutofit/>
          </a:bodyPr>
          <a:lstStyle/>
          <a:p>
            <a:pPr algn="ctr"/>
            <a:r>
              <a:rPr lang="it-IT" sz="4000" dirty="0" smtClean="0"/>
              <a:t>Economia comportamentale</a:t>
            </a:r>
            <a:endParaRPr lang="it-IT" sz="4000" dirty="0"/>
          </a:p>
        </p:txBody>
      </p:sp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457200" y="1412776"/>
            <a:ext cx="8003232" cy="4988024"/>
          </a:xfrm>
        </p:spPr>
        <p:txBody>
          <a:bodyPr>
            <a:normAutofit fontScale="92500" lnSpcReduction="20000"/>
          </a:bodyPr>
          <a:lstStyle/>
          <a:p>
            <a:pPr marL="114300" indent="0" algn="ctr">
              <a:buNone/>
            </a:pPr>
            <a:r>
              <a:rPr lang="it-IT" sz="1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Oggetto </a:t>
            </a:r>
          </a:p>
          <a:p>
            <a:pPr marL="114300" indent="0" algn="ctr">
              <a:buNone/>
            </a:pPr>
            <a:endParaRPr lang="it-IT" sz="19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19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scelte </a:t>
            </a:r>
            <a:r>
              <a:rPr lang="it-IT" sz="19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effettivamente </a:t>
            </a:r>
            <a:r>
              <a:rPr lang="it-IT" sz="19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compiute </a:t>
            </a:r>
            <a:r>
              <a:rPr lang="it-IT" sz="1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dall’agente economico</a:t>
            </a:r>
          </a:p>
          <a:p>
            <a:endParaRPr lang="it-IT" sz="1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it-IT" sz="1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referenze</a:t>
            </a:r>
            <a:r>
              <a:rPr lang="it-IT" sz="19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rilevate</a:t>
            </a:r>
          </a:p>
          <a:p>
            <a:pPr marL="114300" indent="0">
              <a:buNone/>
            </a:pPr>
            <a:endParaRPr lang="it-IT" sz="19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14300" indent="0" algn="ctr">
              <a:buNone/>
            </a:pPr>
            <a:r>
              <a:rPr lang="it-IT" sz="1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Metodo </a:t>
            </a:r>
          </a:p>
          <a:p>
            <a:pPr marL="114300" indent="0">
              <a:buNone/>
            </a:pPr>
            <a:endParaRPr lang="it-IT" sz="1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1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analisi </a:t>
            </a:r>
            <a:r>
              <a:rPr lang="it-IT" sz="19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sperimentale</a:t>
            </a:r>
            <a:r>
              <a:rPr lang="it-IT" sz="1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laboratorio e sul campo</a:t>
            </a:r>
          </a:p>
          <a:p>
            <a:endParaRPr lang="it-IT" sz="19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1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interazione con la </a:t>
            </a:r>
            <a:r>
              <a:rPr lang="it-IT" sz="19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psicologia</a:t>
            </a:r>
          </a:p>
          <a:p>
            <a:pPr marL="114300" indent="0">
              <a:buNone/>
            </a:pPr>
            <a:endParaRPr lang="it-IT" sz="1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14300" indent="0" algn="ctr">
              <a:buNone/>
            </a:pPr>
            <a:r>
              <a:rPr lang="it-IT" sz="1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Obiettivo</a:t>
            </a:r>
          </a:p>
          <a:p>
            <a:pPr marL="114300" indent="0" algn="ctr">
              <a:buNone/>
            </a:pPr>
            <a:endParaRPr lang="it-IT" sz="19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1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elaborare </a:t>
            </a:r>
            <a:r>
              <a:rPr lang="it-IT" sz="19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modelli di comportamento </a:t>
            </a:r>
            <a:r>
              <a:rPr lang="it-IT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alternativi </a:t>
            </a:r>
            <a:r>
              <a:rPr lang="it-IT" sz="1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rispetto all’economia </a:t>
            </a:r>
            <a:r>
              <a:rPr lang="it-IT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neoclassica </a:t>
            </a:r>
            <a:endParaRPr lang="it-IT" sz="19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14300" indent="0">
              <a:buNone/>
            </a:pPr>
            <a:endParaRPr lang="it-IT" sz="19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</a:t>
            </a:r>
            <a:r>
              <a:rPr lang="it-IT" sz="1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alidità </a:t>
            </a:r>
            <a:r>
              <a:rPr lang="it-IT" sz="19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descrittiva</a:t>
            </a:r>
          </a:p>
          <a:p>
            <a:endParaRPr lang="it-IT" dirty="0"/>
          </a:p>
          <a:p>
            <a:pPr marL="114300" indent="0">
              <a:buNone/>
            </a:pPr>
            <a:endParaRPr lang="it-IT" dirty="0"/>
          </a:p>
          <a:p>
            <a:pPr marL="114300" indent="0" algn="ctr">
              <a:buNone/>
            </a:pPr>
            <a:endParaRPr lang="it-IT" dirty="0" smtClean="0">
              <a:solidFill>
                <a:srgbClr val="0070C0"/>
              </a:solidFill>
            </a:endParaRPr>
          </a:p>
          <a:p>
            <a:endParaRPr lang="it" dirty="0"/>
          </a:p>
          <a:p>
            <a:endParaRPr 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995242F2-F333-40EB-841F-4C0C699DBAC5}" type="slidenum">
              <a:rPr lang="it-IT" smtClean="0"/>
              <a:pPr/>
              <a:t>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872076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4000" dirty="0" smtClean="0"/>
              <a:t>Economia cognitiva</a:t>
            </a:r>
            <a:endParaRPr lang="it-IT" sz="4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556792"/>
            <a:ext cx="7620000" cy="4800600"/>
          </a:xfrm>
        </p:spPr>
        <p:txBody>
          <a:bodyPr>
            <a:normAutofit lnSpcReduction="10000"/>
          </a:bodyPr>
          <a:lstStyle/>
          <a:p>
            <a:pPr indent="-342900">
              <a:defRPr/>
            </a:pPr>
            <a:r>
              <a:rPr lang="it-IT" sz="18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approccio </a:t>
            </a:r>
            <a:r>
              <a:rPr lang="it-IT" sz="18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interdisciplinare</a:t>
            </a:r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fondato sulle </a:t>
            </a:r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scienze 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cognitive composte da psicologia </a:t>
            </a:r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cognitiva, filosofia della mente, 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linguistica</a:t>
            </a:r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intelligenza </a:t>
            </a:r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artificiale e 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neuroscienze</a:t>
            </a:r>
          </a:p>
          <a:p>
            <a:pPr indent="-342900">
              <a:defRPr/>
            </a:pPr>
            <a:endParaRPr lang="it-IT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indent="-342900">
              <a:defRPr/>
            </a:pP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analisi dei </a:t>
            </a:r>
            <a:r>
              <a:rPr lang="it-IT" sz="18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processi </a:t>
            </a:r>
            <a:r>
              <a:rPr lang="it-IT" sz="18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cognitivi </a:t>
            </a:r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attraverso i quali gli individui raccolgono, elaborano e utilizzano l’informazione per formare 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giudizi e per le scelte</a:t>
            </a:r>
            <a:endParaRPr lang="it-IT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  <a:defRPr/>
            </a:pPr>
            <a:endParaRPr lang="it-IT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indent="-342900">
              <a:defRPr/>
            </a:pPr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entralità </a:t>
            </a:r>
            <a:r>
              <a:rPr lang="it-IT" sz="18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processi automatici e intuitivi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del cervello che sfuggono al controllo consapevole e all’introspezione </a:t>
            </a:r>
          </a:p>
          <a:p>
            <a:pPr indent="-342900">
              <a:defRPr/>
            </a:pPr>
            <a:endParaRPr lang="it-IT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indent="-342900">
              <a:defRPr/>
            </a:pPr>
            <a:r>
              <a:rPr lang="it-IT" sz="18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aprire </a:t>
            </a:r>
            <a:r>
              <a:rPr lang="it-IT" sz="18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scatola nera </a:t>
            </a:r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delle preferenze rivelate che contiene tutti i processi attraverso i quali si 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determinano le preferenze e le scelte</a:t>
            </a:r>
          </a:p>
          <a:p>
            <a:pPr indent="-342900">
              <a:defRPr/>
            </a:pPr>
            <a:endParaRPr lang="it-IT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indent="-342900">
              <a:defRPr/>
            </a:pP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investigare l’effetto dei </a:t>
            </a:r>
            <a:r>
              <a:rPr lang="it-IT" sz="18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pregiudizi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 delle </a:t>
            </a:r>
            <a:r>
              <a:rPr lang="it-IT" sz="18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anomalie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che motivano i comportamenti economici irrazionali</a:t>
            </a:r>
            <a:endParaRPr lang="it-IT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indent="-342900">
              <a:defRPr/>
            </a:pPr>
            <a:endParaRPr lang="it-IT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indent="-342900">
              <a:defRPr/>
            </a:pPr>
            <a:endParaRPr lang="it-IT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56852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0" y="274638"/>
            <a:ext cx="8460432" cy="1143000"/>
          </a:xfrm>
        </p:spPr>
        <p:txBody>
          <a:bodyPr>
            <a:noAutofit/>
          </a:bodyPr>
          <a:lstStyle/>
          <a:p>
            <a:pPr algn="ctr"/>
            <a:r>
              <a:rPr lang="it-IT" sz="4000" dirty="0" smtClean="0"/>
              <a:t>Economia cognitiva</a:t>
            </a:r>
            <a:endParaRPr lang="it-IT" sz="4000" dirty="0"/>
          </a:p>
        </p:txBody>
      </p:sp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467544" y="1340768"/>
            <a:ext cx="8003232" cy="5069160"/>
          </a:xfrm>
        </p:spPr>
        <p:txBody>
          <a:bodyPr>
            <a:normAutofit fontScale="92500" lnSpcReduction="20000"/>
          </a:bodyPr>
          <a:lstStyle/>
          <a:p>
            <a:pPr marL="114300" indent="0" algn="ctr">
              <a:buNone/>
            </a:pPr>
            <a:r>
              <a:rPr lang="it-IT" sz="1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Oggetto </a:t>
            </a:r>
          </a:p>
          <a:p>
            <a:pPr marL="114300" indent="0" algn="ctr">
              <a:buNone/>
            </a:pPr>
            <a:endParaRPr lang="it-IT" sz="19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1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processi</a:t>
            </a:r>
            <a:r>
              <a:rPr lang="it-IT" sz="19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cognitivi </a:t>
            </a:r>
            <a:r>
              <a:rPr lang="it-IT" sz="1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 formano </a:t>
            </a:r>
            <a:r>
              <a:rPr lang="it-IT" sz="19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giudizi e pregiudizi</a:t>
            </a:r>
            <a:endParaRPr lang="it-IT" sz="19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it-IT" sz="1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it-IT" sz="1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referenze</a:t>
            </a:r>
            <a:r>
              <a:rPr lang="it-IT" sz="19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rilevate </a:t>
            </a:r>
            <a:r>
              <a:rPr lang="it-IT" sz="1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 </a:t>
            </a:r>
            <a:r>
              <a:rPr lang="it-IT" sz="19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violazioni razionalità </a:t>
            </a:r>
          </a:p>
          <a:p>
            <a:pPr marL="114300" indent="0">
              <a:buNone/>
            </a:pPr>
            <a:endParaRPr lang="it-IT" sz="19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14300" indent="0" algn="ctr">
              <a:buNone/>
            </a:pPr>
            <a:r>
              <a:rPr lang="it-IT" sz="1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Metodo </a:t>
            </a:r>
          </a:p>
          <a:p>
            <a:pPr marL="114300" indent="0">
              <a:buNone/>
            </a:pPr>
            <a:endParaRPr lang="it-IT" sz="1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it-IT" sz="1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nalisi dell’effetto dei processi cerebrali </a:t>
            </a:r>
            <a:r>
              <a:rPr lang="it-IT" sz="1900" dirty="0" err="1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neuroeconomia</a:t>
            </a:r>
            <a:endParaRPr lang="it-IT" sz="19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it-IT" sz="19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1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interazione con le </a:t>
            </a:r>
            <a:r>
              <a:rPr lang="it-IT" sz="19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scienze cognitive</a:t>
            </a:r>
          </a:p>
          <a:p>
            <a:pPr marL="114300" indent="0">
              <a:buNone/>
            </a:pPr>
            <a:endParaRPr lang="it-IT" sz="1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14300" indent="0" algn="ctr">
              <a:buNone/>
            </a:pPr>
            <a:r>
              <a:rPr lang="it-IT" sz="1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Obiettivo</a:t>
            </a:r>
          </a:p>
          <a:p>
            <a:pPr marL="114300" indent="0" algn="ctr">
              <a:buNone/>
            </a:pPr>
            <a:endParaRPr lang="it-IT" sz="19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1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fondare la spiegazione dei comportamenti economici sui </a:t>
            </a:r>
            <a:r>
              <a:rPr lang="it-IT" sz="19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processi mentali</a:t>
            </a:r>
          </a:p>
          <a:p>
            <a:pPr marL="114300" indent="0">
              <a:buNone/>
            </a:pPr>
            <a:endParaRPr lang="it-IT" sz="19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</a:t>
            </a:r>
            <a:r>
              <a:rPr lang="it-IT" sz="1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alidità </a:t>
            </a:r>
            <a:r>
              <a:rPr lang="it-IT" sz="19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predittiva</a:t>
            </a:r>
          </a:p>
          <a:p>
            <a:endParaRPr lang="it-IT" dirty="0"/>
          </a:p>
          <a:p>
            <a:pPr marL="114300" indent="0">
              <a:buNone/>
            </a:pPr>
            <a:endParaRPr lang="it-IT" dirty="0"/>
          </a:p>
          <a:p>
            <a:pPr marL="114300" indent="0" algn="ctr">
              <a:buNone/>
            </a:pPr>
            <a:endParaRPr lang="it-IT" dirty="0" smtClean="0">
              <a:solidFill>
                <a:srgbClr val="0070C0"/>
              </a:solidFill>
            </a:endParaRPr>
          </a:p>
          <a:p>
            <a:endParaRPr lang="it" dirty="0"/>
          </a:p>
          <a:p>
            <a:endParaRPr 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995242F2-F333-40EB-841F-4C0C699DBAC5}" type="slidenum">
              <a:rPr lang="it-IT" smtClean="0"/>
              <a:pPr/>
              <a:t>7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28273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4000" dirty="0" smtClean="0"/>
              <a:t>Critiche alla teoria razionale</a:t>
            </a:r>
            <a:endParaRPr lang="it-IT" sz="4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1268760"/>
            <a:ext cx="7620000" cy="4800600"/>
          </a:xfrm>
        </p:spPr>
        <p:txBody>
          <a:bodyPr>
            <a:noAutofit/>
          </a:bodyPr>
          <a:lstStyle/>
          <a:p>
            <a:r>
              <a:rPr lang="it-IT" sz="18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Complessità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compiti svolti dall’individuo per </a:t>
            </a:r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comportarsi in modo 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razionale </a:t>
            </a:r>
          </a:p>
          <a:p>
            <a:endParaRPr lang="it-IT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realtà gli </a:t>
            </a:r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individui non sono in grado né di definire 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</a:t>
            </a:r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esattezza le proprie preferenze, né tanto meno hanno preferenze coerenti e 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complete</a:t>
            </a:r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 sono razionali solo in </a:t>
            </a:r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contesti e 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situazioni </a:t>
            </a:r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molto particolari. </a:t>
            </a:r>
            <a:endParaRPr lang="it-IT" sz="1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it-IT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Osservazione </a:t>
            </a:r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empirica 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dimostra </a:t>
            </a:r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 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utilizzano </a:t>
            </a:r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criteri di scelta molto più semplici di quanto previsto dalla teoria della scelta razionale. </a:t>
            </a:r>
            <a:endParaRPr lang="it-IT" sz="1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it-IT" sz="1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Esperimenti mostrano che gli assiomi di razionalità sono violati in laboratorio e sul campo</a:t>
            </a:r>
            <a:endParaRPr lang="it-IT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14300" indent="0">
              <a:buNone/>
            </a:pPr>
            <a:endParaRPr lang="it-IT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teoria della scelta razionale, pur mantenendo un valore </a:t>
            </a:r>
            <a:r>
              <a:rPr lang="it-IT" sz="18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prescrittivo</a:t>
            </a:r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perde </a:t>
            </a:r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gran parte della sua rilevanza descrittiva.  </a:t>
            </a:r>
            <a:endParaRPr lang="it-IT" sz="1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it-IT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50887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4000" dirty="0" smtClean="0"/>
              <a:t>Violazioni: </a:t>
            </a:r>
            <a:r>
              <a:rPr lang="it-IT" sz="4000" dirty="0" err="1" smtClean="0"/>
              <a:t>Less</a:t>
            </a:r>
            <a:r>
              <a:rPr lang="it-IT" sz="4000" dirty="0" smtClean="0"/>
              <a:t> </a:t>
            </a:r>
            <a:r>
              <a:rPr lang="it-IT" sz="4000" dirty="0" err="1" smtClean="0"/>
              <a:t>Is</a:t>
            </a:r>
            <a:r>
              <a:rPr lang="it-IT" sz="4000" dirty="0" smtClean="0"/>
              <a:t> </a:t>
            </a:r>
            <a:r>
              <a:rPr lang="it-IT" sz="4000" dirty="0" err="1" smtClean="0"/>
              <a:t>Better</a:t>
            </a:r>
            <a:endParaRPr lang="it-IT" sz="40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9</a:t>
            </a:fld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107504" y="1268760"/>
            <a:ext cx="8280920" cy="129614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it-IT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Teoria della scelta razionale</a:t>
            </a:r>
          </a:p>
          <a:p>
            <a:pPr marL="0" indent="0">
              <a:buNone/>
            </a:pPr>
            <a:r>
              <a:rPr lang="it-IT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maggiore varietà              più controllo e autonomia                 scelte più soddisfacenti</a:t>
            </a:r>
          </a:p>
          <a:p>
            <a:pPr marL="0" indent="0" algn="ctr">
              <a:buNone/>
            </a:pPr>
            <a:r>
              <a:rPr lang="it-IT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Evidenza sperimentale</a:t>
            </a:r>
          </a:p>
          <a:p>
            <a:pPr marL="0" indent="0">
              <a:buNone/>
            </a:pPr>
            <a:r>
              <a:rPr lang="it-IT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maggiore varietà              più complessità e aspettative             più delusione e rimorso</a:t>
            </a:r>
          </a:p>
          <a:p>
            <a:pPr marL="114300" indent="0" algn="ctr">
              <a:buNone/>
            </a:pPr>
            <a:endParaRPr lang="it-IT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880849"/>
              </p:ext>
            </p:extLst>
          </p:nvPr>
        </p:nvGraphicFramePr>
        <p:xfrm>
          <a:off x="107504" y="2553039"/>
          <a:ext cx="8280920" cy="40897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0460"/>
                <a:gridCol w="4140460"/>
              </a:tblGrid>
              <a:tr h="628214">
                <a:tc gridSpan="2">
                  <a:txBody>
                    <a:bodyPr/>
                    <a:lstStyle/>
                    <a:p>
                      <a:pPr algn="ctr"/>
                      <a:r>
                        <a:rPr lang="it-IT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Esperimento</a:t>
                      </a:r>
                    </a:p>
                    <a:p>
                      <a:pPr algn="ctr"/>
                      <a:r>
                        <a:rPr lang="it-IT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Acquisto</a:t>
                      </a:r>
                      <a:r>
                        <a:rPr lang="it-IT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marmellate</a:t>
                      </a:r>
                      <a:endParaRPr lang="it-IT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1639442">
                <a:tc>
                  <a:txBody>
                    <a:bodyPr/>
                    <a:lstStyle/>
                    <a:p>
                      <a:endParaRPr lang="it-IT" dirty="0" smtClean="0"/>
                    </a:p>
                    <a:p>
                      <a:endParaRPr lang="it-IT" dirty="0" smtClean="0"/>
                    </a:p>
                    <a:p>
                      <a:endParaRPr lang="it-IT" dirty="0" smtClean="0"/>
                    </a:p>
                    <a:p>
                      <a:endParaRPr lang="it-IT" dirty="0" smtClean="0"/>
                    </a:p>
                    <a:p>
                      <a:endParaRPr lang="it-IT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noFill/>
                  </a:tcPr>
                </a:tc>
              </a:tr>
              <a:tr h="345146">
                <a:tc>
                  <a:txBody>
                    <a:bodyPr/>
                    <a:lstStyle/>
                    <a:p>
                      <a:r>
                        <a:rPr lang="it-IT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 varietà di marmellate</a:t>
                      </a:r>
                      <a:endParaRPr lang="it-IT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24 varietà di marmellate</a:t>
                      </a:r>
                      <a:endParaRPr lang="it-IT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345146">
                <a:tc>
                  <a:txBody>
                    <a:bodyPr/>
                    <a:lstStyle/>
                    <a:p>
                      <a:r>
                        <a:rPr lang="it-IT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40% persone hanno provato </a:t>
                      </a:r>
                      <a:endParaRPr lang="it-IT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60% persone hanno provato</a:t>
                      </a:r>
                    </a:p>
                  </a:txBody>
                  <a:tcPr/>
                </a:tc>
              </a:tr>
              <a:tr h="345146">
                <a:tc>
                  <a:txBody>
                    <a:bodyPr/>
                    <a:lstStyle/>
                    <a:p>
                      <a:r>
                        <a:rPr lang="it-IT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30% persone hanno acquistato </a:t>
                      </a:r>
                      <a:endParaRPr lang="it-IT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3% persone hanno acquistato</a:t>
                      </a:r>
                    </a:p>
                  </a:txBody>
                  <a:tcPr/>
                </a:tc>
              </a:tr>
              <a:tr h="786616">
                <a:tc>
                  <a:txBody>
                    <a:bodyPr/>
                    <a:lstStyle/>
                    <a:p>
                      <a:r>
                        <a:rPr lang="it-IT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La gran parte delle persone si sono</a:t>
                      </a:r>
                    </a:p>
                    <a:p>
                      <a:r>
                        <a:rPr lang="it-IT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dichiarate soddisfatte dell’acquisto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it-IT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Solo una minoranza delle persone si sono dichiarate soddisfatte dell’acquisto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388" y="3356992"/>
            <a:ext cx="1338395" cy="135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3356992"/>
            <a:ext cx="3819648" cy="1383332"/>
          </a:xfrm>
          <a:prstGeom prst="rect">
            <a:avLst/>
          </a:prstGeom>
        </p:spPr>
      </p:pic>
      <p:sp>
        <p:nvSpPr>
          <p:cNvPr id="12" name="Freccia a destra 11"/>
          <p:cNvSpPr/>
          <p:nvPr/>
        </p:nvSpPr>
        <p:spPr>
          <a:xfrm>
            <a:off x="1900766" y="1631476"/>
            <a:ext cx="576064" cy="2291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prstClr val="white"/>
              </a:solidFill>
            </a:endParaRPr>
          </a:p>
        </p:txBody>
      </p:sp>
      <p:sp>
        <p:nvSpPr>
          <p:cNvPr id="17" name="Freccia a destra 16"/>
          <p:cNvSpPr/>
          <p:nvPr/>
        </p:nvSpPr>
        <p:spPr>
          <a:xfrm>
            <a:off x="5292080" y="1631476"/>
            <a:ext cx="576064" cy="2291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prstClr val="white"/>
              </a:solidFill>
            </a:endParaRPr>
          </a:p>
        </p:txBody>
      </p:sp>
      <p:sp>
        <p:nvSpPr>
          <p:cNvPr id="18" name="Freccia a destra 17"/>
          <p:cNvSpPr/>
          <p:nvPr/>
        </p:nvSpPr>
        <p:spPr>
          <a:xfrm>
            <a:off x="1900766" y="2204861"/>
            <a:ext cx="576064" cy="2291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prstClr val="white"/>
              </a:solidFill>
            </a:endParaRPr>
          </a:p>
        </p:txBody>
      </p:sp>
      <p:sp>
        <p:nvSpPr>
          <p:cNvPr id="19" name="Freccia a destra 18"/>
          <p:cNvSpPr/>
          <p:nvPr/>
        </p:nvSpPr>
        <p:spPr>
          <a:xfrm>
            <a:off x="5292080" y="2204860"/>
            <a:ext cx="576064" cy="2291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2681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4000" dirty="0" smtClean="0"/>
              <a:t>Violazioni: Opzioni  Irrilevanti</a:t>
            </a:r>
            <a:endParaRPr lang="it-IT" sz="40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10</a:t>
            </a:fld>
            <a:endParaRPr lang="it-IT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668" y="1640693"/>
            <a:ext cx="4362301" cy="4691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669726"/>
            <a:ext cx="4150770" cy="468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4600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4000" dirty="0" smtClean="0"/>
              <a:t>Violazioni: Opzioni  Irrilevanti</a:t>
            </a:r>
            <a:endParaRPr lang="it-IT" sz="40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11</a:t>
            </a:fld>
            <a:endParaRPr lang="it-IT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668" y="1640693"/>
            <a:ext cx="4362301" cy="4691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669726"/>
            <a:ext cx="4150770" cy="468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ttangolo 7"/>
          <p:cNvSpPr/>
          <p:nvPr/>
        </p:nvSpPr>
        <p:spPr>
          <a:xfrm>
            <a:off x="7358449" y="3933056"/>
            <a:ext cx="80290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2000" b="1" dirty="0" smtClean="0">
                <a:ln w="11430"/>
                <a:gradFill>
                  <a:gsLst>
                    <a:gs pos="0">
                      <a:srgbClr val="000000"/>
                    </a:gs>
                    <a:gs pos="39999">
                      <a:srgbClr val="0A128C"/>
                    </a:gs>
                    <a:gs pos="70000">
                      <a:srgbClr val="181CC7"/>
                    </a:gs>
                    <a:gs pos="88000">
                      <a:srgbClr val="7005D4"/>
                    </a:gs>
                    <a:gs pos="100000">
                      <a:srgbClr val="8C3D91"/>
                    </a:gs>
                  </a:gsLst>
                  <a:lin ang="54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  <a:cs typeface="Arial" charset="0"/>
              </a:rPr>
              <a:t>16%</a:t>
            </a:r>
            <a:endParaRPr lang="it-IT" sz="2000" b="1" dirty="0">
              <a:ln w="11430"/>
              <a:gradFill>
                <a:gsLst>
                  <a:gs pos="0">
                    <a:srgbClr val="000000"/>
                  </a:gs>
                  <a:gs pos="39999">
                    <a:srgbClr val="0A128C"/>
                  </a:gs>
                  <a:gs pos="70000">
                    <a:srgbClr val="181CC7"/>
                  </a:gs>
                  <a:gs pos="88000">
                    <a:srgbClr val="7005D4"/>
                  </a:gs>
                  <a:gs pos="100000">
                    <a:srgbClr val="8C3D91"/>
                  </a:gs>
                </a:gsLst>
                <a:lin ang="5400000" scaled="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7452320" y="4647936"/>
            <a:ext cx="80290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2000" b="1" dirty="0" smtClean="0">
                <a:ln w="11430"/>
                <a:gradFill>
                  <a:gsLst>
                    <a:gs pos="0">
                      <a:srgbClr val="000000"/>
                    </a:gs>
                    <a:gs pos="39999">
                      <a:srgbClr val="0A128C"/>
                    </a:gs>
                    <a:gs pos="70000">
                      <a:srgbClr val="181CC7"/>
                    </a:gs>
                    <a:gs pos="88000">
                      <a:srgbClr val="7005D4"/>
                    </a:gs>
                    <a:gs pos="100000">
                      <a:srgbClr val="8C3D91"/>
                    </a:gs>
                  </a:gsLst>
                  <a:lin ang="54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  <a:cs typeface="Arial" charset="0"/>
              </a:rPr>
              <a:t>0%</a:t>
            </a:r>
            <a:endParaRPr lang="it-IT" sz="2000" b="1" dirty="0">
              <a:ln w="11430"/>
              <a:gradFill>
                <a:gsLst>
                  <a:gs pos="0">
                    <a:srgbClr val="000000"/>
                  </a:gs>
                  <a:gs pos="39999">
                    <a:srgbClr val="0A128C"/>
                  </a:gs>
                  <a:gs pos="70000">
                    <a:srgbClr val="181CC7"/>
                  </a:gs>
                  <a:gs pos="88000">
                    <a:srgbClr val="7005D4"/>
                  </a:gs>
                  <a:gs pos="100000">
                    <a:srgbClr val="8C3D91"/>
                  </a:gs>
                </a:gsLst>
                <a:lin ang="5400000" scaled="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14" name="Rettangolo 13"/>
          <p:cNvSpPr/>
          <p:nvPr/>
        </p:nvSpPr>
        <p:spPr>
          <a:xfrm>
            <a:off x="7402503" y="5805264"/>
            <a:ext cx="80290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2000" b="1" dirty="0" smtClean="0">
                <a:ln w="11430"/>
                <a:gradFill>
                  <a:gsLst>
                    <a:gs pos="0">
                      <a:srgbClr val="000000"/>
                    </a:gs>
                    <a:gs pos="39999">
                      <a:srgbClr val="0A128C"/>
                    </a:gs>
                    <a:gs pos="70000">
                      <a:srgbClr val="181CC7"/>
                    </a:gs>
                    <a:gs pos="88000">
                      <a:srgbClr val="7005D4"/>
                    </a:gs>
                    <a:gs pos="100000">
                      <a:srgbClr val="8C3D91"/>
                    </a:gs>
                  </a:gsLst>
                  <a:lin ang="54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  <a:cs typeface="Arial" charset="0"/>
              </a:rPr>
              <a:t>84%</a:t>
            </a:r>
            <a:endParaRPr lang="it-IT" sz="2000" b="1" dirty="0">
              <a:ln w="11430"/>
              <a:gradFill>
                <a:gsLst>
                  <a:gs pos="0">
                    <a:srgbClr val="000000"/>
                  </a:gs>
                  <a:gs pos="39999">
                    <a:srgbClr val="0A128C"/>
                  </a:gs>
                  <a:gs pos="70000">
                    <a:srgbClr val="181CC7"/>
                  </a:gs>
                  <a:gs pos="88000">
                    <a:srgbClr val="7005D4"/>
                  </a:gs>
                  <a:gs pos="100000">
                    <a:srgbClr val="8C3D91"/>
                  </a:gs>
                </a:gsLst>
                <a:lin ang="5400000" scaled="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3203848" y="3940126"/>
            <a:ext cx="80290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2000" b="1" dirty="0" smtClean="0">
                <a:ln w="11430"/>
                <a:gradFill>
                  <a:gsLst>
                    <a:gs pos="0">
                      <a:srgbClr val="000000"/>
                    </a:gs>
                    <a:gs pos="39999">
                      <a:srgbClr val="0A128C"/>
                    </a:gs>
                    <a:gs pos="70000">
                      <a:srgbClr val="181CC7"/>
                    </a:gs>
                    <a:gs pos="88000">
                      <a:srgbClr val="7005D4"/>
                    </a:gs>
                    <a:gs pos="100000">
                      <a:srgbClr val="8C3D91"/>
                    </a:gs>
                  </a:gsLst>
                  <a:lin ang="54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  <a:cs typeface="Arial" charset="0"/>
              </a:rPr>
              <a:t>68 %</a:t>
            </a:r>
            <a:endParaRPr lang="it-IT" sz="2000" b="1" dirty="0">
              <a:ln w="11430"/>
              <a:gradFill>
                <a:gsLst>
                  <a:gs pos="0">
                    <a:srgbClr val="000000"/>
                  </a:gs>
                  <a:gs pos="39999">
                    <a:srgbClr val="0A128C"/>
                  </a:gs>
                  <a:gs pos="70000">
                    <a:srgbClr val="181CC7"/>
                  </a:gs>
                  <a:gs pos="88000">
                    <a:srgbClr val="7005D4"/>
                  </a:gs>
                  <a:gs pos="100000">
                    <a:srgbClr val="8C3D91"/>
                  </a:gs>
                </a:gsLst>
                <a:lin ang="5400000" scaled="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3168543" y="5085184"/>
            <a:ext cx="80290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2000" b="1" dirty="0" smtClean="0">
                <a:ln w="11430"/>
                <a:gradFill>
                  <a:gsLst>
                    <a:gs pos="0">
                      <a:srgbClr val="000000"/>
                    </a:gs>
                    <a:gs pos="39999">
                      <a:srgbClr val="0A128C"/>
                    </a:gs>
                    <a:gs pos="70000">
                      <a:srgbClr val="181CC7"/>
                    </a:gs>
                    <a:gs pos="88000">
                      <a:srgbClr val="7005D4"/>
                    </a:gs>
                    <a:gs pos="100000">
                      <a:srgbClr val="8C3D91"/>
                    </a:gs>
                  </a:gsLst>
                  <a:lin ang="54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  <a:cs typeface="Arial" charset="0"/>
              </a:rPr>
              <a:t>32%</a:t>
            </a:r>
            <a:endParaRPr lang="it-IT" sz="2000" b="1" dirty="0">
              <a:ln w="11430"/>
              <a:gradFill>
                <a:gsLst>
                  <a:gs pos="0">
                    <a:srgbClr val="000000"/>
                  </a:gs>
                  <a:gs pos="39999">
                    <a:srgbClr val="0A128C"/>
                  </a:gs>
                  <a:gs pos="70000">
                    <a:srgbClr val="181CC7"/>
                  </a:gs>
                  <a:gs pos="88000">
                    <a:srgbClr val="7005D4"/>
                  </a:gs>
                  <a:gs pos="100000">
                    <a:srgbClr val="8C3D91"/>
                  </a:gs>
                </a:gsLst>
                <a:lin ang="5400000" scaled="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68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Violazioni: </a:t>
            </a:r>
            <a:r>
              <a:rPr lang="it-IT" dirty="0" err="1" smtClean="0"/>
              <a:t>Wordless</a:t>
            </a:r>
            <a:r>
              <a:rPr lang="it-IT" dirty="0" smtClean="0"/>
              <a:t> Logo</a:t>
            </a:r>
            <a:endParaRPr lang="it-IT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84784"/>
            <a:ext cx="7620000" cy="1705428"/>
          </a:xfrm>
        </p:spPr>
      </p:pic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12</a:t>
            </a:fld>
            <a:endParaRPr lang="it-IT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" y="3429000"/>
            <a:ext cx="787400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37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Violazioni: </a:t>
            </a:r>
            <a:r>
              <a:rPr lang="it-IT" dirty="0" err="1" smtClean="0"/>
              <a:t>Wordless</a:t>
            </a:r>
            <a:r>
              <a:rPr lang="it-IT" dirty="0" smtClean="0"/>
              <a:t> Logo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13</a:t>
            </a:fld>
            <a:endParaRPr lang="it-IT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" y="3429000"/>
            <a:ext cx="7874000" cy="236220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84784"/>
            <a:ext cx="7524328" cy="5016219"/>
          </a:xfrm>
          <a:prstGeom prst="rect">
            <a:avLst/>
          </a:prstGeom>
        </p:spPr>
      </p:pic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0146" y="1739280"/>
            <a:ext cx="7620000" cy="4051920"/>
          </a:xfrm>
        </p:spPr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970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87625" y="860424"/>
            <a:ext cx="6797368" cy="5105685"/>
          </a:xfrm>
        </p:spPr>
      </p:pic>
      <p:sp>
        <p:nvSpPr>
          <p:cNvPr id="30723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CF16E6AD-A439-498B-AEF0-F20C93887B40}" type="slidenum">
              <a:rPr lang="it-IT" smtClean="0"/>
              <a:pPr/>
              <a:t>14</a:t>
            </a:fld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364099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contenuto 5"/>
          <p:cNvSpPr>
            <a:spLocks noGrp="1"/>
          </p:cNvSpPr>
          <p:nvPr>
            <p:ph idx="1"/>
          </p:nvPr>
        </p:nvSpPr>
        <p:spPr>
          <a:xfrm>
            <a:off x="539552" y="188640"/>
            <a:ext cx="7920880" cy="5929312"/>
          </a:xfrm>
        </p:spPr>
        <p:txBody>
          <a:bodyPr rtlCol="0">
            <a:noAutofit/>
          </a:bodyPr>
          <a:lstStyle/>
          <a:p>
            <a:pPr marL="365760" indent="-256032">
              <a:buNone/>
              <a:defRPr/>
            </a:pPr>
            <a:r>
              <a:rPr lang="en-GB" sz="16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it-IT" sz="1600" dirty="0"/>
              <a:t/>
            </a:r>
            <a:br>
              <a:rPr lang="it-IT" sz="1600" dirty="0"/>
            </a:br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 cervello umano è 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 </a:t>
            </a:r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cervello 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dei primati </a:t>
            </a:r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più 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neocorteccia. </a:t>
            </a:r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 fatto che molte strutture cerebrali umane e animali siano condivise significa che il comportamento umano comporta generalmente l'interazione tra regioni cerebrali "vecchie" e quelle più 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nuove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.  </a:t>
            </a:r>
          </a:p>
          <a:p>
            <a:pPr marL="365760" indent="-256032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GB" sz="1600" b="1" dirty="0" smtClean="0">
              <a:latin typeface="Arial" pitchFamily="34" charset="0"/>
              <a:cs typeface="Arial" pitchFamily="34" charset="0"/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GB" sz="1600" b="1" dirty="0" smtClean="0">
              <a:latin typeface="Arial" pitchFamily="34" charset="0"/>
              <a:cs typeface="Arial" pitchFamily="34" charset="0"/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GB" sz="1600" b="1" dirty="0" smtClean="0">
                <a:latin typeface="Arial" pitchFamily="34" charset="0"/>
                <a:cs typeface="Arial" pitchFamily="34" charset="0"/>
              </a:rPr>
              <a:t>	</a:t>
            </a:r>
            <a:endParaRPr lang="en-US" sz="1600" dirty="0" smtClean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sz="1600" dirty="0" smtClean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it-IT" sz="1600" dirty="0" smtClean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it-IT" sz="1600" dirty="0" smtClean="0"/>
          </a:p>
          <a:p>
            <a:pPr marL="365760" indent="-256032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it-IT" sz="1600" dirty="0" smtClean="0">
              <a:latin typeface="Arial" pitchFamily="34" charset="0"/>
              <a:cs typeface="Arial" pitchFamily="34" charset="0"/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it-IT" sz="1600" dirty="0" smtClean="0"/>
          </a:p>
          <a:p>
            <a:pPr marL="365760" indent="-256032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GB" sz="1600" dirty="0" smtClean="0"/>
              <a:t> </a:t>
            </a:r>
            <a:endParaRPr lang="it-IT" sz="1600" dirty="0" smtClean="0"/>
          </a:p>
          <a:p>
            <a:pPr marL="365760" indent="-256032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it-IT" sz="1600" dirty="0" smtClean="0">
              <a:latin typeface="Arial" pitchFamily="34" charset="0"/>
              <a:cs typeface="Arial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1600" dirty="0" smtClean="0">
                <a:latin typeface="Arial" pitchFamily="34" charset="0"/>
                <a:cs typeface="Arial" pitchFamily="34" charset="0"/>
              </a:rPr>
            </a:br>
            <a:r>
              <a:rPr lang="en-US" sz="1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1600" dirty="0" smtClean="0">
                <a:latin typeface="Arial" pitchFamily="34" charset="0"/>
                <a:cs typeface="Arial" pitchFamily="34" charset="0"/>
              </a:rPr>
            </a:br>
            <a:endParaRPr lang="it-IT" sz="1600" dirty="0" smtClean="0">
              <a:latin typeface="Arial" pitchFamily="34" charset="0"/>
              <a:cs typeface="Arial" pitchFamily="34" charset="0"/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	 </a:t>
            </a:r>
            <a:endParaRPr lang="it-IT" sz="1600" dirty="0" smtClean="0">
              <a:latin typeface="Arial" pitchFamily="34" charset="0"/>
              <a:cs typeface="Arial" pitchFamily="34" charset="0"/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1600" dirty="0" smtClean="0"/>
              <a:t> </a:t>
            </a:r>
            <a:endParaRPr lang="it-IT" sz="1600" dirty="0" smtClean="0"/>
          </a:p>
          <a:p>
            <a:pPr marL="365760" indent="-256032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1600" dirty="0" smtClean="0"/>
              <a:t/>
            </a:r>
            <a:br>
              <a:rPr lang="en-US" sz="1600" dirty="0" smtClean="0"/>
            </a:br>
            <a:endParaRPr lang="it-IT" sz="1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939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548238CC-F2F5-44F7-9311-EA732B489D5E}" type="slidenum">
              <a:rPr lang="it-IT" smtClean="0"/>
              <a:pPr/>
              <a:t>15</a:t>
            </a:fld>
            <a:endParaRPr lang="it-IT" smtClean="0"/>
          </a:p>
        </p:txBody>
      </p:sp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916833"/>
            <a:ext cx="6624736" cy="4423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469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496" y="476672"/>
            <a:ext cx="4176464" cy="6048672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sz="4300" b="1" dirty="0" smtClean="0">
                <a:solidFill>
                  <a:schemeClr val="tx2"/>
                </a:solidFill>
                <a:latin typeface="+mj-lt"/>
              </a:rPr>
              <a:t>Tre </a:t>
            </a:r>
            <a:r>
              <a:rPr lang="en-US" sz="4300" b="1" dirty="0" err="1" smtClean="0">
                <a:solidFill>
                  <a:schemeClr val="tx2"/>
                </a:solidFill>
                <a:latin typeface="+mj-lt"/>
              </a:rPr>
              <a:t>cervelli</a:t>
            </a:r>
            <a:endParaRPr lang="en-US" sz="4300" b="1" dirty="0" smtClean="0">
              <a:solidFill>
                <a:schemeClr val="tx2"/>
              </a:solidFill>
              <a:latin typeface="+mj-lt"/>
            </a:endParaRPr>
          </a:p>
          <a:p>
            <a:pPr algn="ctr">
              <a:buNone/>
            </a:pPr>
            <a:r>
              <a:rPr lang="en-US" sz="2800" b="1" dirty="0" smtClean="0">
                <a:latin typeface="+mj-lt"/>
              </a:rPr>
              <a:t> </a:t>
            </a:r>
            <a:r>
              <a:rPr lang="en-US" sz="2800" dirty="0" smtClean="0">
                <a:latin typeface="+mj-lt"/>
              </a:rPr>
              <a:t>Paul </a:t>
            </a:r>
            <a:r>
              <a:rPr lang="it-IT" sz="2800" dirty="0" err="1" smtClean="0">
                <a:latin typeface="+mj-lt"/>
              </a:rPr>
              <a:t>MacLean</a:t>
            </a:r>
            <a:r>
              <a:rPr lang="it-IT" sz="2800" dirty="0" smtClean="0">
                <a:latin typeface="+mj-lt"/>
              </a:rPr>
              <a:t> (1990)</a:t>
            </a:r>
          </a:p>
          <a:p>
            <a:pPr>
              <a:buNone/>
            </a:pPr>
            <a:endParaRPr lang="en-US" i="1" dirty="0" smtClean="0"/>
          </a:p>
          <a:p>
            <a:r>
              <a:rPr lang="it-IT" sz="19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Cervello rettile</a:t>
            </a:r>
            <a:r>
              <a:rPr lang="it-IT" sz="1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it-IT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 è responsabile </a:t>
            </a:r>
            <a:r>
              <a:rPr lang="it-IT" sz="1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delle </a:t>
            </a:r>
            <a:r>
              <a:rPr lang="it-IT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funzioni di sopravvivenza di base, come </a:t>
            </a:r>
            <a:r>
              <a:rPr lang="it-IT" sz="1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respirazione</a:t>
            </a:r>
            <a:r>
              <a:rPr lang="it-IT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it-IT" sz="1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sonno</a:t>
            </a:r>
            <a:r>
              <a:rPr lang="it-IT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it-IT" sz="1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alimentazione</a:t>
            </a:r>
          </a:p>
          <a:p>
            <a:endParaRPr lang="it-IT" sz="19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19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Cervello intermedio</a:t>
            </a:r>
            <a:r>
              <a:rPr lang="it-IT" sz="1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it-IT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 comprende le unità neurali associate alle emozioni sociali </a:t>
            </a:r>
            <a:endParaRPr lang="it-IT" sz="19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14300" indent="0">
              <a:buNone/>
            </a:pPr>
            <a:endParaRPr lang="it-IT" sz="19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19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Cervello nuovo</a:t>
            </a:r>
            <a:r>
              <a:rPr lang="it-IT" sz="1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it-IT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unico nell'uomo e comprende </a:t>
            </a:r>
            <a:r>
              <a:rPr lang="it-IT" sz="1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corteccia prefrontale, la </a:t>
            </a:r>
            <a:r>
              <a:rPr lang="it-IT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regione esecutiva </a:t>
            </a:r>
            <a:r>
              <a:rPr lang="it-IT" sz="1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 attinge </a:t>
            </a:r>
            <a:r>
              <a:rPr lang="it-IT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input da quasi tutte le altre </a:t>
            </a:r>
            <a:r>
              <a:rPr lang="it-IT" sz="1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regioni, ed è </a:t>
            </a:r>
            <a:r>
              <a:rPr lang="it-IT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responsabile </a:t>
            </a:r>
            <a:r>
              <a:rPr lang="it-IT" sz="1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delle funzioni </a:t>
            </a:r>
            <a:r>
              <a:rPr lang="it-IT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"più alte" come </a:t>
            </a:r>
            <a:r>
              <a:rPr lang="it-IT" sz="1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linguaggio, coscienza </a:t>
            </a:r>
            <a:r>
              <a:rPr lang="it-IT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 </a:t>
            </a:r>
            <a:r>
              <a:rPr lang="it-IT" sz="1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pianificazione </a:t>
            </a:r>
            <a:r>
              <a:rPr lang="it-IT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lungo </a:t>
            </a:r>
            <a:r>
              <a:rPr lang="it-IT" sz="1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termine</a:t>
            </a:r>
            <a:endParaRPr lang="it-IT" sz="1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16</a:t>
            </a:fld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188640"/>
            <a:ext cx="4165476" cy="613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1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contenuto 5"/>
          <p:cNvSpPr>
            <a:spLocks noGrp="1"/>
          </p:cNvSpPr>
          <p:nvPr>
            <p:ph idx="1"/>
          </p:nvPr>
        </p:nvSpPr>
        <p:spPr>
          <a:xfrm>
            <a:off x="251520" y="116632"/>
            <a:ext cx="8229600" cy="6126163"/>
          </a:xfrm>
        </p:spPr>
        <p:txBody>
          <a:bodyPr rtlCol="0">
            <a:noAutofit/>
          </a:bodyPr>
          <a:lstStyle/>
          <a:p>
            <a:pPr marL="365760" indent="-256032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GB" sz="4000" dirty="0" err="1" smtClean="0">
                <a:solidFill>
                  <a:schemeClr val="tx2"/>
                </a:solidFill>
                <a:latin typeface="+mj-lt"/>
                <a:cs typeface="Arial" pitchFamily="34" charset="0"/>
              </a:rPr>
              <a:t>Principi</a:t>
            </a:r>
            <a:r>
              <a:rPr lang="en-GB" sz="4000" dirty="0" smtClean="0">
                <a:solidFill>
                  <a:schemeClr val="tx2"/>
                </a:solidFill>
                <a:latin typeface="+mj-lt"/>
                <a:cs typeface="Arial" pitchFamily="34" charset="0"/>
              </a:rPr>
              <a:t> </a:t>
            </a:r>
            <a:r>
              <a:rPr lang="en-GB" sz="4000" dirty="0" err="1" smtClean="0">
                <a:solidFill>
                  <a:schemeClr val="tx2"/>
                </a:solidFill>
                <a:latin typeface="+mj-lt"/>
                <a:cs typeface="Arial" pitchFamily="34" charset="0"/>
              </a:rPr>
              <a:t>fondamentali</a:t>
            </a:r>
            <a:endParaRPr lang="en-GB" sz="4000" dirty="0" smtClean="0">
              <a:solidFill>
                <a:schemeClr val="tx2"/>
              </a:solidFill>
              <a:latin typeface="+mj-lt"/>
              <a:cs typeface="Arial" pitchFamily="34" charset="0"/>
            </a:endParaRPr>
          </a:p>
          <a:p>
            <a:pPr marL="365760" indent="-256032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GB" sz="1600" dirty="0" smtClean="0">
              <a:cs typeface="Arial" pitchFamily="34" charset="0"/>
            </a:endParaRPr>
          </a:p>
          <a:p>
            <a:pPr marL="395478" indent="-285750">
              <a:defRPr/>
            </a:pPr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Gran parte del cervello è costruito per supportare </a:t>
            </a:r>
            <a:r>
              <a:rPr lang="it-IT" sz="18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processi automatici </a:t>
            </a:r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più veloci della deliberazione cosciente e che si verificano con poca o nessuna consapevolezza o sensazione di 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sforzo</a:t>
            </a:r>
          </a:p>
          <a:p>
            <a:pPr marL="395478" indent="-285750">
              <a:defRPr/>
            </a:pPr>
            <a:endParaRPr lang="it-IT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95478" indent="-285750">
              <a:defRPr/>
            </a:pP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 </a:t>
            </a:r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comportamento economico è sotto l'influenza pervasiva e spesso non riconosciuta di </a:t>
            </a:r>
            <a:r>
              <a:rPr lang="it-IT" sz="18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sistemi affettivi </a:t>
            </a:r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it-IT" sz="18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emozioni</a:t>
            </a:r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sintonizzati finemente localizzati in particolare nella regione del cervello </a:t>
            </a:r>
            <a:endParaRPr lang="it-IT" sz="1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95478" indent="-285750">
              <a:defRPr/>
            </a:pPr>
            <a:endParaRPr lang="it-IT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95478" indent="-285750">
              <a:defRPr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 </a:t>
            </a:r>
            <a:r>
              <a:rPr lang="en-US" sz="1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compito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delle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emozioni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è di </a:t>
            </a:r>
            <a:r>
              <a:rPr lang="en-US" sz="1800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indirizzare</a:t>
            </a:r>
            <a:r>
              <a:rPr lang="en-US" sz="18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l’attenzione</a:t>
            </a:r>
            <a:r>
              <a:rPr lang="en-US" sz="18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sulle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opzioni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più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vantaggiose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dal </a:t>
            </a:r>
            <a:r>
              <a:rPr lang="en-US" sz="1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punto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 vista </a:t>
            </a:r>
            <a:r>
              <a:rPr lang="en-US" sz="1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evolutivo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1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semplificando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processo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decisionale</a:t>
            </a:r>
            <a:endParaRPr lang="it-IT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95478" indent="-285750">
              <a:defRPr/>
            </a:pPr>
            <a:endParaRPr lang="it-IT" sz="1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95478" indent="-285750">
              <a:defRPr/>
            </a:pP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sistemi affettivi sono danneggiati o disturbati da danni al cervello, stress, squilibri nei neurotrasmettitori, 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alcool </a:t>
            </a:r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eccitazione, il </a:t>
            </a:r>
            <a:r>
              <a:rPr lang="it-IT" sz="18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 deliberativo </a:t>
            </a:r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genere non è in grado di 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svolgere correttamente il proprio compito</a:t>
            </a:r>
          </a:p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1600" dirty="0" smtClean="0">
                <a:latin typeface="Arial" pitchFamily="34" charset="0"/>
                <a:cs typeface="Arial" pitchFamily="34" charset="0"/>
              </a:rPr>
            </a:br>
            <a:r>
              <a:rPr lang="en-US" sz="1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1600" dirty="0" smtClean="0">
                <a:latin typeface="Arial" pitchFamily="34" charset="0"/>
                <a:cs typeface="Arial" pitchFamily="34" charset="0"/>
              </a:rPr>
            </a:br>
            <a:endParaRPr lang="it-IT" sz="1600" dirty="0" smtClean="0">
              <a:latin typeface="Arial" pitchFamily="34" charset="0"/>
              <a:cs typeface="Arial" pitchFamily="34" charset="0"/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	 </a:t>
            </a:r>
            <a:endParaRPr lang="it-IT" sz="1600" dirty="0" smtClean="0">
              <a:latin typeface="Arial" pitchFamily="34" charset="0"/>
              <a:cs typeface="Arial" pitchFamily="34" charset="0"/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1600" dirty="0" smtClean="0"/>
              <a:t> </a:t>
            </a:r>
            <a:endParaRPr lang="it-IT" sz="1600" dirty="0" smtClean="0"/>
          </a:p>
          <a:p>
            <a:pPr marL="365760" indent="-256032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1600" dirty="0" smtClean="0"/>
              <a:t/>
            </a:r>
            <a:br>
              <a:rPr lang="en-US" sz="1600" dirty="0" smtClean="0"/>
            </a:br>
            <a:endParaRPr lang="it-IT" sz="1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699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7A40C666-D1B6-4E36-AAC9-726EC5F92011}" type="slidenum">
              <a:rPr lang="it-IT" smtClean="0"/>
              <a:pPr/>
              <a:t>17</a:t>
            </a:fld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3760465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idx="1"/>
          </p:nvPr>
        </p:nvSpPr>
        <p:spPr>
          <a:xfrm>
            <a:off x="323528" y="-68034"/>
            <a:ext cx="8072438" cy="954107"/>
          </a:xfrm>
        </p:spPr>
        <p:txBody>
          <a:bodyPr wrap="square" anchor="ctr">
            <a:spAutoFit/>
          </a:bodyPr>
          <a:lstStyle/>
          <a:p>
            <a:pPr marL="0" indent="342900" eaLnBrk="1" hangingPunct="1">
              <a:spcBef>
                <a:spcPct val="0"/>
              </a:spcBef>
              <a:buFont typeface="Arial" charset="0"/>
              <a:buNone/>
            </a:pPr>
            <a:endParaRPr lang="en-GB" sz="1600" dirty="0" smtClean="0">
              <a:ea typeface="Times New Roman" pitchFamily="18" charset="0"/>
              <a:cs typeface="Arial" charset="0"/>
            </a:endParaRPr>
          </a:p>
          <a:p>
            <a:pPr marL="0" indent="342900" algn="ctr" eaLnBrk="1" hangingPunct="1">
              <a:spcBef>
                <a:spcPct val="0"/>
              </a:spcBef>
              <a:buFont typeface="Arial" charset="0"/>
              <a:buNone/>
            </a:pPr>
            <a:r>
              <a:rPr lang="en-GB" sz="4000" dirty="0" err="1" smtClean="0">
                <a:solidFill>
                  <a:schemeClr val="tx2"/>
                </a:solidFill>
                <a:latin typeface="+mj-lt"/>
                <a:ea typeface="Times New Roman" pitchFamily="18" charset="0"/>
                <a:cs typeface="Arial" charset="0"/>
              </a:rPr>
              <a:t>Processi</a:t>
            </a:r>
            <a:r>
              <a:rPr lang="en-GB" sz="4000" dirty="0" smtClean="0">
                <a:solidFill>
                  <a:schemeClr val="tx2"/>
                </a:solidFill>
                <a:latin typeface="+mj-lt"/>
                <a:ea typeface="Times New Roman" pitchFamily="18" charset="0"/>
                <a:cs typeface="Arial" charset="0"/>
              </a:rPr>
              <a:t> </a:t>
            </a:r>
            <a:r>
              <a:rPr lang="en-GB" sz="4000" dirty="0" err="1" smtClean="0">
                <a:solidFill>
                  <a:schemeClr val="tx2"/>
                </a:solidFill>
                <a:latin typeface="+mj-lt"/>
                <a:ea typeface="Times New Roman" pitchFamily="18" charset="0"/>
                <a:cs typeface="Arial" charset="0"/>
              </a:rPr>
              <a:t>cerebrali</a:t>
            </a:r>
            <a:endParaRPr lang="en-GB" sz="4000" dirty="0" smtClean="0">
              <a:solidFill>
                <a:schemeClr val="tx2"/>
              </a:solidFill>
              <a:latin typeface="+mj-lt"/>
              <a:ea typeface="Times New Roman" pitchFamily="18" charset="0"/>
              <a:cs typeface="Arial" charset="0"/>
            </a:endParaRPr>
          </a:p>
        </p:txBody>
      </p:sp>
      <p:sp>
        <p:nvSpPr>
          <p:cNvPr id="44035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FE709D6D-9225-4DD1-94DB-55017D00FEC5}" type="slidenum">
              <a:rPr lang="it-IT" smtClean="0"/>
              <a:pPr/>
              <a:t>18</a:t>
            </a:fld>
            <a:endParaRPr lang="it-IT" smtClean="0"/>
          </a:p>
        </p:txBody>
      </p:sp>
      <p:sp>
        <p:nvSpPr>
          <p:cNvPr id="2" name="Rettangolo 1"/>
          <p:cNvSpPr/>
          <p:nvPr/>
        </p:nvSpPr>
        <p:spPr>
          <a:xfrm>
            <a:off x="107504" y="764704"/>
            <a:ext cx="835292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0" indent="-256032">
              <a:spcBef>
                <a:spcPct val="0"/>
              </a:spcBef>
              <a:buFont typeface="Arial" charset="0"/>
              <a:buNone/>
              <a:defRPr/>
            </a:pPr>
            <a:endParaRPr lang="it-IT" dirty="0" smtClean="0">
              <a:solidFill>
                <a:srgbClr val="0070C0"/>
              </a:solidFill>
              <a:latin typeface="Arial" charset="0"/>
              <a:cs typeface="Arial" charset="0"/>
            </a:endParaRPr>
          </a:p>
          <a:p>
            <a:pPr marL="365760" indent="-256032">
              <a:spcBef>
                <a:spcPct val="0"/>
              </a:spcBef>
              <a:buFont typeface="Arial" charset="0"/>
              <a:buNone/>
              <a:defRPr/>
            </a:pPr>
            <a:r>
              <a:rPr lang="it-IT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Processi cognitivi </a:t>
            </a:r>
          </a:p>
          <a:p>
            <a:pPr marL="365760" indent="-256032">
              <a:spcBef>
                <a:spcPct val="0"/>
              </a:spcBef>
              <a:buFont typeface="Arial" charset="0"/>
              <a:buNone/>
              <a:defRPr/>
            </a:pPr>
            <a:r>
              <a:rPr lang="it-IT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rispondono alla domanda «vero o falso?»</a:t>
            </a:r>
          </a:p>
          <a:p>
            <a:pPr marL="365760" indent="-256032">
              <a:spcBef>
                <a:spcPct val="0"/>
              </a:spcBef>
              <a:buFont typeface="Arial" charset="0"/>
              <a:buNone/>
              <a:defRPr/>
            </a:pPr>
            <a:endParaRPr lang="it-IT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65760" indent="-256032">
              <a:spcBef>
                <a:spcPct val="0"/>
              </a:spcBef>
              <a:buFont typeface="Arial" charset="0"/>
              <a:buNone/>
              <a:defRPr/>
            </a:pPr>
            <a:endParaRPr lang="it-IT" dirty="0" smtClean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65760" indent="-256032">
              <a:spcBef>
                <a:spcPct val="0"/>
              </a:spcBef>
              <a:buFont typeface="Arial" charset="0"/>
              <a:buNone/>
              <a:defRPr/>
            </a:pPr>
            <a:r>
              <a:rPr lang="it-IT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Processi controllati </a:t>
            </a:r>
          </a:p>
          <a:p>
            <a:pPr marL="365760" indent="-256032">
              <a:spcBef>
                <a:spcPct val="0"/>
              </a:spcBef>
              <a:buFont typeface="Arial" charset="0"/>
              <a:buNone/>
              <a:defRPr/>
            </a:pPr>
            <a:r>
              <a:rPr lang="it-IT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consapevoli </a:t>
            </a:r>
            <a:r>
              <a:rPr lang="it-IT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 </a:t>
            </a:r>
            <a:r>
              <a:rPr lang="it-IT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disponibili all’introspezione, seriali e associati </a:t>
            </a:r>
            <a:r>
              <a:rPr lang="it-IT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 una sensazione soggettiva di sforzo </a:t>
            </a:r>
            <a:endParaRPr lang="it-IT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65760" indent="-256032">
              <a:spcBef>
                <a:spcPct val="0"/>
              </a:spcBef>
              <a:buFont typeface="Arial" charset="0"/>
              <a:buNone/>
              <a:defRPr/>
            </a:pPr>
            <a:endParaRPr lang="it-IT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65760" indent="-256032">
              <a:spcBef>
                <a:spcPct val="0"/>
              </a:spcBef>
              <a:buFont typeface="Arial" charset="0"/>
              <a:buNone/>
              <a:defRPr/>
            </a:pPr>
            <a:endParaRPr lang="it-IT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65760" indent="-256032">
              <a:spcBef>
                <a:spcPct val="0"/>
              </a:spcBef>
              <a:buFont typeface="Arial" charset="0"/>
              <a:buNone/>
              <a:defRPr/>
            </a:pPr>
            <a:r>
              <a:rPr lang="it-IT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Processi </a:t>
            </a:r>
            <a:r>
              <a:rPr lang="it-IT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automatici </a:t>
            </a:r>
            <a:endParaRPr lang="it-IT" dirty="0" smtClean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65760" indent="-256032">
              <a:spcBef>
                <a:spcPct val="0"/>
              </a:spcBef>
              <a:buFont typeface="Arial" charset="0"/>
              <a:buNone/>
              <a:defRPr/>
            </a:pPr>
            <a:r>
              <a:rPr lang="it-IT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 attivano al </a:t>
            </a:r>
            <a:r>
              <a:rPr lang="it-IT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 fuori della coscienza </a:t>
            </a:r>
            <a:r>
              <a:rPr lang="it-IT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consapevole e funzionano in </a:t>
            </a:r>
            <a:r>
              <a:rPr lang="it-IT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parallelo </a:t>
            </a:r>
            <a:r>
              <a:rPr lang="it-IT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automaticamente </a:t>
            </a:r>
            <a:r>
              <a:rPr lang="it-IT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 senza </a:t>
            </a:r>
            <a:r>
              <a:rPr lang="it-IT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percezione di sforzo </a:t>
            </a:r>
          </a:p>
          <a:p>
            <a:pPr marL="365760" indent="-256032">
              <a:spcBef>
                <a:spcPct val="0"/>
              </a:spcBef>
              <a:buFont typeface="Arial" charset="0"/>
              <a:buNone/>
              <a:defRPr/>
            </a:pPr>
            <a:endParaRPr lang="it-IT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65760" indent="-256032">
              <a:spcBef>
                <a:spcPct val="0"/>
              </a:spcBef>
              <a:buFont typeface="Arial" charset="0"/>
              <a:buNone/>
              <a:defRPr/>
            </a:pPr>
            <a:endParaRPr lang="it-IT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65760" indent="-256032">
              <a:spcBef>
                <a:spcPct val="0"/>
              </a:spcBef>
              <a:buFont typeface="Arial" charset="0"/>
              <a:buNone/>
              <a:defRPr/>
            </a:pPr>
            <a:r>
              <a:rPr lang="it-IT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Processi emotivi</a:t>
            </a:r>
          </a:p>
          <a:p>
            <a:pPr marL="365760" indent="-256032">
              <a:spcBef>
                <a:spcPct val="0"/>
              </a:spcBef>
              <a:buFont typeface="Arial" charset="0"/>
              <a:buNone/>
              <a:defRPr/>
            </a:pPr>
            <a:r>
              <a:rPr lang="it-IT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motivano </a:t>
            </a:r>
            <a:r>
              <a:rPr lang="it-IT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 comportamento di </a:t>
            </a:r>
            <a:r>
              <a:rPr lang="it-IT" i="1" dirty="0" err="1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approach</a:t>
            </a:r>
            <a:r>
              <a:rPr lang="it-IT" i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it-IT" i="1" dirty="0" err="1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avoidance</a:t>
            </a:r>
            <a:r>
              <a:rPr lang="it-IT" i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 includono </a:t>
            </a:r>
            <a:r>
              <a:rPr lang="it-IT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emozioni come rabbia, </a:t>
            </a:r>
            <a:r>
              <a:rPr lang="it-IT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tristezza, vergogna</a:t>
            </a:r>
            <a:r>
              <a:rPr lang="it-IT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it-IT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dolore, attrazione sessuale</a:t>
            </a:r>
            <a:endParaRPr lang="it-IT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018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contenuto 5"/>
          <p:cNvSpPr>
            <a:spLocks noGrp="1"/>
          </p:cNvSpPr>
          <p:nvPr>
            <p:ph idx="1"/>
          </p:nvPr>
        </p:nvSpPr>
        <p:spPr>
          <a:xfrm>
            <a:off x="467544" y="332656"/>
            <a:ext cx="8003232" cy="6126163"/>
          </a:xfrm>
        </p:spPr>
        <p:txBody>
          <a:bodyPr rtlCol="0">
            <a:noAutofit/>
          </a:bodyPr>
          <a:lstStyle/>
          <a:p>
            <a:pPr marL="365760" indent="-256032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GB" sz="4000" dirty="0" err="1" smtClean="0">
                <a:solidFill>
                  <a:schemeClr val="tx2"/>
                </a:solidFill>
                <a:latin typeface="+mj-lt"/>
                <a:cs typeface="Arial" pitchFamily="34" charset="0"/>
              </a:rPr>
              <a:t>Processi</a:t>
            </a:r>
            <a:r>
              <a:rPr lang="en-GB" sz="4000" dirty="0" smtClean="0">
                <a:solidFill>
                  <a:schemeClr val="tx2"/>
                </a:solidFill>
                <a:latin typeface="+mj-lt"/>
                <a:cs typeface="Arial" pitchFamily="34" charset="0"/>
              </a:rPr>
              <a:t> </a:t>
            </a:r>
            <a:r>
              <a:rPr lang="en-GB" sz="4000" dirty="0" err="1" smtClean="0">
                <a:solidFill>
                  <a:schemeClr val="tx2"/>
                </a:solidFill>
                <a:latin typeface="+mj-lt"/>
                <a:cs typeface="Arial" pitchFamily="34" charset="0"/>
              </a:rPr>
              <a:t>controllati</a:t>
            </a:r>
            <a:endParaRPr lang="en-GB" sz="4000" dirty="0" smtClean="0">
              <a:solidFill>
                <a:schemeClr val="tx2"/>
              </a:solidFill>
              <a:latin typeface="+mj-lt"/>
              <a:cs typeface="Arial" pitchFamily="34" charset="0"/>
            </a:endParaRPr>
          </a:p>
          <a:p>
            <a:pPr marL="365760" indent="-256032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GB" sz="1600" dirty="0" smtClean="0">
              <a:cs typeface="Arial" pitchFamily="34" charset="0"/>
            </a:endParaRPr>
          </a:p>
          <a:p>
            <a:pPr marL="365760" indent="-256032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GB" sz="1600" dirty="0" smtClean="0">
              <a:cs typeface="Arial" pitchFamily="34" charset="0"/>
            </a:endParaRPr>
          </a:p>
          <a:p>
            <a:pPr marL="395478" indent="-285750">
              <a:defRPr/>
            </a:pPr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 sistema deliberativo, che è il sistema responsabile del senso del comportamento, non ha un accesso perfetto all'uscita degli altri sistemi e esagera l'importanza dei processi che comprende quando cerca di dare un senso al comportamento</a:t>
            </a:r>
          </a:p>
          <a:p>
            <a:pPr marL="395478" indent="-285750">
              <a:defRPr/>
            </a:pPr>
            <a:endParaRPr lang="it-IT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95478" indent="-285750">
              <a:defRPr/>
            </a:pP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Molti </a:t>
            </a:r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comportamenti chiaramente 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causati </a:t>
            </a:r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 sistemi automatici o 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emotivi sono </a:t>
            </a:r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interpretati 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dagli esseri umani in modo inappropriato </a:t>
            </a:r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come prodotto della deliberazione cognitiva </a:t>
            </a:r>
            <a:endParaRPr lang="it-IT" sz="1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09728" indent="0">
              <a:buNone/>
              <a:defRPr/>
            </a:pPr>
            <a:endParaRPr lang="it-IT" sz="1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95478" indent="-285750">
              <a:defRPr/>
            </a:pP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 </a:t>
            </a:r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momento che la mente razionale spesso non ha accesso al sistema emotivo, essa tende a attribuire le scelte fatte ad un processo di deliberazione consapevole</a:t>
            </a:r>
            <a:r>
              <a:rPr lang="en-GB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GB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it-IT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it-IT" sz="1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U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1600" dirty="0" smtClean="0">
                <a:latin typeface="Arial" pitchFamily="34" charset="0"/>
                <a:cs typeface="Arial" pitchFamily="34" charset="0"/>
              </a:rPr>
            </a:br>
            <a:endParaRPr lang="it-IT" sz="1600" dirty="0" smtClean="0">
              <a:latin typeface="Arial" pitchFamily="34" charset="0"/>
              <a:cs typeface="Arial" pitchFamily="34" charset="0"/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	 </a:t>
            </a:r>
            <a:endParaRPr lang="it-IT" sz="1600" dirty="0" smtClean="0">
              <a:latin typeface="Arial" pitchFamily="34" charset="0"/>
              <a:cs typeface="Arial" pitchFamily="34" charset="0"/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1600" dirty="0" smtClean="0"/>
              <a:t> </a:t>
            </a:r>
            <a:endParaRPr lang="it-IT" sz="1600" dirty="0" smtClean="0"/>
          </a:p>
          <a:p>
            <a:pPr marL="365760" indent="-256032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1600" dirty="0" smtClean="0"/>
              <a:t/>
            </a:r>
            <a:br>
              <a:rPr lang="en-US" sz="1600" dirty="0" smtClean="0"/>
            </a:br>
            <a:endParaRPr lang="it-IT" sz="1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699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7A40C666-D1B6-4E36-AAC9-726EC5F92011}" type="slidenum">
              <a:rPr lang="it-IT" smtClean="0"/>
              <a:pPr/>
              <a:t>19</a:t>
            </a:fld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1091958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contenuto 5"/>
          <p:cNvSpPr>
            <a:spLocks noGrp="1"/>
          </p:cNvSpPr>
          <p:nvPr>
            <p:ph idx="1"/>
          </p:nvPr>
        </p:nvSpPr>
        <p:spPr>
          <a:xfrm>
            <a:off x="395536" y="357188"/>
            <a:ext cx="8064896" cy="5880124"/>
          </a:xfrm>
        </p:spPr>
        <p:txBody>
          <a:bodyPr rtlCol="0">
            <a:noAutofit/>
          </a:bodyPr>
          <a:lstStyle/>
          <a:p>
            <a:pPr marL="365760" indent="-256032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GB" sz="4000" dirty="0" err="1" smtClean="0">
                <a:solidFill>
                  <a:schemeClr val="tx2"/>
                </a:solidFill>
                <a:latin typeface="+mj-lt"/>
                <a:cs typeface="Arial" pitchFamily="34" charset="0"/>
              </a:rPr>
              <a:t>Processi</a:t>
            </a:r>
            <a:r>
              <a:rPr lang="en-GB" sz="4000" dirty="0" smtClean="0">
                <a:solidFill>
                  <a:schemeClr val="tx2"/>
                </a:solidFill>
                <a:latin typeface="+mj-lt"/>
                <a:cs typeface="Arial" pitchFamily="34" charset="0"/>
              </a:rPr>
              <a:t> </a:t>
            </a:r>
            <a:r>
              <a:rPr lang="en-GB" sz="4000" dirty="0" err="1" smtClean="0">
                <a:solidFill>
                  <a:schemeClr val="tx2"/>
                </a:solidFill>
                <a:latin typeface="+mj-lt"/>
                <a:cs typeface="Arial" pitchFamily="34" charset="0"/>
              </a:rPr>
              <a:t>automatici</a:t>
            </a:r>
            <a:endParaRPr lang="it-IT" sz="4000" dirty="0" smtClean="0">
              <a:solidFill>
                <a:schemeClr val="tx2"/>
              </a:solidFill>
              <a:latin typeface="+mj-lt"/>
              <a:cs typeface="Arial" pitchFamily="34" charset="0"/>
            </a:endParaRPr>
          </a:p>
          <a:p>
            <a:pPr marL="365760" indent="-256032">
              <a:buFont typeface="Wingdings 3"/>
              <a:buChar char=""/>
              <a:defRPr/>
            </a:pPr>
            <a:endParaRPr lang="it-IT" sz="1800" dirty="0" smtClean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95478" indent="-285750">
              <a:defRPr/>
            </a:pPr>
            <a:endParaRPr lang="it-IT" sz="1800" dirty="0" smtClean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95478" indent="-285750">
              <a:defRPr/>
            </a:pPr>
            <a:r>
              <a:rPr lang="it-IT" sz="18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Parallelismo 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gran </a:t>
            </a:r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parte dell'elaborazione del cervello comporta processi che si sviluppano in parallelo e non sono accessibili alla coscienza </a:t>
            </a:r>
            <a:endParaRPr lang="it-IT" sz="1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95478" indent="-285750">
              <a:defRPr/>
            </a:pPr>
            <a:endParaRPr lang="it-IT" sz="1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95478" indent="-285750">
              <a:defRPr/>
            </a:pPr>
            <a:r>
              <a:rPr lang="it-IT" sz="18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Modularità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esistono più </a:t>
            </a:r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moduli specializzati per eseguire funzioni specifiche dei neuroni in diverse parti del cervello che presentano diverse forme, strutture e funzioni </a:t>
            </a:r>
            <a:endParaRPr lang="it-IT" sz="1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95478" indent="-285750">
              <a:defRPr/>
            </a:pPr>
            <a:endParaRPr lang="it-IT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95478" indent="-285750">
              <a:defRPr/>
            </a:pPr>
            <a:r>
              <a:rPr lang="it-IT" sz="18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Specializzazione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quando </a:t>
            </a:r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 cervello 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affronta </a:t>
            </a:r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un nuovo problema 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utilizza inizialmente più moduli, </a:t>
            </a:r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 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progressivamente tende a creare moduli specializzati</a:t>
            </a:r>
            <a:r>
              <a:rPr lang="en-GB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nella</a:t>
            </a:r>
            <a:r>
              <a:rPr lang="en-GB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soluzione</a:t>
            </a:r>
            <a:r>
              <a:rPr lang="en-GB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del </a:t>
            </a:r>
            <a:r>
              <a:rPr lang="en-GB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problema</a:t>
            </a:r>
            <a:endParaRPr lang="it-IT" sz="1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it-IT" sz="1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it-IT" sz="1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GB" sz="1600" dirty="0" smtClean="0"/>
              <a:t> </a:t>
            </a:r>
            <a:endParaRPr lang="it-IT" sz="1600" dirty="0" smtClean="0"/>
          </a:p>
          <a:p>
            <a:pPr marL="365760" indent="-256032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it-IT" sz="1600" dirty="0" smtClean="0">
              <a:latin typeface="Arial" pitchFamily="34" charset="0"/>
              <a:cs typeface="Arial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1600" dirty="0" smtClean="0">
                <a:latin typeface="Arial" pitchFamily="34" charset="0"/>
                <a:cs typeface="Arial" pitchFamily="34" charset="0"/>
              </a:rPr>
            </a:br>
            <a:r>
              <a:rPr lang="en-US" sz="1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1600" dirty="0" smtClean="0">
                <a:latin typeface="Arial" pitchFamily="34" charset="0"/>
                <a:cs typeface="Arial" pitchFamily="34" charset="0"/>
              </a:rPr>
            </a:br>
            <a:endParaRPr lang="it-IT" sz="1600" dirty="0" smtClean="0">
              <a:latin typeface="Arial" pitchFamily="34" charset="0"/>
              <a:cs typeface="Arial" pitchFamily="34" charset="0"/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	 </a:t>
            </a:r>
            <a:endParaRPr lang="it-IT" sz="1600" dirty="0" smtClean="0">
              <a:latin typeface="Arial" pitchFamily="34" charset="0"/>
              <a:cs typeface="Arial" pitchFamily="34" charset="0"/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1600" dirty="0" smtClean="0"/>
              <a:t> </a:t>
            </a:r>
            <a:endParaRPr lang="it-IT" sz="1600" dirty="0" smtClean="0"/>
          </a:p>
          <a:p>
            <a:pPr marL="365760" indent="-256032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1600" dirty="0" smtClean="0"/>
              <a:t/>
            </a:r>
            <a:br>
              <a:rPr lang="en-US" sz="1600" dirty="0" smtClean="0"/>
            </a:br>
            <a:endParaRPr lang="it-IT" sz="1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6083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8140A78E-5BBE-4445-B7A1-FD5B69556D04}" type="slidenum">
              <a:rPr lang="it-IT" smtClean="0"/>
              <a:pPr/>
              <a:t>20</a:t>
            </a:fld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62802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contenuto 5"/>
          <p:cNvSpPr>
            <a:spLocks noGrp="1"/>
          </p:cNvSpPr>
          <p:nvPr>
            <p:ph idx="1"/>
          </p:nvPr>
        </p:nvSpPr>
        <p:spPr>
          <a:xfrm>
            <a:off x="179512" y="357188"/>
            <a:ext cx="8280920" cy="5768975"/>
          </a:xfrm>
        </p:spPr>
        <p:txBody>
          <a:bodyPr rtlCol="0">
            <a:noAutofit/>
          </a:bodyPr>
          <a:lstStyle/>
          <a:p>
            <a:pPr marL="365760" indent="-256032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GB" sz="4000" dirty="0" err="1" smtClean="0">
                <a:solidFill>
                  <a:schemeClr val="tx2"/>
                </a:solidFill>
                <a:latin typeface="+mj-lt"/>
                <a:cs typeface="Arial" pitchFamily="34" charset="0"/>
              </a:rPr>
              <a:t>Processi</a:t>
            </a:r>
            <a:r>
              <a:rPr lang="en-GB" sz="4000" dirty="0" smtClean="0">
                <a:solidFill>
                  <a:schemeClr val="tx2"/>
                </a:solidFill>
                <a:latin typeface="+mj-lt"/>
                <a:cs typeface="Arial" pitchFamily="34" charset="0"/>
              </a:rPr>
              <a:t> </a:t>
            </a:r>
            <a:r>
              <a:rPr lang="en-GB" sz="4000" dirty="0" err="1" smtClean="0">
                <a:solidFill>
                  <a:schemeClr val="tx2"/>
                </a:solidFill>
                <a:latin typeface="+mj-lt"/>
                <a:cs typeface="Arial" pitchFamily="34" charset="0"/>
              </a:rPr>
              <a:t>emotivi</a:t>
            </a:r>
            <a:endParaRPr lang="en-GB" sz="4000" dirty="0" smtClean="0">
              <a:solidFill>
                <a:schemeClr val="tx2"/>
              </a:solidFill>
              <a:latin typeface="+mj-lt"/>
              <a:cs typeface="Arial" pitchFamily="34" charset="0"/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1800" b="1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it-IT" sz="1800" dirty="0" smtClean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95478" indent="-285750">
              <a:defRPr/>
            </a:pPr>
            <a:r>
              <a:rPr lang="it-IT" sz="18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Omeostasi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Il sistema emotivo funziona facendo riferimento a un punto di partenza inziale (</a:t>
            </a:r>
            <a:r>
              <a:rPr lang="it-IT" sz="18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set </a:t>
            </a:r>
            <a:r>
              <a:rPr lang="it-IT" sz="18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point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e reagisce cercando di ristabilirlo quando percepisce un allontanamento da esso, in pratica reagisce a cambiamenti negli stimoli piuttosto che ai loro livelli</a:t>
            </a:r>
          </a:p>
          <a:p>
            <a:pPr marL="395478" indent="-285750">
              <a:defRPr/>
            </a:pPr>
            <a:endParaRPr lang="it-IT" sz="1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95478" indent="-285750">
              <a:defRPr/>
            </a:pPr>
            <a:endParaRPr lang="it-IT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95478" indent="-285750">
              <a:defRPr/>
            </a:pPr>
            <a:r>
              <a:rPr lang="it-IT" sz="18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Motivazione </a:t>
            </a:r>
            <a:r>
              <a:rPr lang="it-IT" sz="18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cruda 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la </a:t>
            </a:r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motivazione a intraprendere un'azione non è sempre strettamente legata alle conseguenze edoniche 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(ciò che piace non è sempre ciò che si vuole - </a:t>
            </a:r>
            <a:r>
              <a:rPr lang="it-IT" sz="18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liking</a:t>
            </a:r>
            <a:r>
              <a:rPr lang="it-IT" sz="18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/>
              </a:rPr>
              <a:t></a:t>
            </a:r>
            <a:r>
              <a:rPr lang="it-IT" sz="18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18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wanting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marL="395478" indent="-285750">
              <a:defRPr/>
            </a:pPr>
            <a:endParaRPr lang="it-IT" sz="1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95478" indent="-285750">
              <a:defRPr/>
            </a:pPr>
            <a:endParaRPr lang="it-IT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95478" indent="-285750">
              <a:defRPr/>
            </a:pPr>
            <a:r>
              <a:rPr lang="it-IT" sz="18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Competizione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Il </a:t>
            </a:r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 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emotivo spesso funziona come </a:t>
            </a:r>
            <a:r>
              <a:rPr lang="it-IT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il </a:t>
            </a:r>
            <a:r>
              <a:rPr lang="it-IT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cervello fosse diviso in due menti in competizione tra di loro</a:t>
            </a:r>
          </a:p>
          <a:p>
            <a:pPr marL="365760" indent="-256032">
              <a:buFont typeface="Wingdings 3"/>
              <a:buChar char=""/>
              <a:defRPr/>
            </a:pPr>
            <a:endParaRPr lang="it-IT" sz="1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it-IT" sz="1600" dirty="0" smtClean="0">
              <a:cs typeface="Arial" pitchFamily="34" charset="0"/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it-IT" sz="1600" dirty="0" smtClean="0"/>
          </a:p>
          <a:p>
            <a:pPr marL="365760" indent="-256032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GB" sz="1600" dirty="0" smtClean="0"/>
              <a:t> </a:t>
            </a:r>
            <a:endParaRPr lang="it-IT" sz="1600" dirty="0" smtClean="0"/>
          </a:p>
          <a:p>
            <a:pPr marL="365760" indent="-256032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it-IT" sz="1600" dirty="0" smtClean="0">
              <a:latin typeface="Arial" pitchFamily="34" charset="0"/>
              <a:cs typeface="Arial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1600" dirty="0" smtClean="0">
                <a:latin typeface="Arial" pitchFamily="34" charset="0"/>
                <a:cs typeface="Arial" pitchFamily="34" charset="0"/>
              </a:rPr>
            </a:br>
            <a:r>
              <a:rPr lang="en-US" sz="1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1600" dirty="0" smtClean="0">
                <a:latin typeface="Arial" pitchFamily="34" charset="0"/>
                <a:cs typeface="Arial" pitchFamily="34" charset="0"/>
              </a:rPr>
            </a:br>
            <a:endParaRPr lang="it-IT" sz="1600" dirty="0" smtClean="0">
              <a:latin typeface="Arial" pitchFamily="34" charset="0"/>
              <a:cs typeface="Arial" pitchFamily="34" charset="0"/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	 </a:t>
            </a:r>
            <a:endParaRPr lang="it-IT" sz="1600" dirty="0" smtClean="0">
              <a:latin typeface="Arial" pitchFamily="34" charset="0"/>
              <a:cs typeface="Arial" pitchFamily="34" charset="0"/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1600" dirty="0" smtClean="0"/>
              <a:t> </a:t>
            </a:r>
            <a:endParaRPr lang="it-IT" sz="1600" dirty="0" smtClean="0"/>
          </a:p>
          <a:p>
            <a:pPr marL="365760" indent="-256032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1600" dirty="0" smtClean="0"/>
              <a:t/>
            </a:r>
            <a:br>
              <a:rPr lang="en-US" sz="1600" dirty="0" smtClean="0"/>
            </a:br>
            <a:endParaRPr lang="it-IT" sz="1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7107" name="Segnaposto numero diapositiva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F29917F9-21C3-4E1D-AA61-2DD76A17E70C}" type="slidenum">
              <a:rPr lang="it-IT" smtClean="0"/>
              <a:pPr/>
              <a:t>21</a:t>
            </a:fld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381178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Nudge 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" y="1484784"/>
            <a:ext cx="8460432" cy="4968552"/>
          </a:xfrm>
        </p:spPr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it-IT" dirty="0"/>
              <a:t>Pungolo come “spinta gentile</a:t>
            </a:r>
            <a:r>
              <a:rPr lang="it-IT" dirty="0" smtClean="0"/>
              <a:t>” </a:t>
            </a:r>
          </a:p>
          <a:p>
            <a:pPr marL="114300" indent="0" algn="ctr">
              <a:buNone/>
            </a:pPr>
            <a:r>
              <a:rPr lang="it-IT" dirty="0" smtClean="0"/>
              <a:t>ACTS NOT ADS</a:t>
            </a:r>
            <a:endParaRPr lang="it-IT" dirty="0"/>
          </a:p>
          <a:p>
            <a:pPr marL="0" indent="0">
              <a:buNone/>
            </a:pPr>
            <a:endParaRPr lang="it-IT" dirty="0"/>
          </a:p>
          <a:p>
            <a:pPr marL="114300" indent="0" algn="ctr">
              <a:buNone/>
            </a:pPr>
            <a:r>
              <a:rPr lang="it-IT" dirty="0" smtClean="0"/>
              <a:t>Applicabilità</a:t>
            </a:r>
            <a:endParaRPr lang="it-IT" dirty="0"/>
          </a:p>
          <a:p>
            <a:pPr lvl="1">
              <a:buClr>
                <a:srgbClr val="0070C0"/>
              </a:buClr>
            </a:pPr>
            <a:r>
              <a:rPr lang="it-IT" dirty="0"/>
              <a:t>decisioni complesse, insolite e/o numerose</a:t>
            </a:r>
          </a:p>
          <a:p>
            <a:pPr lvl="1">
              <a:buClr>
                <a:srgbClr val="0070C0"/>
              </a:buClr>
            </a:pPr>
            <a:r>
              <a:rPr lang="it-IT" dirty="0"/>
              <a:t>mancanza di informazione completa</a:t>
            </a:r>
          </a:p>
          <a:p>
            <a:pPr lvl="1">
              <a:buClr>
                <a:srgbClr val="0070C0"/>
              </a:buClr>
            </a:pPr>
            <a:r>
              <a:rPr lang="it-IT" dirty="0"/>
              <a:t>scarse opportunità di apprendimento</a:t>
            </a:r>
          </a:p>
          <a:p>
            <a:pPr lvl="1">
              <a:buClr>
                <a:srgbClr val="0070C0"/>
              </a:buClr>
            </a:pPr>
            <a:r>
              <a:rPr lang="it-IT" dirty="0"/>
              <a:t>assenza di feedback immediato o inefficace</a:t>
            </a:r>
          </a:p>
          <a:p>
            <a:pPr lvl="1">
              <a:buClr>
                <a:srgbClr val="0070C0"/>
              </a:buClr>
            </a:pPr>
            <a:r>
              <a:rPr lang="it-IT" dirty="0"/>
              <a:t>difficoltà di previsione</a:t>
            </a:r>
          </a:p>
          <a:p>
            <a:pPr lvl="1">
              <a:buClr>
                <a:srgbClr val="0070C0"/>
              </a:buClr>
            </a:pPr>
            <a:r>
              <a:rPr lang="it-IT" dirty="0"/>
              <a:t>problemi di </a:t>
            </a:r>
            <a:r>
              <a:rPr lang="it-IT" dirty="0" smtClean="0"/>
              <a:t>autocontrollo</a:t>
            </a:r>
            <a:endParaRPr lang="it-IT" dirty="0"/>
          </a:p>
          <a:p>
            <a:pPr lvl="1">
              <a:buClr>
                <a:srgbClr val="0070C0"/>
              </a:buClr>
            </a:pPr>
            <a:r>
              <a:rPr lang="it-IT" dirty="0"/>
              <a:t>capacità cognitive limitate</a:t>
            </a:r>
          </a:p>
          <a:p>
            <a:pPr lvl="1">
              <a:buClr>
                <a:srgbClr val="0070C0"/>
              </a:buClr>
            </a:pPr>
            <a:r>
              <a:rPr lang="it-IT" dirty="0"/>
              <a:t>scarsa attenzione</a:t>
            </a:r>
          </a:p>
          <a:p>
            <a:pPr lvl="1">
              <a:buClr>
                <a:srgbClr val="0070C0"/>
              </a:buClr>
            </a:pPr>
            <a:r>
              <a:rPr lang="it-IT" dirty="0"/>
              <a:t>incapacità di stabilire </a:t>
            </a:r>
            <a:r>
              <a:rPr lang="it-IT" dirty="0" smtClean="0"/>
              <a:t>relazioni di </a:t>
            </a:r>
            <a:r>
              <a:rPr lang="it-IT" dirty="0"/>
              <a:t>causa-effetto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72F2D-7F26-41B9-9DA7-6537E075BC28}" type="slidenum">
              <a:rPr lang="en-GB" smtClean="0"/>
              <a:pPr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9999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err="1"/>
              <a:t>Pungoli</a:t>
            </a:r>
            <a:r>
              <a:rPr lang="en-GB" dirty="0"/>
              <a:t> – </a:t>
            </a:r>
            <a:r>
              <a:rPr lang="en-GB" dirty="0" err="1"/>
              <a:t>alcuni</a:t>
            </a:r>
            <a:r>
              <a:rPr lang="en-GB" dirty="0"/>
              <a:t> </a:t>
            </a:r>
            <a:r>
              <a:rPr lang="en-GB" dirty="0" err="1"/>
              <a:t>esempi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E83DD-2F03-412A-9FF5-C72FCC739804}" type="slidenum">
              <a:rPr lang="it-IT" smtClean="0"/>
              <a:pPr/>
              <a:t>23</a:t>
            </a:fld>
            <a:endParaRPr lang="it-IT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434" y="2024062"/>
            <a:ext cx="6616925" cy="4092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75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err="1"/>
              <a:t>Architettura</a:t>
            </a:r>
            <a:r>
              <a:rPr lang="en-GB" dirty="0"/>
              <a:t> </a:t>
            </a:r>
            <a:r>
              <a:rPr lang="en-GB" dirty="0" err="1"/>
              <a:t>delle</a:t>
            </a:r>
            <a:r>
              <a:rPr lang="en-GB" dirty="0"/>
              <a:t> </a:t>
            </a:r>
            <a:r>
              <a:rPr lang="en-GB" dirty="0" err="1"/>
              <a:t>scelte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7504" y="1484784"/>
            <a:ext cx="8352928" cy="4896544"/>
          </a:xfrm>
        </p:spPr>
        <p:txBody>
          <a:bodyPr>
            <a:normAutofit fontScale="92500" lnSpcReduction="10000"/>
          </a:bodyPr>
          <a:lstStyle/>
          <a:p>
            <a:pPr marL="114300" indent="0" algn="ctr">
              <a:buNone/>
            </a:pPr>
            <a:r>
              <a:rPr lang="it-IT" sz="2600" dirty="0"/>
              <a:t>Organizzare il contesto in cui gli individui prendono decisioni e influenzarne le scelte</a:t>
            </a:r>
          </a:p>
          <a:p>
            <a:pPr marL="0" indent="0">
              <a:buNone/>
            </a:pPr>
            <a:endParaRPr lang="it-IT" dirty="0" smtClean="0"/>
          </a:p>
          <a:p>
            <a:pPr marL="0" indent="0" algn="ctr">
              <a:buNone/>
            </a:pPr>
            <a:r>
              <a:rPr lang="it-IT" dirty="0" smtClean="0"/>
              <a:t>Principi fondamentali</a:t>
            </a:r>
            <a:endParaRPr lang="it-IT" dirty="0"/>
          </a:p>
          <a:p>
            <a:pPr fontAlgn="t"/>
            <a:endParaRPr lang="en-US" dirty="0" smtClean="0"/>
          </a:p>
          <a:p>
            <a:pPr fontAlgn="t">
              <a:lnSpc>
                <a:spcPct val="150000"/>
              </a:lnSpc>
            </a:pPr>
            <a:r>
              <a:rPr lang="en-US" dirty="0" smtClean="0"/>
              <a:t>Incentives</a:t>
            </a:r>
          </a:p>
          <a:p>
            <a:pPr fontAlgn="t">
              <a:lnSpc>
                <a:spcPct val="150000"/>
              </a:lnSpc>
            </a:pPr>
            <a:r>
              <a:rPr lang="en-US" dirty="0" smtClean="0"/>
              <a:t>Understanding Mappings</a:t>
            </a:r>
          </a:p>
          <a:p>
            <a:pPr fontAlgn="t">
              <a:lnSpc>
                <a:spcPct val="150000"/>
              </a:lnSpc>
            </a:pPr>
            <a:r>
              <a:rPr lang="en-US" dirty="0" smtClean="0"/>
              <a:t>Defaults</a:t>
            </a:r>
            <a:endParaRPr lang="en-US" dirty="0"/>
          </a:p>
          <a:p>
            <a:pPr fontAlgn="t">
              <a:lnSpc>
                <a:spcPct val="150000"/>
              </a:lnSpc>
            </a:pPr>
            <a:r>
              <a:rPr lang="en-US" dirty="0" smtClean="0"/>
              <a:t>Give Feedback</a:t>
            </a:r>
          </a:p>
          <a:p>
            <a:pPr fontAlgn="t">
              <a:lnSpc>
                <a:spcPct val="150000"/>
              </a:lnSpc>
            </a:pPr>
            <a:r>
              <a:rPr lang="en-US" dirty="0" smtClean="0"/>
              <a:t>Expect Error</a:t>
            </a:r>
          </a:p>
          <a:p>
            <a:pPr fontAlgn="t">
              <a:lnSpc>
                <a:spcPct val="150000"/>
              </a:lnSpc>
            </a:pPr>
            <a:r>
              <a:rPr lang="en-US" dirty="0" smtClean="0"/>
              <a:t>Structure </a:t>
            </a:r>
            <a:r>
              <a:rPr lang="en-US" dirty="0"/>
              <a:t>Complex Choices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72F2D-7F26-41B9-9DA7-6537E075BC28}" type="slidenum">
              <a:rPr lang="en-GB" smtClean="0"/>
              <a:pPr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1645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Incentivi</a:t>
            </a:r>
            <a:endParaRPr lang="it-IT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054" y="1600200"/>
            <a:ext cx="5772234" cy="5502652"/>
          </a:xfrm>
        </p:spPr>
      </p:pic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5062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Rendere evidenti i risultati</a:t>
            </a:r>
            <a:endParaRPr lang="it-IT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708" y="1600199"/>
            <a:ext cx="5966588" cy="5687929"/>
          </a:xfrm>
        </p:spPr>
      </p:pic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26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6644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7620000" cy="1143000"/>
          </a:xfrm>
        </p:spPr>
        <p:txBody>
          <a:bodyPr/>
          <a:lstStyle/>
          <a:p>
            <a:pPr algn="ctr"/>
            <a:r>
              <a:rPr lang="it-IT" dirty="0" smtClean="0"/>
              <a:t>Effetto default</a:t>
            </a:r>
            <a:endParaRPr lang="it-IT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4" y="1556792"/>
            <a:ext cx="8293156" cy="4824536"/>
          </a:xfrm>
        </p:spPr>
      </p:pic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27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9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Feedback immediato</a:t>
            </a:r>
            <a:endParaRPr lang="it-IT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340768"/>
            <a:ext cx="6336704" cy="6040760"/>
          </a:xfrm>
        </p:spPr>
      </p:pic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28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060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Prevedere gli errori</a:t>
            </a:r>
            <a:endParaRPr lang="it-IT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134834"/>
            <a:ext cx="6495102" cy="6191760"/>
          </a:xfrm>
        </p:spPr>
      </p:pic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29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687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Disegnare scelte complesse</a:t>
            </a:r>
            <a:endParaRPr lang="it-IT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12776"/>
            <a:ext cx="7101924" cy="5992425"/>
          </a:xfrm>
        </p:spPr>
      </p:pic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242F2-F333-40EB-841F-4C0C699DBAC5}" type="slidenum">
              <a:rPr lang="it-IT" smtClean="0"/>
              <a:pPr>
                <a:defRPr/>
              </a:pPr>
              <a:t>30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566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Progetto </a:t>
            </a:r>
            <a:r>
              <a:rPr lang="it-IT" dirty="0" err="1" smtClean="0"/>
              <a:t>Together</a:t>
            </a:r>
            <a:r>
              <a:rPr lang="it-IT" dirty="0" smtClean="0"/>
              <a:t> Living Lab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Metodo Living Lab : coinvolgimento </a:t>
            </a:r>
            <a:r>
              <a:rPr lang="it-IT" dirty="0"/>
              <a:t>attivo degli utenti in sperimentazioni </a:t>
            </a:r>
            <a:r>
              <a:rPr lang="it-IT" dirty="0" smtClean="0"/>
              <a:t>sostenibili</a:t>
            </a:r>
          </a:p>
          <a:p>
            <a:pPr marL="114300" indent="0" algn="ctr">
              <a:buNone/>
            </a:pPr>
            <a:r>
              <a:rPr lang="it-IT" dirty="0" smtClean="0"/>
              <a:t>Attività principali </a:t>
            </a:r>
          </a:p>
          <a:p>
            <a:pPr>
              <a:lnSpc>
                <a:spcPct val="150000"/>
              </a:lnSpc>
            </a:pPr>
            <a:r>
              <a:rPr lang="it-IT" b="1" dirty="0" smtClean="0"/>
              <a:t>Co-Creazione</a:t>
            </a:r>
            <a:r>
              <a:rPr lang="it-IT" dirty="0"/>
              <a:t>: co-design tra utenti e produttori; </a:t>
            </a:r>
            <a:endParaRPr lang="it-IT" dirty="0" smtClean="0"/>
          </a:p>
          <a:p>
            <a:pPr>
              <a:lnSpc>
                <a:spcPct val="150000"/>
              </a:lnSpc>
            </a:pPr>
            <a:r>
              <a:rPr lang="it-IT" b="1" dirty="0" smtClean="0"/>
              <a:t>Esplorazione</a:t>
            </a:r>
            <a:r>
              <a:rPr lang="it-IT" dirty="0"/>
              <a:t>: scoprendo abitudini, comportamenti e opportunità di mercati emergenti; </a:t>
            </a:r>
            <a:endParaRPr lang="it-IT" dirty="0" smtClean="0"/>
          </a:p>
          <a:p>
            <a:pPr>
              <a:lnSpc>
                <a:spcPct val="150000"/>
              </a:lnSpc>
            </a:pPr>
            <a:r>
              <a:rPr lang="it-IT" b="1" dirty="0" smtClean="0"/>
              <a:t>Sperimentazione</a:t>
            </a:r>
            <a:r>
              <a:rPr lang="it-IT" dirty="0"/>
              <a:t>: implementare scenari dal vivo all'interno delle comunità di utenti; </a:t>
            </a:r>
            <a:endParaRPr lang="it-IT" dirty="0" smtClean="0"/>
          </a:p>
          <a:p>
            <a:pPr>
              <a:lnSpc>
                <a:spcPct val="150000"/>
              </a:lnSpc>
            </a:pPr>
            <a:r>
              <a:rPr lang="it-IT" b="1" dirty="0" smtClean="0"/>
              <a:t>Valutazione</a:t>
            </a:r>
            <a:r>
              <a:rPr lang="it-IT" dirty="0"/>
              <a:t>: la valutazione di prodotti e servizi in base a criteri socio-economici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161979-71A2-46F3-B15F-610A12FAE53F}" type="slidenum">
              <a:rPr lang="it-IT" smtClean="0"/>
              <a:pPr>
                <a:defRPr/>
              </a:pPr>
              <a:t>31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5528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274638"/>
            <a:ext cx="8460432" cy="1143000"/>
          </a:xfrm>
        </p:spPr>
        <p:txBody>
          <a:bodyPr/>
          <a:lstStyle/>
          <a:p>
            <a:r>
              <a:rPr lang="it-IT" dirty="0" err="1"/>
              <a:t>Demand</a:t>
            </a:r>
            <a:r>
              <a:rPr lang="it-IT" dirty="0"/>
              <a:t> Side </a:t>
            </a:r>
            <a:r>
              <a:rPr lang="it-IT" dirty="0" smtClean="0"/>
              <a:t>Management (DSM</a:t>
            </a:r>
            <a:r>
              <a:rPr lang="it-IT" dirty="0"/>
              <a:t>)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268760"/>
            <a:ext cx="8460432" cy="5589240"/>
          </a:xfrm>
        </p:spPr>
        <p:txBody>
          <a:bodyPr/>
          <a:lstStyle/>
          <a:p>
            <a:pPr marL="114300" indent="0" algn="ctr">
              <a:buNone/>
            </a:pPr>
            <a:r>
              <a:rPr lang="it-IT" sz="2400" dirty="0" smtClean="0"/>
              <a:t>Modificazione </a:t>
            </a:r>
            <a:r>
              <a:rPr lang="it-IT" sz="2400" dirty="0"/>
              <a:t>della domanda di energia </a:t>
            </a:r>
            <a:endParaRPr lang="it-IT" sz="2400" dirty="0" smtClean="0"/>
          </a:p>
          <a:p>
            <a:pPr marL="114300" indent="0" algn="ctr">
              <a:buNone/>
            </a:pPr>
            <a:r>
              <a:rPr lang="it-IT" sz="2400" dirty="0" smtClean="0"/>
              <a:t>attraverso cambiamenti comportamentali</a:t>
            </a:r>
          </a:p>
          <a:p>
            <a:endParaRPr lang="it-IT" sz="2400" dirty="0" smtClean="0"/>
          </a:p>
          <a:p>
            <a:r>
              <a:rPr lang="it-IT" sz="2400" dirty="0"/>
              <a:t>b</a:t>
            </a:r>
            <a:r>
              <a:rPr lang="it-IT" sz="2400" dirty="0" smtClean="0"/>
              <a:t>reaking the </a:t>
            </a:r>
            <a:r>
              <a:rPr lang="it-IT" sz="2400" dirty="0" err="1" smtClean="0"/>
              <a:t>habit</a:t>
            </a:r>
            <a:r>
              <a:rPr lang="it-IT" sz="2400" dirty="0" smtClean="0"/>
              <a:t> (distorsione dello status quo)</a:t>
            </a:r>
          </a:p>
          <a:p>
            <a:endParaRPr lang="it-IT" sz="2400" dirty="0" smtClean="0"/>
          </a:p>
          <a:p>
            <a:r>
              <a:rPr lang="it-IT" sz="2400" dirty="0" smtClean="0"/>
              <a:t>dare </a:t>
            </a:r>
            <a:r>
              <a:rPr lang="it-IT" sz="2400" dirty="0"/>
              <a:t>consapevolezza del </a:t>
            </a:r>
            <a:r>
              <a:rPr lang="it-IT" sz="2400" dirty="0" smtClean="0"/>
              <a:t>raggiungimento </a:t>
            </a:r>
            <a:r>
              <a:rPr lang="it-IT" sz="2400" dirty="0"/>
              <a:t>degli obiettivi </a:t>
            </a:r>
            <a:r>
              <a:rPr lang="it-IT" sz="2400" dirty="0" smtClean="0"/>
              <a:t>di risparmio energetico in </a:t>
            </a:r>
            <a:r>
              <a:rPr lang="it-IT" sz="2400" dirty="0"/>
              <a:t>tempo </a:t>
            </a:r>
            <a:r>
              <a:rPr lang="it-IT" sz="2400" dirty="0" smtClean="0"/>
              <a:t>reale</a:t>
            </a:r>
            <a:endParaRPr lang="it-IT" sz="2400" dirty="0"/>
          </a:p>
          <a:p>
            <a:endParaRPr lang="it-IT" sz="2400" dirty="0" smtClean="0"/>
          </a:p>
          <a:p>
            <a:r>
              <a:rPr lang="it-IT" sz="2400" dirty="0" err="1" smtClean="0"/>
              <a:t>labeling</a:t>
            </a:r>
            <a:r>
              <a:rPr lang="it-IT" sz="2400" dirty="0" smtClean="0"/>
              <a:t> o marchio </a:t>
            </a:r>
            <a:r>
              <a:rPr lang="it-IT" sz="2400" dirty="0"/>
              <a:t>che </a:t>
            </a:r>
            <a:r>
              <a:rPr lang="it-IT" sz="2400" dirty="0" smtClean="0"/>
              <a:t>renda immediatamente </a:t>
            </a:r>
            <a:r>
              <a:rPr lang="it-IT" sz="2400" dirty="0"/>
              <a:t>riconoscibile </a:t>
            </a:r>
            <a:r>
              <a:rPr lang="it-IT" sz="2400" dirty="0" smtClean="0"/>
              <a:t>il risultato raggiunto</a:t>
            </a:r>
            <a:endParaRPr lang="it-IT" sz="2400" dirty="0"/>
          </a:p>
          <a:p>
            <a:endParaRPr lang="it-IT" sz="2400" dirty="0" smtClean="0"/>
          </a:p>
          <a:p>
            <a:r>
              <a:rPr lang="it-IT" sz="2400" dirty="0" smtClean="0"/>
              <a:t>promozione </a:t>
            </a:r>
            <a:r>
              <a:rPr lang="it-IT" sz="2400" dirty="0"/>
              <a:t>di una competizione tra scuole basata sul risparmio energetico.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161979-71A2-46F3-B15F-610A12FAE53F}" type="slidenum">
              <a:rPr lang="it-IT" smtClean="0"/>
              <a:pPr>
                <a:defRPr/>
              </a:pPr>
              <a:t>32</a:t>
            </a:fld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107504" y="1988840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5094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User Experience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600200"/>
            <a:ext cx="8460432" cy="528518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it-IT" dirty="0" smtClean="0"/>
              <a:t>competizioni </a:t>
            </a:r>
            <a:r>
              <a:rPr lang="it-IT" dirty="0"/>
              <a:t>(</a:t>
            </a:r>
            <a:r>
              <a:rPr lang="it-IT" b="1" dirty="0" err="1"/>
              <a:t>gamification</a:t>
            </a:r>
            <a:r>
              <a:rPr lang="it-IT" dirty="0"/>
              <a:t>) </a:t>
            </a:r>
            <a:r>
              <a:rPr lang="it-IT" dirty="0" smtClean="0"/>
              <a:t>per trasferire l’innovazione </a:t>
            </a:r>
            <a:r>
              <a:rPr lang="it-IT" dirty="0"/>
              <a:t>comportamentale </a:t>
            </a:r>
            <a:r>
              <a:rPr lang="it-IT" dirty="0" smtClean="0"/>
              <a:t>presso altri individui (</a:t>
            </a:r>
            <a:r>
              <a:rPr lang="it-IT" b="1" dirty="0" err="1" smtClean="0"/>
              <a:t>peer</a:t>
            </a:r>
            <a:r>
              <a:rPr lang="it-IT" b="1" dirty="0" smtClean="0"/>
              <a:t> </a:t>
            </a:r>
            <a:r>
              <a:rPr lang="it-IT" b="1" dirty="0"/>
              <a:t>to </a:t>
            </a:r>
            <a:r>
              <a:rPr lang="it-IT" b="1" dirty="0" err="1"/>
              <a:t>peer</a:t>
            </a:r>
            <a:r>
              <a:rPr lang="it-IT" b="1" dirty="0"/>
              <a:t> </a:t>
            </a:r>
            <a:r>
              <a:rPr lang="it-IT" b="1" dirty="0" err="1"/>
              <a:t>approach</a:t>
            </a:r>
            <a:r>
              <a:rPr lang="it-IT" dirty="0"/>
              <a:t>) e presso l’ambiente esterno </a:t>
            </a:r>
            <a:r>
              <a:rPr lang="it-IT" dirty="0" smtClean="0"/>
              <a:t>(</a:t>
            </a:r>
            <a:r>
              <a:rPr lang="it-IT" b="1" dirty="0"/>
              <a:t>effetto </a:t>
            </a:r>
            <a:r>
              <a:rPr lang="it-IT" b="1" dirty="0" err="1"/>
              <a:t>spill</a:t>
            </a:r>
            <a:r>
              <a:rPr lang="it-IT" b="1" dirty="0"/>
              <a:t> </a:t>
            </a:r>
            <a:r>
              <a:rPr lang="it-IT" b="1" dirty="0" smtClean="0"/>
              <a:t>over</a:t>
            </a:r>
            <a:r>
              <a:rPr lang="it-IT" dirty="0" smtClean="0"/>
              <a:t>)</a:t>
            </a:r>
          </a:p>
          <a:p>
            <a:pPr>
              <a:lnSpc>
                <a:spcPct val="150000"/>
              </a:lnSpc>
            </a:pPr>
            <a:endParaRPr lang="it-IT" dirty="0" smtClean="0"/>
          </a:p>
          <a:p>
            <a:pPr>
              <a:lnSpc>
                <a:spcPct val="150000"/>
              </a:lnSpc>
            </a:pPr>
            <a:r>
              <a:rPr lang="it-IT" dirty="0" smtClean="0"/>
              <a:t>funzione </a:t>
            </a:r>
            <a:r>
              <a:rPr lang="it-IT" b="1" dirty="0" smtClean="0"/>
              <a:t>educativa </a:t>
            </a:r>
            <a:r>
              <a:rPr lang="it-IT" dirty="0" smtClean="0"/>
              <a:t> di lungo periodo sulle </a:t>
            </a:r>
            <a:r>
              <a:rPr lang="it-IT" dirty="0"/>
              <a:t>tematiche del risparmio energetico e della sostenibilità </a:t>
            </a:r>
            <a:endParaRPr lang="it-IT" dirty="0" smtClean="0"/>
          </a:p>
          <a:p>
            <a:pPr>
              <a:lnSpc>
                <a:spcPct val="150000"/>
              </a:lnSpc>
            </a:pPr>
            <a:endParaRPr lang="it-IT" dirty="0" smtClean="0"/>
          </a:p>
          <a:p>
            <a:pPr>
              <a:lnSpc>
                <a:spcPct val="150000"/>
              </a:lnSpc>
            </a:pPr>
            <a:r>
              <a:rPr lang="it-IT" dirty="0" smtClean="0"/>
              <a:t>rappresentazione del concetto </a:t>
            </a:r>
            <a:r>
              <a:rPr lang="it-IT" dirty="0"/>
              <a:t>di risparmio energetico </a:t>
            </a:r>
            <a:r>
              <a:rPr lang="it-IT" dirty="0" smtClean="0"/>
              <a:t>attraverso </a:t>
            </a:r>
            <a:r>
              <a:rPr lang="it-IT" dirty="0"/>
              <a:t>strumenti di </a:t>
            </a:r>
            <a:r>
              <a:rPr lang="it-IT" b="1" dirty="0" err="1"/>
              <a:t>smart</a:t>
            </a:r>
            <a:r>
              <a:rPr lang="it-IT" b="1" dirty="0"/>
              <a:t> </a:t>
            </a:r>
            <a:r>
              <a:rPr lang="it-IT" b="1" dirty="0" err="1"/>
              <a:t>metering</a:t>
            </a:r>
            <a:r>
              <a:rPr lang="it-IT" dirty="0"/>
              <a:t>, </a:t>
            </a:r>
            <a:r>
              <a:rPr lang="it-IT" b="1" dirty="0"/>
              <a:t>visualizzazione</a:t>
            </a:r>
            <a:r>
              <a:rPr lang="it-IT" dirty="0"/>
              <a:t> e </a:t>
            </a:r>
            <a:r>
              <a:rPr lang="it-IT" b="1" dirty="0" smtClean="0"/>
              <a:t>scambio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161979-71A2-46F3-B15F-610A12FAE53F}" type="slidenum">
              <a:rPr lang="it-IT" smtClean="0"/>
              <a:pPr>
                <a:defRPr/>
              </a:pPr>
              <a:t>33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210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Un cattivo esempio</a:t>
            </a:r>
            <a:endParaRPr lang="it-IT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34" y="1628800"/>
            <a:ext cx="7146658" cy="4752528"/>
          </a:xfrm>
        </p:spPr>
      </p:pic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161979-71A2-46F3-B15F-610A12FAE53F}" type="slidenum">
              <a:rPr lang="it-IT" smtClean="0"/>
              <a:pPr>
                <a:defRPr/>
              </a:pPr>
              <a:t>34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848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iacen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iacent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Adiacen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iacent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Adiacen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iacent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Adiacen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iacent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Adiacen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iacent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663</TotalTime>
  <Words>1187</Words>
  <Application>Microsoft Office PowerPoint</Application>
  <PresentationFormat>Presentazione su schermo (4:3)</PresentationFormat>
  <Paragraphs>318</Paragraphs>
  <Slides>34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5</vt:i4>
      </vt:variant>
      <vt:variant>
        <vt:lpstr>Titoli diapositive</vt:lpstr>
      </vt:variant>
      <vt:variant>
        <vt:i4>34</vt:i4>
      </vt:variant>
    </vt:vector>
  </HeadingPairs>
  <TitlesOfParts>
    <vt:vector size="39" baseType="lpstr">
      <vt:lpstr>Adiacente</vt:lpstr>
      <vt:lpstr>1_Adiacente</vt:lpstr>
      <vt:lpstr>2_Adiacente</vt:lpstr>
      <vt:lpstr>3_Adiacente</vt:lpstr>
      <vt:lpstr>4_Adiacente</vt:lpstr>
      <vt:lpstr>     Il cambiamento dei comportamenti: teorie e applicazioni  Alessandro Innocenti Università di Siena</vt:lpstr>
      <vt:lpstr>Processo decisione economica</vt:lpstr>
      <vt:lpstr>Preferenze rivelate</vt:lpstr>
      <vt:lpstr>Che cosa non funziona?</vt:lpstr>
      <vt:lpstr>Economia comportamentale</vt:lpstr>
      <vt:lpstr>Economia cognitiva</vt:lpstr>
      <vt:lpstr>Economia cognitiva</vt:lpstr>
      <vt:lpstr>Critiche alla teoria razionale</vt:lpstr>
      <vt:lpstr>Violazioni: Less Is Better</vt:lpstr>
      <vt:lpstr>Violazioni: Opzioni  Irrilevanti</vt:lpstr>
      <vt:lpstr>Violazioni: Opzioni  Irrilevanti</vt:lpstr>
      <vt:lpstr>Violazioni: Wordless Logo</vt:lpstr>
      <vt:lpstr>Violazioni: Wordless Logo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Nudge </vt:lpstr>
      <vt:lpstr>Pungoli – alcuni esempi</vt:lpstr>
      <vt:lpstr>Architettura delle scelte</vt:lpstr>
      <vt:lpstr>Incentivi</vt:lpstr>
      <vt:lpstr>Rendere evidenti i risultati</vt:lpstr>
      <vt:lpstr>Effetto default</vt:lpstr>
      <vt:lpstr>Feedback immediato</vt:lpstr>
      <vt:lpstr>Prevedere gli errori</vt:lpstr>
      <vt:lpstr>Disegnare scelte complesse</vt:lpstr>
      <vt:lpstr>Progetto Together Living Lab </vt:lpstr>
      <vt:lpstr>Demand Side Management (DSM) </vt:lpstr>
      <vt:lpstr>User Experience</vt:lpstr>
      <vt:lpstr>Un cattivo esempio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Valeria</dc:creator>
  <cp:lastModifiedBy>Alessandro</cp:lastModifiedBy>
  <cp:revision>82</cp:revision>
  <dcterms:created xsi:type="dcterms:W3CDTF">2014-08-18T15:11:47Z</dcterms:created>
  <dcterms:modified xsi:type="dcterms:W3CDTF">2018-02-05T21:40:38Z</dcterms:modified>
</cp:coreProperties>
</file>